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76" r:id="rId16"/>
    <p:sldId id="269" r:id="rId17"/>
    <p:sldId id="270" r:id="rId18"/>
    <p:sldId id="271" r:id="rId19"/>
    <p:sldId id="272" r:id="rId20"/>
    <p:sldId id="277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1C392-6596-4914-9D55-2E29D881F8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13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mad.com/Evolution/Evolut36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Factors affecting the evolution of a species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Patterns of inheritance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2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b="1" u="sng" smtClean="0">
                <a:solidFill>
                  <a:srgbClr val="006666"/>
                </a:solidFill>
                <a:cs typeface="Arial" panose="020B0604020202020204" pitchFamily="34" charset="0"/>
              </a:rPr>
              <a:t>Directional</a:t>
            </a:r>
            <a:r>
              <a:rPr lang="en-GB" b="1" u="sng" smtClean="0">
                <a:solidFill>
                  <a:srgbClr val="006666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 </a:t>
            </a:r>
            <a:r>
              <a:rPr lang="en-GB" b="1" u="sng" smtClean="0">
                <a:solidFill>
                  <a:srgbClr val="006666"/>
                </a:solidFill>
                <a:cs typeface="Arial" panose="020B0604020202020204" pitchFamily="34" charset="0"/>
              </a:rPr>
              <a:t>Selection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36372" y="2031061"/>
            <a:ext cx="6025033" cy="4114800"/>
          </a:xfrm>
        </p:spPr>
        <p:txBody>
          <a:bodyPr/>
          <a:lstStyle/>
          <a:p>
            <a:pPr eaLnBrk="1" hangingPunct="1"/>
            <a:r>
              <a:rPr lang="en-GB" sz="2800" u="sng" dirty="0">
                <a:latin typeface="Calibri" panose="020F0502020204030204" pitchFamily="34" charset="0"/>
                <a:cs typeface="Arial" panose="020B0604020202020204" pitchFamily="34" charset="0"/>
              </a:rPr>
              <a:t>Peppered Moth</a:t>
            </a:r>
            <a:r>
              <a:rPr lang="en-GB" sz="2800" dirty="0">
                <a:latin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GB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-  </a:t>
            </a:r>
            <a:r>
              <a:rPr lang="en-GB" sz="2800" dirty="0">
                <a:latin typeface="Calibri" panose="020F0502020204030204" pitchFamily="34" charset="0"/>
                <a:cs typeface="Arial" panose="020B0604020202020204" pitchFamily="34" charset="0"/>
              </a:rPr>
              <a:t>Camouflage colouration to avoid predation by birds.</a:t>
            </a:r>
          </a:p>
          <a:p>
            <a:pPr eaLnBrk="1" hangingPunct="1"/>
            <a:r>
              <a:rPr lang="en-GB" sz="2800" dirty="0">
                <a:latin typeface="Calibri" panose="020F0502020204030204" pitchFamily="34" charset="0"/>
                <a:cs typeface="Arial" panose="020B0604020202020204" pitchFamily="34" charset="0"/>
              </a:rPr>
              <a:t>Usual type cream coloured – </a:t>
            </a:r>
            <a:r>
              <a:rPr lang="en-GB" sz="2800" dirty="0" err="1">
                <a:latin typeface="Calibri" panose="020F0502020204030204" pitchFamily="34" charset="0"/>
                <a:cs typeface="Arial" panose="020B0604020202020204" pitchFamily="34" charset="0"/>
              </a:rPr>
              <a:t>melanic</a:t>
            </a:r>
            <a:r>
              <a:rPr lang="en-GB" sz="2800" dirty="0">
                <a:latin typeface="Calibri" panose="020F0502020204030204" pitchFamily="34" charset="0"/>
                <a:cs typeface="Arial" panose="020B0604020202020204" pitchFamily="34" charset="0"/>
              </a:rPr>
              <a:t> form most common in polluted areas where tree bark had been blacked by soot. Wild type more common in unpolluted areas.</a:t>
            </a:r>
          </a:p>
        </p:txBody>
      </p:sp>
      <p:pic>
        <p:nvPicPr>
          <p:cNvPr id="14340" name="Picture 5" descr="image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2133601"/>
            <a:ext cx="3276600" cy="2828925"/>
          </a:xfrm>
          <a:noFill/>
        </p:spPr>
      </p:pic>
    </p:spTree>
    <p:extLst>
      <p:ext uri="{BB962C8B-B14F-4D97-AF65-F5344CB8AC3E}">
        <p14:creationId xmlns:p14="http://schemas.microsoft.com/office/powerpoint/2010/main" val="483632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Genetic drift – evolution by chance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25" y="1196976"/>
            <a:ext cx="8713788" cy="51276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 smtClean="0"/>
              <a:t>Evolution also occurs due to genetic drift.</a:t>
            </a:r>
          </a:p>
          <a:p>
            <a:pPr eaLnBrk="1" hangingPunct="1"/>
            <a:r>
              <a:rPr lang="en-GB" sz="2800" dirty="0" smtClean="0"/>
              <a:t>In genetic drift </a:t>
            </a:r>
            <a:r>
              <a:rPr lang="en-GB" sz="2800" dirty="0" smtClean="0">
                <a:solidFill>
                  <a:srgbClr val="FF0000"/>
                </a:solidFill>
              </a:rPr>
              <a:t>chance</a:t>
            </a:r>
            <a:r>
              <a:rPr lang="en-GB" sz="2800" dirty="0" smtClean="0"/>
              <a:t> decides which alleles are passed on</a:t>
            </a:r>
          </a:p>
          <a:p>
            <a:pPr eaLnBrk="1" hangingPunct="1"/>
            <a:r>
              <a:rPr lang="en-GB" sz="2800" dirty="0" smtClean="0"/>
              <a:t>Evolution by genetic drift usually has a greater effect in smaller populations where chance has a greater influence</a:t>
            </a:r>
          </a:p>
        </p:txBody>
      </p:sp>
      <p:pic>
        <p:nvPicPr>
          <p:cNvPr id="55298" name="Picture 2" descr="http://lcmrschooldistrict.com/roth/Biology_animate/Ch16/ActiveArt/genetic_dr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3284538"/>
            <a:ext cx="58705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54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6375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Genetic drift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81200" y="1268414"/>
            <a:ext cx="8229600" cy="5056187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 smtClean="0"/>
              <a:t>In extreme cases it can lead to chance elimination of an allele from the population</a:t>
            </a:r>
          </a:p>
        </p:txBody>
      </p:sp>
      <p:pic>
        <p:nvPicPr>
          <p:cNvPr id="16388" name="Picture 2" descr="http://cnx.org/content/m45489/latest/Figure_11_02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349501"/>
            <a:ext cx="7777162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Genetic drift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Genetic drift can arise after a </a:t>
            </a:r>
            <a:r>
              <a:rPr lang="en-GB" sz="3600" dirty="0" smtClean="0">
                <a:solidFill>
                  <a:srgbClr val="FF0000"/>
                </a:solidFill>
              </a:rPr>
              <a:t>genetic bottleneck </a:t>
            </a:r>
            <a:r>
              <a:rPr lang="en-GB" sz="3600" dirty="0" smtClean="0"/>
              <a:t>or as a result of the </a:t>
            </a:r>
            <a:r>
              <a:rPr lang="en-GB" sz="3600" dirty="0" smtClean="0">
                <a:solidFill>
                  <a:srgbClr val="FF0000"/>
                </a:solidFill>
              </a:rPr>
              <a:t>founder effect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Genetic bottleneck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981200" y="1196976"/>
            <a:ext cx="8229600" cy="51276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 smtClean="0"/>
              <a:t>Evolution by genetic drift can have a bigger effect if there is a genetic bottleneck, e.g. when a large population suddenly become smaller.</a:t>
            </a:r>
          </a:p>
        </p:txBody>
      </p:sp>
      <p:sp>
        <p:nvSpPr>
          <p:cNvPr id="17412" name="AutoShape 2" descr="https://www.lds.org/bc/content/ldsorg/topics/book-of-mormon-dna/bottleneck%5b2%5d.png"/>
          <p:cNvSpPr>
            <a:spLocks noChangeAspect="1" noChangeArrowheads="1"/>
          </p:cNvSpPr>
          <p:nvPr/>
        </p:nvSpPr>
        <p:spPr bwMode="auto">
          <a:xfrm>
            <a:off x="1600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13" name="AutoShape 4" descr="https://www.lds.org/bc/content/ldsorg/topics/book-of-mormon-dna/bottleneck%5b2%5d.png"/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14" name="AutoShape 6" descr="https://www.lds.org/bc/content/ldsorg/topics/book-of-mormon-dna/bottleneck%5b2%5d.png"/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15" name="AutoShape 8" descr="https://www.lds.org/bc/content/ldsorg/topics/book-of-mormon-dna/bottleneck%5b2%5d.png"/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7416" name="Picture 12" descr="http://goose.ycp.edu/~kkleiner/ecology/lectureimages/EvolEcolgy/Bottlen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420938"/>
            <a:ext cx="868521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6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Founder effect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80492" cy="402336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Where a small number of individuals can create a new colony, geographically isolated form the original. The new gene pool is small.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4"/>
          <a:stretch>
            <a:fillRect/>
          </a:stretch>
        </p:blipFill>
        <p:spPr bwMode="auto">
          <a:xfrm>
            <a:off x="3071813" y="3284539"/>
            <a:ext cx="607695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3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8077200" cy="533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b="1" u="sng" smtClean="0"/>
              <a:t>Definition of Species</a:t>
            </a:r>
            <a:r>
              <a:rPr lang="en-GB" sz="2400" b="1" u="sng">
                <a:solidFill>
                  <a:srgbClr val="006666"/>
                </a:solidFill>
                <a:cs typeface="Arial" charset="0"/>
              </a:rPr>
              <a:t>  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>
          <a:xfrm>
            <a:off x="1981200" y="1928993"/>
            <a:ext cx="8229600" cy="4389437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 smtClean="0">
                <a:latin typeface="Calibri" panose="020F0502020204030204" pitchFamily="34" charset="0"/>
              </a:rPr>
              <a:t>A group of organisms, with similar morphological, physiological, biochemical and behavioural features, which can interbreed to produce fertile offspring and are reproductively isolated from other species.</a:t>
            </a:r>
          </a:p>
          <a:p>
            <a:pPr eaLnBrk="1" hangingPunct="1"/>
            <a:endParaRPr lang="en-GB" sz="28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GB" sz="2800" dirty="0" smtClean="0">
                <a:latin typeface="Calibri" panose="020F0502020204030204" pitchFamily="34" charset="0"/>
              </a:rPr>
              <a:t>Speciation is the development of a new species</a:t>
            </a:r>
          </a:p>
        </p:txBody>
      </p:sp>
    </p:spTree>
    <p:extLst>
      <p:ext uri="{BB962C8B-B14F-4D97-AF65-F5344CB8AC3E}">
        <p14:creationId xmlns:p14="http://schemas.microsoft.com/office/powerpoint/2010/main" val="274172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622478"/>
            <a:ext cx="9143999" cy="55626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GB" sz="3200" b="1" u="sng" dirty="0">
                <a:solidFill>
                  <a:srgbClr val="0066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New species usually develop due to: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sz="2000" b="1" dirty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sz="2000" b="1" dirty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GB" sz="2800" b="1" dirty="0">
                <a:solidFill>
                  <a:srgbClr val="0066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Geographical isolation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GB" sz="2800" b="1" dirty="0">
                <a:solidFill>
                  <a:srgbClr val="0066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(</a:t>
            </a:r>
            <a:r>
              <a:rPr lang="en-GB" sz="2800" b="1" u="sng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allopatric</a:t>
            </a:r>
            <a:r>
              <a:rPr lang="en-GB" sz="2800" b="1" dirty="0">
                <a:solidFill>
                  <a:srgbClr val="0066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speciation)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n-GB" sz="2800" b="1" dirty="0">
              <a:latin typeface="Calibri" panose="020F0502020204030204" pitchFamily="34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n-GB" sz="2800" b="1" dirty="0">
              <a:latin typeface="Calibri" panose="020F050202020403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GB" sz="2800" b="1" dirty="0">
                <a:solidFill>
                  <a:srgbClr val="0066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Reproductive isolation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GB" sz="2800" b="1" dirty="0">
                <a:solidFill>
                  <a:srgbClr val="0066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(</a:t>
            </a:r>
            <a:r>
              <a:rPr lang="en-GB" sz="2800" b="1" u="sng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sympatric</a:t>
            </a:r>
            <a:r>
              <a:rPr lang="en-GB" sz="2800" b="1" dirty="0">
                <a:solidFill>
                  <a:srgbClr val="0066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speciation)</a:t>
            </a:r>
            <a:r>
              <a:rPr lang="en-GB" sz="2800" dirty="0">
                <a:solidFill>
                  <a:srgbClr val="0066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524001" y="18837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1524001" y="265524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9461" name="Picture 9" descr="http://o.quizlet.com/aPugTv1YP6W0FvMbBHdSp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1700213"/>
            <a:ext cx="4991100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3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736" y="704850"/>
            <a:ext cx="9013066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Geographical isolation </a:t>
            </a:r>
            <a:br>
              <a:rPr lang="en-GB" sz="36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</a:br>
            <a:r>
              <a:rPr lang="en-GB" sz="36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  (</a:t>
            </a:r>
            <a:r>
              <a:rPr lang="en-GB" sz="3600" b="1" u="sng" dirty="0" err="1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allopatric</a:t>
            </a:r>
            <a:r>
              <a:rPr lang="en-GB" sz="36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speciation)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981200" y="2492376"/>
            <a:ext cx="3970338" cy="38322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 smtClean="0"/>
              <a:t>A physical battier prevents gene flow between populations</a:t>
            </a:r>
          </a:p>
          <a:p>
            <a:pPr eaLnBrk="1" hangingPunct="1"/>
            <a:endParaRPr lang="en-GB" sz="2800" dirty="0"/>
          </a:p>
          <a:p>
            <a:pPr eaLnBrk="1" hangingPunct="1"/>
            <a:r>
              <a:rPr lang="en-GB" sz="2800" dirty="0"/>
              <a:t>e</a:t>
            </a:r>
            <a:r>
              <a:rPr lang="en-GB" sz="2800" dirty="0" smtClean="0"/>
              <a:t>.g. </a:t>
            </a:r>
            <a:r>
              <a:rPr lang="en-GB" sz="2800" dirty="0" err="1" smtClean="0"/>
              <a:t>Darwins</a:t>
            </a:r>
            <a:r>
              <a:rPr lang="en-GB" sz="2800" dirty="0" smtClean="0"/>
              <a:t> finches</a:t>
            </a:r>
          </a:p>
        </p:txBody>
      </p:sp>
      <p:pic>
        <p:nvPicPr>
          <p:cNvPr id="20484" name="Picture 2" descr="http://ecologykeesej.files.wordpress.com/2012/11/screen-shot-2012-11-14-at-4-30-53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/>
          <a:stretch>
            <a:fillRect/>
          </a:stretch>
        </p:blipFill>
        <p:spPr bwMode="auto">
          <a:xfrm>
            <a:off x="6276976" y="765176"/>
            <a:ext cx="4391025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2282" y="404812"/>
            <a:ext cx="9826580" cy="106337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3600" b="1" u="sng" dirty="0">
                <a:solidFill>
                  <a:srgbClr val="006666"/>
                </a:solidFill>
                <a:cs typeface="Arial" charset="0"/>
              </a:rPr>
              <a:t>Reproductive Isolation (Sympatric Speciation) </a:t>
            </a:r>
            <a:r>
              <a:rPr lang="en-GB" sz="2800" b="1" u="sng" dirty="0">
                <a:solidFill>
                  <a:srgbClr val="006666"/>
                </a:solidFill>
                <a:cs typeface="Arial" charset="0"/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197825" y="1468192"/>
            <a:ext cx="9852248" cy="5265291"/>
          </a:xfrm>
        </p:spPr>
        <p:txBody>
          <a:bodyPr>
            <a:no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GB" sz="2800" b="1" dirty="0"/>
              <a:t>There are several causes of reproductive isolation:</a:t>
            </a:r>
          </a:p>
          <a:p>
            <a:pPr eaLnBrk="1" hangingPunct="1">
              <a:lnSpc>
                <a:spcPct val="90000"/>
              </a:lnSpc>
              <a:buClr>
                <a:srgbClr val="134C4D"/>
              </a:buClr>
              <a:buFont typeface="Wingdings" panose="05000000000000000000" pitchFamily="2" charset="2"/>
              <a:buChar char="§"/>
            </a:pPr>
            <a:r>
              <a:rPr lang="en-GB" sz="2800" b="1" dirty="0" smtClean="0"/>
              <a:t>Seasonal </a:t>
            </a:r>
            <a:r>
              <a:rPr lang="en-GB" sz="2800" b="1" dirty="0"/>
              <a:t>isolation –</a:t>
            </a:r>
            <a:r>
              <a:rPr lang="en-GB" sz="2800" dirty="0"/>
              <a:t> mutation or genetic drift means that some individuals of the same species have different flowering or mating seasons</a:t>
            </a:r>
            <a:endParaRPr lang="en-GB" sz="2800" b="1" dirty="0"/>
          </a:p>
          <a:p>
            <a:pPr eaLnBrk="1" hangingPunct="1">
              <a:lnSpc>
                <a:spcPct val="90000"/>
              </a:lnSpc>
              <a:buClr>
                <a:srgbClr val="134C4D"/>
              </a:buClr>
              <a:buFont typeface="Wingdings" panose="05000000000000000000" pitchFamily="2" charset="2"/>
              <a:buChar char="§"/>
            </a:pPr>
            <a:r>
              <a:rPr lang="en-GB" sz="2800" b="1" dirty="0" smtClean="0"/>
              <a:t>Mechanical </a:t>
            </a:r>
            <a:r>
              <a:rPr lang="en-GB" sz="2800" b="1" dirty="0"/>
              <a:t>isolation – </a:t>
            </a:r>
            <a:r>
              <a:rPr lang="en-GB" sz="2800" dirty="0"/>
              <a:t>mutation causes changes in genitalia which prevents successful mating</a:t>
            </a:r>
          </a:p>
          <a:p>
            <a:pPr eaLnBrk="1" hangingPunct="1">
              <a:lnSpc>
                <a:spcPct val="90000"/>
              </a:lnSpc>
              <a:buClr>
                <a:srgbClr val="134C4D"/>
              </a:buClr>
              <a:buFont typeface="Wingdings" panose="05000000000000000000" pitchFamily="2" charset="2"/>
              <a:buChar char="§"/>
            </a:pPr>
            <a:r>
              <a:rPr lang="en-GB" sz="2800" b="1" dirty="0" smtClean="0">
                <a:cs typeface="Arial" panose="020B0604020202020204" pitchFamily="34" charset="0"/>
              </a:rPr>
              <a:t> </a:t>
            </a:r>
            <a:r>
              <a:rPr lang="en-GB" sz="2800" b="1" dirty="0"/>
              <a:t>Behavioural isolation - </a:t>
            </a:r>
            <a:r>
              <a:rPr lang="en-GB" sz="2800" dirty="0"/>
              <a:t>development of different courtship rituals.</a:t>
            </a:r>
            <a:endParaRPr lang="en-GB" sz="2800" b="1" dirty="0"/>
          </a:p>
          <a:p>
            <a:pPr eaLnBrk="1" hangingPunct="1">
              <a:lnSpc>
                <a:spcPct val="90000"/>
              </a:lnSpc>
              <a:buClr>
                <a:srgbClr val="134C4D"/>
              </a:buClr>
              <a:buFont typeface="Wingdings" panose="05000000000000000000" pitchFamily="2" charset="2"/>
              <a:buChar char="§"/>
            </a:pPr>
            <a:r>
              <a:rPr lang="en-GB" sz="2800" b="1" dirty="0" err="1" smtClean="0"/>
              <a:t>Gametic</a:t>
            </a:r>
            <a:r>
              <a:rPr lang="en-GB" sz="2800" b="1" dirty="0" smtClean="0"/>
              <a:t> </a:t>
            </a:r>
            <a:r>
              <a:rPr lang="en-GB" sz="2800" b="1" dirty="0"/>
              <a:t>isolation - </a:t>
            </a:r>
            <a:r>
              <a:rPr lang="en-GB" sz="2800" dirty="0"/>
              <a:t>mutation means that male and female gametes from different populations of the same species are not able to create new individuals – mating can occur but fertilisation fails.</a:t>
            </a:r>
          </a:p>
          <a:p>
            <a:pPr eaLnBrk="1" hangingPunct="1"/>
            <a:endParaRPr lang="en-GB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8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000"/>
              <a:t>Starter</a:t>
            </a:r>
            <a:r>
              <a:rPr lang="en-GB" smtClean="0"/>
              <a:t> Natural selection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800" dirty="0" smtClean="0"/>
              <a:t>Can you remember natural selection from GCSE and AS?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>
                <a:solidFill>
                  <a:schemeClr val="accent2"/>
                </a:solidFill>
              </a:rPr>
              <a:t>Outline the process of natural selection</a:t>
            </a:r>
          </a:p>
        </p:txBody>
      </p:sp>
    </p:spTree>
    <p:extLst>
      <p:ext uri="{BB962C8B-B14F-4D97-AF65-F5344CB8AC3E}">
        <p14:creationId xmlns:p14="http://schemas.microsoft.com/office/powerpoint/2010/main" val="97034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505" y="1802674"/>
            <a:ext cx="4225961" cy="450668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Ducks of different species rarely interbreed due to different mating rituals</a:t>
            </a:r>
          </a:p>
          <a:p>
            <a:endParaRPr lang="en-GB" sz="2800" dirty="0"/>
          </a:p>
          <a:p>
            <a:r>
              <a:rPr lang="en-GB" sz="2800" dirty="0" smtClean="0"/>
              <a:t>Plant interbreeding may be prevented because pollen from one species may not germinate on the stigma of another species.</a:t>
            </a:r>
          </a:p>
          <a:p>
            <a:endParaRPr lang="en-GB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52282" y="404812"/>
            <a:ext cx="9826580" cy="1063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600" b="1" u="sng" smtClean="0">
                <a:solidFill>
                  <a:srgbClr val="006666"/>
                </a:solidFill>
                <a:cs typeface="Arial" charset="0"/>
              </a:rPr>
              <a:t>Reproductive Isolation (Sympatric Speciation) </a:t>
            </a:r>
            <a:r>
              <a:rPr lang="en-GB" sz="2800" b="1" u="sng" smtClean="0">
                <a:solidFill>
                  <a:srgbClr val="006666"/>
                </a:solidFill>
                <a:cs typeface="Arial" charset="0"/>
              </a:rPr>
              <a:t> </a:t>
            </a:r>
            <a:endParaRPr lang="en-GB" sz="2800" b="1" u="sng" dirty="0">
              <a:solidFill>
                <a:srgbClr val="006666"/>
              </a:solidFill>
              <a:cs typeface="Arial" charset="0"/>
            </a:endParaRPr>
          </a:p>
        </p:txBody>
      </p:sp>
      <p:pic>
        <p:nvPicPr>
          <p:cNvPr id="1026" name="Picture 2" descr="http://www.dfw.state.or.us/resources/hunting/waterfowl/sauvie/images/SauvieDuck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 bwMode="auto">
          <a:xfrm>
            <a:off x="5419906" y="1428503"/>
            <a:ext cx="6062345" cy="224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ild flower mea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35" y="3977640"/>
            <a:ext cx="4168230" cy="261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7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06731"/>
            <a:ext cx="9720073" cy="4702629"/>
          </a:xfrm>
        </p:spPr>
        <p:txBody>
          <a:bodyPr>
            <a:normAutofit/>
          </a:bodyPr>
          <a:lstStyle/>
          <a:p>
            <a:r>
              <a:rPr lang="en-GB" dirty="0"/>
              <a:t>(a</a:t>
            </a:r>
            <a:r>
              <a:rPr lang="en-GB" dirty="0" smtClean="0"/>
              <a:t>)(</a:t>
            </a:r>
            <a:r>
              <a:rPr lang="en-GB" dirty="0" err="1" smtClean="0"/>
              <a:t>i</a:t>
            </a:r>
            <a:r>
              <a:rPr lang="en-GB" dirty="0" smtClean="0"/>
              <a:t>)Name </a:t>
            </a:r>
            <a:r>
              <a:rPr lang="en-GB" dirty="0"/>
              <a:t>the type of speciation that occurs when there is no geographical barrier to gene flow</a:t>
            </a:r>
            <a:r>
              <a:rPr lang="en-GB" dirty="0" smtClean="0"/>
              <a:t>.     								  [</a:t>
            </a:r>
            <a:r>
              <a:rPr lang="en-GB" dirty="0"/>
              <a:t>1]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 </a:t>
            </a:r>
          </a:p>
          <a:p>
            <a:r>
              <a:rPr lang="en-GB" dirty="0"/>
              <a:t>(</a:t>
            </a:r>
            <a:r>
              <a:rPr lang="en-GB" dirty="0" smtClean="0"/>
              <a:t>ii)Explain </a:t>
            </a:r>
            <a:r>
              <a:rPr lang="en-GB" dirty="0"/>
              <a:t>how the figure above supports the hypothesis that the type of speciation named in (</a:t>
            </a:r>
            <a:r>
              <a:rPr lang="en-GB" dirty="0" err="1"/>
              <a:t>i</a:t>
            </a:r>
            <a:r>
              <a:rPr lang="en-GB" dirty="0"/>
              <a:t>) has occurred in seahorses</a:t>
            </a:r>
            <a:r>
              <a:rPr lang="en-GB" dirty="0" smtClean="0"/>
              <a:t>.						[</a:t>
            </a:r>
            <a:r>
              <a:rPr lang="en-GB" dirty="0"/>
              <a:t>2]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5717" y="215102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Task exam question – speciation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28354" y="2364377"/>
            <a:ext cx="3213463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Sympatric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1628502" y="4010296"/>
            <a:ext cx="9592492" cy="1606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ranges of two species, overlap/close together/AW;</a:t>
            </a:r>
            <a:br>
              <a:rPr lang="en-GB" sz="2400" dirty="0"/>
            </a:br>
            <a:r>
              <a:rPr lang="en-GB" sz="2400" dirty="0"/>
              <a:t>no geographical barrier;</a:t>
            </a:r>
            <a:br>
              <a:rPr lang="en-GB" sz="2400" dirty="0"/>
            </a:br>
            <a:r>
              <a:rPr lang="en-GB" sz="2400" dirty="0"/>
              <a:t>ref to behavioural/genetic/physiological/</a:t>
            </a:r>
            <a:r>
              <a:rPr lang="en-GB" sz="2400" dirty="0" err="1"/>
              <a:t>prezygotic</a:t>
            </a:r>
            <a:r>
              <a:rPr lang="en-GB" sz="2400" dirty="0"/>
              <a:t> barrier;</a:t>
            </a:r>
            <a:br>
              <a:rPr lang="en-GB" sz="2400" dirty="0"/>
            </a:br>
            <a:r>
              <a:rPr lang="en-GB" sz="2400" dirty="0"/>
              <a:t>correct ref to named area of map;	max 2 </a:t>
            </a:r>
          </a:p>
        </p:txBody>
      </p:sp>
    </p:spTree>
    <p:extLst>
      <p:ext uri="{BB962C8B-B14F-4D97-AF65-F5344CB8AC3E}">
        <p14:creationId xmlns:p14="http://schemas.microsoft.com/office/powerpoint/2010/main" val="143941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214846"/>
            <a:ext cx="9720073" cy="509451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(b)Explain </a:t>
            </a:r>
            <a:r>
              <a:rPr lang="en-GB" sz="2400" dirty="0"/>
              <a:t>how disruptive selection occurs in seahorse populations</a:t>
            </a:r>
            <a:r>
              <a:rPr lang="en-GB" sz="2400" dirty="0" smtClean="0"/>
              <a:t>.[</a:t>
            </a:r>
            <a:r>
              <a:rPr lang="en-GB" sz="2400" dirty="0"/>
              <a:t>3]</a:t>
            </a:r>
          </a:p>
          <a:p>
            <a:r>
              <a:rPr lang="en-GB" sz="2400" dirty="0"/>
              <a:t> </a:t>
            </a:r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800" dirty="0"/>
          </a:p>
          <a:p>
            <a:r>
              <a:rPr lang="en-GB" sz="2400" dirty="0"/>
              <a:t>(</a:t>
            </a:r>
            <a:r>
              <a:rPr lang="en-GB" sz="2400" dirty="0" smtClean="0"/>
              <a:t>c)In </a:t>
            </a:r>
            <a:r>
              <a:rPr lang="en-GB" sz="2400" dirty="0"/>
              <a:t>terms of reproductive potential, explain why it is beneficial for large females to mate with large, rather than small, males</a:t>
            </a:r>
            <a:r>
              <a:rPr lang="en-GB" sz="2400" dirty="0" smtClean="0"/>
              <a:t>. [2]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5717" y="215102"/>
            <a:ext cx="9720072" cy="999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Task exam question – speciation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112303" y="1701656"/>
            <a:ext cx="9926900" cy="1799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ref to mate selection by size; </a:t>
            </a:r>
            <a:r>
              <a:rPr lang="en-GB" sz="2000" dirty="0" err="1"/>
              <a:t>ie</a:t>
            </a:r>
            <a:r>
              <a:rPr lang="en-GB" sz="2000" dirty="0"/>
              <a:t> large with large or small with small</a:t>
            </a:r>
            <a:br>
              <a:rPr lang="en-GB" sz="2000" dirty="0"/>
            </a:br>
            <a:r>
              <a:rPr lang="en-GB" sz="2000" dirty="0"/>
              <a:t>ref to monogamy;</a:t>
            </a:r>
            <a:br>
              <a:rPr lang="en-GB" sz="2000" dirty="0"/>
            </a:br>
            <a:r>
              <a:rPr lang="en-GB" sz="2000" dirty="0"/>
              <a:t>ref to intermediate sizes, at disadvantage/selected against/</a:t>
            </a:r>
            <a:r>
              <a:rPr lang="en-GB" sz="2000" dirty="0" err="1"/>
              <a:t>ora</a:t>
            </a:r>
            <a:r>
              <a:rPr lang="en-GB" sz="2000" dirty="0"/>
              <a:t>;</a:t>
            </a:r>
            <a:br>
              <a:rPr lang="en-GB" sz="2000" dirty="0"/>
            </a:br>
            <a:r>
              <a:rPr lang="en-GB" sz="2000" dirty="0"/>
              <a:t>intermediate do not pass on </a:t>
            </a:r>
            <a:r>
              <a:rPr lang="en-GB" sz="2000" u="sng" dirty="0"/>
              <a:t>alleles</a:t>
            </a:r>
            <a:r>
              <a:rPr lang="en-GB" sz="2000" dirty="0"/>
              <a:t>/</a:t>
            </a:r>
            <a:r>
              <a:rPr lang="en-GB" sz="2000" dirty="0" err="1"/>
              <a:t>ora</a:t>
            </a:r>
            <a:r>
              <a:rPr lang="en-GB" sz="2000" dirty="0"/>
              <a:t>;</a:t>
            </a:r>
            <a:br>
              <a:rPr lang="en-GB" sz="2000" dirty="0"/>
            </a:br>
            <a:r>
              <a:rPr lang="en-GB" sz="2000" dirty="0"/>
              <a:t>suggested reason why intermediate at disadvantage/</a:t>
            </a:r>
            <a:r>
              <a:rPr lang="en-GB" sz="2000" dirty="0" err="1"/>
              <a:t>ora</a:t>
            </a:r>
            <a:r>
              <a:rPr lang="en-GB" sz="2000" dirty="0"/>
              <a:t>	</a:t>
            </a:r>
            <a:r>
              <a:rPr lang="en-GB" sz="2000" dirty="0" smtClean="0"/>
              <a:t>                              max </a:t>
            </a:r>
            <a:r>
              <a:rPr lang="en-GB" sz="2000" dirty="0"/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2303" y="4427003"/>
            <a:ext cx="9926900" cy="2191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female produces a lot of eggs;</a:t>
            </a:r>
            <a:br>
              <a:rPr lang="en-GB" sz="2000" dirty="0"/>
            </a:br>
            <a:r>
              <a:rPr lang="en-GB" sz="2000" dirty="0"/>
              <a:t>selects male, that can store lots of eggs/has a large pouch/</a:t>
            </a:r>
            <a:r>
              <a:rPr lang="en-GB" sz="2000" dirty="0" err="1"/>
              <a:t>ora</a:t>
            </a:r>
            <a:r>
              <a:rPr lang="en-GB" sz="2000" dirty="0"/>
              <a:t>;</a:t>
            </a:r>
            <a:br>
              <a:rPr lang="en-GB" sz="2000" dirty="0"/>
            </a:br>
            <a:r>
              <a:rPr lang="en-GB" sz="2000" dirty="0"/>
              <a:t>large males fertilise many eggs/</a:t>
            </a:r>
            <a:r>
              <a:rPr lang="en-GB" sz="2000" dirty="0" err="1"/>
              <a:t>ora</a:t>
            </a:r>
            <a:r>
              <a:rPr lang="en-GB" sz="2000" dirty="0"/>
              <a:t>;</a:t>
            </a:r>
            <a:br>
              <a:rPr lang="en-GB" sz="2000" dirty="0"/>
            </a:br>
            <a:r>
              <a:rPr lang="en-GB" sz="2000" dirty="0"/>
              <a:t>chance of more offspring surviving;</a:t>
            </a:r>
          </a:p>
          <a:p>
            <a:r>
              <a:rPr lang="en-GB" sz="2000" dirty="0"/>
              <a:t>	</a:t>
            </a:r>
            <a:r>
              <a:rPr lang="en-GB" sz="2000" b="1" i="1" dirty="0"/>
              <a:t>or</a:t>
            </a:r>
            <a:br>
              <a:rPr lang="en-GB" sz="2000" b="1" i="1" dirty="0"/>
            </a:br>
            <a:r>
              <a:rPr lang="en-GB" sz="2000" dirty="0"/>
              <a:t>large female and small male produce intermediates/</a:t>
            </a:r>
            <a:r>
              <a:rPr lang="en-GB" sz="2000" dirty="0" err="1"/>
              <a:t>ora</a:t>
            </a:r>
            <a:r>
              <a:rPr lang="en-GB" sz="2000" dirty="0"/>
              <a:t>;</a:t>
            </a:r>
            <a:br>
              <a:rPr lang="en-GB" sz="2000" dirty="0"/>
            </a:br>
            <a:r>
              <a:rPr lang="en-GB" sz="2000" dirty="0"/>
              <a:t>intermediates at disadvantage/</a:t>
            </a:r>
            <a:r>
              <a:rPr lang="en-GB" sz="2000" dirty="0" err="1"/>
              <a:t>ora</a:t>
            </a:r>
            <a:r>
              <a:rPr lang="en-GB" sz="2000" dirty="0"/>
              <a:t>;	</a:t>
            </a:r>
            <a:r>
              <a:rPr lang="en-GB" sz="2000" dirty="0" smtClean="0"/>
              <a:t>                                                                max </a:t>
            </a:r>
            <a:r>
              <a:rPr lang="en-GB" sz="2000" dirty="0"/>
              <a:t>2	</a:t>
            </a:r>
          </a:p>
        </p:txBody>
      </p:sp>
    </p:spTree>
    <p:extLst>
      <p:ext uri="{BB962C8B-B14F-4D97-AF65-F5344CB8AC3E}">
        <p14:creationId xmlns:p14="http://schemas.microsoft.com/office/powerpoint/2010/main" val="232930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28429"/>
          </a:xfrm>
        </p:spPr>
        <p:txBody>
          <a:bodyPr/>
          <a:lstStyle/>
          <a:p>
            <a:r>
              <a:rPr lang="en-GB" dirty="0" smtClean="0"/>
              <a:t>Flip learning – Artificial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558344"/>
            <a:ext cx="9720073" cy="475101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Prepare notes on this topic based on the requirements of the specification</a:t>
            </a:r>
          </a:p>
          <a:p>
            <a:endParaRPr lang="en-GB" sz="1300" dirty="0"/>
          </a:p>
          <a:p>
            <a:r>
              <a:rPr lang="en-GB" b="1" dirty="0"/>
              <a:t>(h</a:t>
            </a:r>
            <a:r>
              <a:rPr lang="en-GB" b="1" dirty="0" smtClean="0"/>
              <a:t>)(</a:t>
            </a:r>
            <a:r>
              <a:rPr lang="en-GB" b="1" dirty="0" err="1"/>
              <a:t>i</a:t>
            </a:r>
            <a:r>
              <a:rPr lang="en-GB" b="1" dirty="0"/>
              <a:t>) </a:t>
            </a:r>
            <a:r>
              <a:rPr lang="en-GB" dirty="0"/>
              <a:t>the principles of artificial selection and its </a:t>
            </a:r>
            <a:r>
              <a:rPr lang="en-GB" dirty="0" smtClean="0"/>
              <a:t>uses</a:t>
            </a:r>
          </a:p>
          <a:p>
            <a:r>
              <a:rPr lang="en-GB" dirty="0"/>
              <a:t>To include examples of selective breeding in plants and </a:t>
            </a:r>
            <a:r>
              <a:rPr lang="en-GB" dirty="0" smtClean="0"/>
              <a:t>animals </a:t>
            </a:r>
            <a:r>
              <a:rPr lang="en-GB" b="1" dirty="0" smtClean="0"/>
              <a:t>AND </a:t>
            </a:r>
            <a:r>
              <a:rPr lang="en-GB" dirty="0" smtClean="0"/>
              <a:t>an </a:t>
            </a:r>
            <a:r>
              <a:rPr lang="en-GB" dirty="0"/>
              <a:t>appreciation of the importance of maintaining a resource of genetic material for use in selective breeding including wild types. </a:t>
            </a:r>
          </a:p>
          <a:p>
            <a:endParaRPr lang="en-GB" dirty="0"/>
          </a:p>
          <a:p>
            <a:r>
              <a:rPr lang="en-GB" b="1" dirty="0"/>
              <a:t>(ii) </a:t>
            </a:r>
            <a:r>
              <a:rPr lang="en-GB" dirty="0"/>
              <a:t>the ethical considerations surrounding the use of artificial selection.	</a:t>
            </a:r>
            <a:endParaRPr lang="en-GB" dirty="0" smtClean="0"/>
          </a:p>
          <a:p>
            <a:r>
              <a:rPr lang="en-GB" dirty="0" smtClean="0"/>
              <a:t>To </a:t>
            </a:r>
            <a:r>
              <a:rPr lang="en-GB" dirty="0"/>
              <a:t>include a consideration of the more extreme examples of the use of artificial selection to ‘improve’ domestic species e.g. dog breeds.	</a:t>
            </a:r>
            <a:endParaRPr lang="en-GB" dirty="0" smtClean="0"/>
          </a:p>
          <a:p>
            <a:endParaRPr lang="en-GB" sz="800" dirty="0"/>
          </a:p>
          <a:p>
            <a:r>
              <a:rPr lang="en-GB" dirty="0" smtClean="0"/>
              <a:t>Be prepared to discuss freely all aspects in </a:t>
            </a:r>
            <a:r>
              <a:rPr lang="en-GB" smtClean="0"/>
              <a:t>the next </a:t>
            </a:r>
            <a:r>
              <a:rPr lang="en-GB" dirty="0" smtClean="0"/>
              <a:t>lesson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37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5400"/>
              <a:t>Natural selection</a:t>
            </a:r>
            <a:br>
              <a:rPr lang="en-GB" sz="5400"/>
            </a:b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28" y="1532586"/>
            <a:ext cx="10522038" cy="4792015"/>
          </a:xfrm>
        </p:spPr>
        <p:txBody>
          <a:bodyPr>
            <a:noAutofit/>
          </a:bodyPr>
          <a:lstStyle/>
          <a:p>
            <a:pPr eaLnBrk="1" hangingPunct="1"/>
            <a:r>
              <a:rPr lang="en-GB" sz="2800" dirty="0"/>
              <a:t>Within any species there is variation, due to different alleles</a:t>
            </a:r>
          </a:p>
          <a:p>
            <a:pPr eaLnBrk="1" hangingPunct="1"/>
            <a:r>
              <a:rPr lang="en-GB" sz="2800" dirty="0"/>
              <a:t>Organisms produce far more young than will survive</a:t>
            </a:r>
          </a:p>
          <a:p>
            <a:pPr eaLnBrk="1" hangingPunct="1"/>
            <a:r>
              <a:rPr lang="en-GB" sz="2800" dirty="0"/>
              <a:t>There will be competition for limited resources</a:t>
            </a:r>
          </a:p>
          <a:p>
            <a:pPr eaLnBrk="1" hangingPunct="1"/>
            <a:r>
              <a:rPr lang="en-GB" sz="2800" dirty="0"/>
              <a:t>Only those best adapted will survive, this is called </a:t>
            </a:r>
            <a:r>
              <a:rPr lang="en-GB" sz="2800" b="1" u="sng" dirty="0"/>
              <a:t>survival of the fittest</a:t>
            </a:r>
          </a:p>
          <a:p>
            <a:pPr eaLnBrk="1" hangingPunct="1"/>
            <a:r>
              <a:rPr lang="en-GB" sz="2800" dirty="0"/>
              <a:t>Those that survive pass on their ‘successful’ alleles to the next generation</a:t>
            </a:r>
          </a:p>
          <a:p>
            <a:pPr eaLnBrk="1" hangingPunct="1"/>
            <a:r>
              <a:rPr lang="en-GB" sz="2800" dirty="0"/>
              <a:t>Over generations this leads to evolution as the alleles that cause the advantageous adaptations become more common in the population</a:t>
            </a:r>
          </a:p>
          <a:p>
            <a:pPr eaLnBrk="1" hangingPunct="1"/>
            <a:r>
              <a:rPr lang="en-GB" sz="2800" dirty="0"/>
              <a:t>These changes may result in new species being formed.</a:t>
            </a:r>
          </a:p>
          <a:p>
            <a:pPr eaLnBrk="1" hangingPunct="1"/>
            <a:endParaRPr lang="en-GB" sz="2800" dirty="0"/>
          </a:p>
          <a:p>
            <a:pPr eaLnBrk="1" hangingPunct="1"/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31909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16097" cy="402336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(e)  </a:t>
            </a:r>
            <a:r>
              <a:rPr lang="en-GB" sz="2800" dirty="0" smtClean="0"/>
              <a:t>the </a:t>
            </a:r>
            <a:r>
              <a:rPr lang="en-GB" sz="2800" dirty="0"/>
              <a:t>factors that can affect the evolution of a </a:t>
            </a:r>
            <a:r>
              <a:rPr lang="en-GB" sz="2800" dirty="0" smtClean="0"/>
              <a:t>species.</a:t>
            </a:r>
            <a:r>
              <a:rPr lang="en-GB" sz="2800" dirty="0"/>
              <a:t>	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	To </a:t>
            </a:r>
            <a:r>
              <a:rPr lang="en-GB" sz="2800" dirty="0"/>
              <a:t>include stabilising selection and directional selection, genetic drift, genetic bottleneck and founder effect.	</a:t>
            </a:r>
          </a:p>
          <a:p>
            <a:r>
              <a:rPr lang="en-GB" sz="2800" dirty="0"/>
              <a:t>	</a:t>
            </a:r>
          </a:p>
          <a:p>
            <a:r>
              <a:rPr lang="en-GB" sz="2800" b="1" dirty="0"/>
              <a:t>(g)</a:t>
            </a:r>
            <a:r>
              <a:rPr lang="en-GB" sz="2800" dirty="0"/>
              <a:t>	the role of isolating mechanisms in the evolution of new </a:t>
            </a:r>
            <a:r>
              <a:rPr lang="en-GB" sz="2800" dirty="0" smtClean="0"/>
              <a:t>species.</a:t>
            </a:r>
            <a:r>
              <a:rPr lang="en-GB" sz="2800" dirty="0"/>
              <a:t>	To include geographical mechanisms (allopatric speciation) and reproductive mechanisms (sympatric speciation).	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415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2208213" y="1"/>
            <a:ext cx="7772400" cy="836613"/>
          </a:xfrm>
          <a:noFill/>
        </p:spPr>
        <p:txBody>
          <a:bodyPr/>
          <a:lstStyle/>
          <a:p>
            <a:pPr algn="ctr" eaLnBrk="1" hangingPunct="1"/>
            <a:r>
              <a:rPr lang="en-GB" sz="4000" u="sng">
                <a:solidFill>
                  <a:srgbClr val="006666"/>
                </a:solidFill>
                <a:cs typeface="Arial" panose="020B0604020202020204" pitchFamily="34" charset="0"/>
              </a:rPr>
              <a:t>Selection pressures</a:t>
            </a:r>
            <a:endParaRPr lang="en-GB" b="1" u="sng" smtClean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6221" y="981076"/>
            <a:ext cx="8978856" cy="143986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800" dirty="0">
                <a:latin typeface="Calibri" panose="020F0502020204030204" pitchFamily="34" charset="0"/>
                <a:cs typeface="Arial" panose="020B0604020202020204" pitchFamily="34" charset="0"/>
              </a:rPr>
              <a:t>Whether the environment is changing or stable affects which characteristics are selected for by natural selection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2800" b="1" dirty="0">
                <a:solidFill>
                  <a:srgbClr val="0066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Stable environment </a:t>
            </a:r>
            <a:r>
              <a:rPr lang="en-GB" sz="2800" b="1" dirty="0">
                <a:solidFill>
                  <a:srgbClr val="0066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2800" b="1" dirty="0">
                <a:solidFill>
                  <a:srgbClr val="0066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Stabilising Selection. 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2800" b="1" dirty="0">
                <a:solidFill>
                  <a:srgbClr val="0066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Changing environment </a:t>
            </a:r>
            <a:r>
              <a:rPr lang="en-GB" sz="2800" b="1" dirty="0">
                <a:solidFill>
                  <a:srgbClr val="0066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2800" b="1" dirty="0">
                <a:solidFill>
                  <a:srgbClr val="0066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Directional Selection</a:t>
            </a:r>
            <a:r>
              <a:rPr lang="en-GB" sz="2800" dirty="0">
                <a:solidFill>
                  <a:srgbClr val="0066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  </a:t>
            </a:r>
          </a:p>
        </p:txBody>
      </p:sp>
      <p:pic>
        <p:nvPicPr>
          <p:cNvPr id="9220" name="Picture 5" descr="http://www.biologymad.com/Evolution/Evolut36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39"/>
          <a:stretch>
            <a:fillRect/>
          </a:stretch>
        </p:blipFill>
        <p:spPr>
          <a:xfrm>
            <a:off x="3958131" y="3429000"/>
            <a:ext cx="3971925" cy="3429000"/>
          </a:xfrm>
          <a:noFill/>
        </p:spPr>
      </p:pic>
    </p:spTree>
    <p:extLst>
      <p:ext uri="{BB962C8B-B14F-4D97-AF65-F5344CB8AC3E}">
        <p14:creationId xmlns:p14="http://schemas.microsoft.com/office/powerpoint/2010/main" val="3856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b="1" u="sng" smtClean="0">
                <a:solidFill>
                  <a:srgbClr val="006666"/>
                </a:solidFill>
                <a:cs typeface="Arial" panose="020B0604020202020204" pitchFamily="34" charset="0"/>
              </a:rPr>
              <a:t>Stabilising Selection</a:t>
            </a:r>
          </a:p>
        </p:txBody>
      </p:sp>
      <p:pic>
        <p:nvPicPr>
          <p:cNvPr id="10243" name="Picture 5" descr="sta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3839" y="1773238"/>
            <a:ext cx="4999037" cy="4100512"/>
          </a:xfrm>
          <a:noFill/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734096" y="2060575"/>
            <a:ext cx="435384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sz="2800" dirty="0">
                <a:latin typeface="Calibri" panose="020F0502020204030204" pitchFamily="34" charset="0"/>
              </a:rPr>
              <a:t>With stabilising selection individuals with alleles for characteristics towards the middle of the range are more likely to survive and reproduce. It reduces the possible range of phenotypes</a:t>
            </a:r>
          </a:p>
        </p:txBody>
      </p:sp>
    </p:spTree>
    <p:extLst>
      <p:ext uri="{BB962C8B-B14F-4D97-AF65-F5344CB8AC3E}">
        <p14:creationId xmlns:p14="http://schemas.microsoft.com/office/powerpoint/2010/main" val="2655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60350"/>
            <a:ext cx="8534400" cy="762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b="1" u="sng" smtClean="0">
                <a:solidFill>
                  <a:srgbClr val="006666"/>
                </a:solidFill>
                <a:cs typeface="Arial" charset="0"/>
              </a:rPr>
              <a:t>Stabilising Selection</a:t>
            </a:r>
            <a:r>
              <a:rPr lang="en-GB" u="sng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1066800"/>
            <a:ext cx="8820149" cy="2146300"/>
          </a:xfrm>
        </p:spPr>
        <p:txBody>
          <a:bodyPr>
            <a:normAutofit/>
          </a:bodyPr>
          <a:lstStyle/>
          <a:p>
            <a:pPr marL="274320" indent="-274320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sz="2400" dirty="0" smtClean="0">
                <a:latin typeface="Calibri" pitchFamily="34" charset="0"/>
                <a:cs typeface="Arial" charset="0"/>
              </a:rPr>
              <a:t>This occurs when the environment </a:t>
            </a:r>
            <a:r>
              <a:rPr lang="en-GB" sz="2400" u="sng" dirty="0" smtClean="0">
                <a:latin typeface="Calibri" pitchFamily="34" charset="0"/>
                <a:cs typeface="Arial" charset="0"/>
              </a:rPr>
              <a:t>doesn't</a:t>
            </a:r>
            <a:r>
              <a:rPr lang="en-GB" sz="2400" dirty="0" smtClean="0">
                <a:latin typeface="Calibri" pitchFamily="34" charset="0"/>
                <a:cs typeface="Arial" charset="0"/>
              </a:rPr>
              <a:t> change, therefore there is no pressure for a well-adapted species to change. </a:t>
            </a:r>
          </a:p>
          <a:p>
            <a:pPr marL="274320" indent="-274320" algn="just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sz="2400" dirty="0" smtClean="0">
                <a:latin typeface="Calibri" pitchFamily="34" charset="0"/>
                <a:cs typeface="Arial" charset="0"/>
              </a:rPr>
              <a:t>Fossils suggest that many species remain unchanged for long periods of geological time. </a:t>
            </a:r>
          </a:p>
          <a:p>
            <a:pPr marL="274320" indent="-274320" algn="just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sz="2400" dirty="0" smtClean="0">
                <a:latin typeface="Calibri" pitchFamily="34" charset="0"/>
                <a:cs typeface="Arial" charset="0"/>
              </a:rPr>
              <a:t>One of the most stable environments on Earth is the deep ocean </a:t>
            </a:r>
          </a:p>
          <a:p>
            <a:pPr marL="274320" indent="-274320" algn="just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GB" sz="2400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524001" y="271239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" name="Picture 8" descr="coelacanth_JuergenSchauerJAGO_TeamMax-Planck-InstituteSeewiesen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3573463"/>
            <a:ext cx="2540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26524" y="3303588"/>
            <a:ext cx="563307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GB" u="sng" dirty="0">
                <a:latin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u="sng" dirty="0" err="1">
                <a:latin typeface="Calibri" panose="020F0502020204030204" pitchFamily="34" charset="0"/>
                <a:cs typeface="Arial" panose="020B0604020202020204" pitchFamily="34" charset="0"/>
              </a:rPr>
              <a:t>Coelocanth</a:t>
            </a:r>
            <a:r>
              <a:rPr lang="en-GB" dirty="0">
                <a:latin typeface="Calibri" panose="020F0502020204030204" pitchFamily="34" charset="0"/>
                <a:cs typeface="Arial" panose="020B0604020202020204" pitchFamily="34" charset="0"/>
              </a:rPr>
              <a:t>. This fish species was known only from ancient fossils and was assumed to have been extinct for 70 million years until a living specimen was found in a trawler net off South Africa in 1938. So this species has not changed in all that time. </a:t>
            </a:r>
          </a:p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18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b="1" u="sng" smtClean="0">
                <a:solidFill>
                  <a:srgbClr val="006666"/>
                </a:solidFill>
                <a:cs typeface="Arial" panose="020B0604020202020204" pitchFamily="34" charset="0"/>
              </a:rPr>
              <a:t>Directional Selection</a:t>
            </a:r>
          </a:p>
        </p:txBody>
      </p:sp>
      <p:pic>
        <p:nvPicPr>
          <p:cNvPr id="12291" name="Picture 5" descr="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989138"/>
            <a:ext cx="4787900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927279" y="1700214"/>
            <a:ext cx="4447997" cy="41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  <a:cs typeface="Arial" panose="020B0604020202020204" pitchFamily="34" charset="0"/>
              </a:rPr>
              <a:t>This occurs whenever the environment changes in a particular way. There is therefore </a:t>
            </a:r>
            <a:r>
              <a:rPr lang="en-GB" sz="2800" u="sng" dirty="0">
                <a:latin typeface="Calibri" panose="020F0502020204030204" pitchFamily="34" charset="0"/>
                <a:cs typeface="Arial" panose="020B0604020202020204" pitchFamily="34" charset="0"/>
              </a:rPr>
              <a:t>selective pressure</a:t>
            </a:r>
            <a:r>
              <a:rPr lang="en-GB" sz="2800" dirty="0">
                <a:latin typeface="Calibri" panose="020F0502020204030204" pitchFamily="34" charset="0"/>
                <a:cs typeface="Arial" panose="020B0604020202020204" pitchFamily="34" charset="0"/>
              </a:rPr>
              <a:t> for species to change in response to the environmental change</a:t>
            </a:r>
          </a:p>
          <a:p>
            <a:pPr eaLnBrk="1" hangingPunct="1">
              <a:lnSpc>
                <a:spcPct val="90000"/>
              </a:lnSpc>
            </a:pPr>
            <a:endParaRPr lang="en-GB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Calibri" panose="020F0502020204030204" pitchFamily="34" charset="0"/>
                <a:cs typeface="Arial" panose="020B0604020202020204" pitchFamily="34" charset="0"/>
              </a:rPr>
              <a:t>e.g. Darwin's </a:t>
            </a:r>
            <a:r>
              <a:rPr lang="en-GB" dirty="0">
                <a:latin typeface="Calibri" panose="020F0502020204030204" pitchFamily="34" charset="0"/>
                <a:cs typeface="Arial" panose="020B0604020202020204" pitchFamily="34" charset="0"/>
              </a:rPr>
              <a:t>finches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  <a:cs typeface="Arial" panose="020B0604020202020204" pitchFamily="34" charset="0"/>
              </a:rPr>
              <a:t>Bacterial resistance to antibiotics.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  <a:cs typeface="Arial" panose="020B0604020202020204" pitchFamily="34" charset="0"/>
              </a:rPr>
              <a:t>Pesticide resistance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92150"/>
            <a:ext cx="84582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b="1" u="sng" smtClean="0">
                <a:solidFill>
                  <a:srgbClr val="006666"/>
                </a:solidFill>
                <a:cs typeface="Arial" charset="0"/>
              </a:rPr>
              <a:t>Directional Selection </a:t>
            </a:r>
            <a:r>
              <a:rPr lang="en-GB" u="sng" smtClean="0">
                <a:solidFill>
                  <a:srgbClr val="006666"/>
                </a:solidFill>
                <a:cs typeface="Arial" charset="0"/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72732" y="1700213"/>
            <a:ext cx="10290219" cy="4824412"/>
          </a:xfrm>
        </p:spPr>
        <p:txBody>
          <a:bodyPr>
            <a:noAutofit/>
          </a:bodyPr>
          <a:lstStyle/>
          <a:p>
            <a:pPr marL="274320" indent="-274320" algn="jus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dirty="0">
                <a:latin typeface="Calibri" pitchFamily="34" charset="0"/>
                <a:cs typeface="Arial" charset="0"/>
              </a:rPr>
              <a:t>Populations do not have to decide to adapt, or mutate, after an environmental change.  </a:t>
            </a:r>
          </a:p>
          <a:p>
            <a:pPr marL="274320" indent="-274320" algn="jus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dirty="0" smtClean="0">
                <a:latin typeface="Calibri" pitchFamily="34" charset="0"/>
                <a:cs typeface="Arial" charset="0"/>
              </a:rPr>
              <a:t>The </a:t>
            </a:r>
            <a:r>
              <a:rPr lang="en-GB" sz="2800" dirty="0">
                <a:latin typeface="Calibri" pitchFamily="34" charset="0"/>
                <a:cs typeface="Arial" charset="0"/>
              </a:rPr>
              <a:t>mutation, or combination of alleles giving resistance, </a:t>
            </a:r>
            <a:r>
              <a:rPr lang="en-GB" sz="2800" u="sng" dirty="0">
                <a:latin typeface="Calibri" pitchFamily="34" charset="0"/>
                <a:cs typeface="Arial" charset="0"/>
              </a:rPr>
              <a:t>have to already be there</a:t>
            </a:r>
            <a:r>
              <a:rPr lang="en-GB" sz="2800" dirty="0">
                <a:latin typeface="Calibri" pitchFamily="34" charset="0"/>
                <a:cs typeface="Arial" charset="0"/>
              </a:rPr>
              <a:t> by chance, otherwise the population may become extinct. </a:t>
            </a:r>
          </a:p>
          <a:p>
            <a:pPr marL="274320" indent="-274320" algn="jus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dirty="0" smtClean="0">
                <a:latin typeface="Calibri" pitchFamily="34" charset="0"/>
                <a:cs typeface="Arial" charset="0"/>
              </a:rPr>
              <a:t>"</a:t>
            </a:r>
            <a:r>
              <a:rPr lang="en-GB" sz="2800" dirty="0">
                <a:latin typeface="Calibri" pitchFamily="34" charset="0"/>
                <a:cs typeface="Arial" charset="0"/>
              </a:rPr>
              <a:t>Environment" includes biotic as well as abiotic, so organisms evolve in response to each other. </a:t>
            </a:r>
          </a:p>
          <a:p>
            <a:pPr marL="274320" indent="-274320" algn="jus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dirty="0" smtClean="0">
                <a:latin typeface="Calibri" pitchFamily="34" charset="0"/>
                <a:cs typeface="Arial" charset="0"/>
              </a:rPr>
              <a:t>Most </a:t>
            </a:r>
            <a:r>
              <a:rPr lang="en-GB" sz="2800" dirty="0">
                <a:latin typeface="Calibri" pitchFamily="34" charset="0"/>
                <a:cs typeface="Arial" charset="0"/>
              </a:rPr>
              <a:t>environments do change (e.g. due to migration of new species, or natural catastrophes, or climate change, or to sea level change, or continental drift, etc.), so directional selection is common. </a:t>
            </a:r>
            <a:endParaRPr lang="en-GB" sz="2800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74320" indent="-274320" algn="jus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sz="2800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GB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4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90</TotalTime>
  <Words>982</Words>
  <Application>Microsoft Office PowerPoint</Application>
  <PresentationFormat>Widescreen</PresentationFormat>
  <Paragraphs>110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 Unicode MS</vt:lpstr>
      <vt:lpstr>Arial</vt:lpstr>
      <vt:lpstr>Bradley Hand ITC</vt:lpstr>
      <vt:lpstr>Calibri</vt:lpstr>
      <vt:lpstr>Times New Roman</vt:lpstr>
      <vt:lpstr>Tw Cen MT</vt:lpstr>
      <vt:lpstr>Tw Cen MT Condensed</vt:lpstr>
      <vt:lpstr>Wingdings</vt:lpstr>
      <vt:lpstr>Wingdings 2</vt:lpstr>
      <vt:lpstr>Wingdings 3</vt:lpstr>
      <vt:lpstr>Integral</vt:lpstr>
      <vt:lpstr>Factors affecting the evolution of a species</vt:lpstr>
      <vt:lpstr>Starter Natural selection recap</vt:lpstr>
      <vt:lpstr>Natural selection </vt:lpstr>
      <vt:lpstr>Learning outcomes</vt:lpstr>
      <vt:lpstr>Selection pressures</vt:lpstr>
      <vt:lpstr>Stabilising Selection</vt:lpstr>
      <vt:lpstr>Stabilising Selection </vt:lpstr>
      <vt:lpstr>Directional Selection</vt:lpstr>
      <vt:lpstr>Directional Selection  </vt:lpstr>
      <vt:lpstr>Directional Selection</vt:lpstr>
      <vt:lpstr>Genetic drift – evolution by chance</vt:lpstr>
      <vt:lpstr>Genetic drift</vt:lpstr>
      <vt:lpstr>Genetic drift</vt:lpstr>
      <vt:lpstr>Genetic bottleneck</vt:lpstr>
      <vt:lpstr>Founder effect</vt:lpstr>
      <vt:lpstr>Definition of Species  </vt:lpstr>
      <vt:lpstr>PowerPoint Presentation</vt:lpstr>
      <vt:lpstr>Geographical isolation     (allopatric speciation) </vt:lpstr>
      <vt:lpstr>Reproductive Isolation (Sympatric Speciation)  </vt:lpstr>
      <vt:lpstr>PowerPoint Presentation</vt:lpstr>
      <vt:lpstr>PowerPoint Presentation</vt:lpstr>
      <vt:lpstr>PowerPoint Presentation</vt:lpstr>
      <vt:lpstr>Flip learning – Artificial selection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affecting the evolution of a species</dc:title>
  <dc:creator>Helen Hawke</dc:creator>
  <cp:lastModifiedBy>Helen Hawke</cp:lastModifiedBy>
  <cp:revision>11</cp:revision>
  <dcterms:created xsi:type="dcterms:W3CDTF">2016-08-11T16:58:56Z</dcterms:created>
  <dcterms:modified xsi:type="dcterms:W3CDTF">2016-08-11T18:47:37Z</dcterms:modified>
</cp:coreProperties>
</file>