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2" r:id="rId3"/>
    <p:sldId id="257" r:id="rId4"/>
    <p:sldId id="259" r:id="rId5"/>
    <p:sldId id="293" r:id="rId6"/>
    <p:sldId id="294" r:id="rId7"/>
    <p:sldId id="295" r:id="rId8"/>
    <p:sldId id="296" r:id="rId9"/>
    <p:sldId id="297" r:id="rId10"/>
    <p:sldId id="281" r:id="rId11"/>
    <p:sldId id="287" r:id="rId12"/>
    <p:sldId id="282" r:id="rId13"/>
    <p:sldId id="301" r:id="rId14"/>
    <p:sldId id="298" r:id="rId15"/>
    <p:sldId id="299" r:id="rId16"/>
    <p:sldId id="288" r:id="rId17"/>
    <p:sldId id="300" r:id="rId18"/>
    <p:sldId id="302" r:id="rId19"/>
    <p:sldId id="303" r:id="rId20"/>
    <p:sldId id="279" r:id="rId21"/>
    <p:sldId id="267" r:id="rId22"/>
    <p:sldId id="265" r:id="rId23"/>
    <p:sldId id="260" r:id="rId24"/>
    <p:sldId id="290" r:id="rId25"/>
    <p:sldId id="291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9114" autoAdjust="0"/>
  </p:normalViewPr>
  <p:slideViewPr>
    <p:cSldViewPr>
      <p:cViewPr varScale="1">
        <p:scale>
          <a:sx n="61" d="100"/>
          <a:sy n="61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97EA-72F8-4725-B981-14EAD46A9E13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B01F9-213E-43B1-8CED-3A772B4F5D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397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Glucose is 17kJ/g</a:t>
            </a:r>
          </a:p>
          <a:p>
            <a:r>
              <a:rPr lang="en-GB" dirty="0" smtClean="0"/>
              <a:t>Twice as</a:t>
            </a:r>
            <a:r>
              <a:rPr lang="en-GB" baseline="0" dirty="0" smtClean="0"/>
              <a:t> much energy in 1g of fat as 1g </a:t>
            </a:r>
            <a:r>
              <a:rPr lang="en-GB" baseline="0" smtClean="0"/>
              <a:t>of carbohydrate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01F9-213E-43B1-8CED-3A772B4F5D7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457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8E660B-E013-4CB0-B0EF-B55A24085787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274172-D280-4610-A11E-EF6B4CB18F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Lipids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Arial" charset="0"/>
              </a:rPr>
              <a:t>Esterification:</a:t>
            </a:r>
            <a:br>
              <a:rPr lang="en-GB" sz="2800" dirty="0" smtClean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Formation </a:t>
            </a:r>
            <a:r>
              <a:rPr lang="en-GB" sz="2800" dirty="0">
                <a:latin typeface="Arial" charset="0"/>
              </a:rPr>
              <a:t>of ester bonds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28600" y="4419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latin typeface="Arial" charset="0"/>
              </a:rPr>
              <a:t>Glycerol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057400" y="4419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latin typeface="Arial" charset="0"/>
              </a:rPr>
              <a:t>3 Fatty acids</a:t>
            </a:r>
          </a:p>
        </p:txBody>
      </p:sp>
      <p:pic>
        <p:nvPicPr>
          <p:cNvPr id="57349" name="Picture 5" descr="triglycer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733800" cy="30495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00562" y="4365625"/>
            <a:ext cx="3883025" cy="457200"/>
            <a:chOff x="2835" y="2750"/>
            <a:chExt cx="2446" cy="288"/>
          </a:xfrm>
        </p:grpSpPr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2835" y="2750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 dirty="0">
                  <a:latin typeface="Arial" charset="0"/>
                </a:rPr>
                <a:t>Lipid (triglyceride)</a:t>
              </a:r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4513" y="2750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 dirty="0">
                  <a:latin typeface="Arial" charset="0"/>
                </a:rPr>
                <a:t>Water</a:t>
              </a:r>
            </a:p>
          </p:txBody>
        </p:sp>
      </p:grp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4114800" y="2514600"/>
            <a:ext cx="4572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24400" y="1257300"/>
            <a:ext cx="3886200" cy="3048000"/>
            <a:chOff x="3168" y="768"/>
            <a:chExt cx="2448" cy="1920"/>
          </a:xfrm>
        </p:grpSpPr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3168" y="768"/>
              <a:ext cx="2448" cy="1920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7356" name="Picture 12" descr="triglycerid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816"/>
              <a:ext cx="1521" cy="1824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</p:pic>
        <p:pic>
          <p:nvPicPr>
            <p:cNvPr id="57357" name="Picture 13" descr="triglyceride2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1584"/>
              <a:ext cx="528" cy="304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</p:pic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4752" y="163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800" b="1">
                  <a:latin typeface="Arial" charset="0"/>
                </a:rPr>
                <a:t>+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580112" y="1453356"/>
            <a:ext cx="1711276" cy="4103688"/>
            <a:chOff x="3696" y="816"/>
            <a:chExt cx="1728" cy="2585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888" y="816"/>
              <a:ext cx="576" cy="1614"/>
              <a:chOff x="3888" y="816"/>
              <a:chExt cx="576" cy="1614"/>
            </a:xfrm>
          </p:grpSpPr>
          <p:sp>
            <p:nvSpPr>
              <p:cNvPr id="57361" name="Rectangle 17"/>
              <p:cNvSpPr>
                <a:spLocks noChangeArrowheads="1"/>
              </p:cNvSpPr>
              <p:nvPr/>
            </p:nvSpPr>
            <p:spPr bwMode="auto">
              <a:xfrm>
                <a:off x="3888" y="816"/>
                <a:ext cx="576" cy="480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362" name="Rectangle 18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576" cy="510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/>
            </p:nvSpPr>
            <p:spPr bwMode="auto">
              <a:xfrm>
                <a:off x="3888" y="1920"/>
                <a:ext cx="576" cy="510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7364" name="Text Box 20"/>
            <p:cNvSpPr txBox="1">
              <a:spLocks noChangeArrowheads="1"/>
            </p:cNvSpPr>
            <p:nvPr/>
          </p:nvSpPr>
          <p:spPr bwMode="auto">
            <a:xfrm>
              <a:off x="3696" y="3113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 dirty="0">
                  <a:solidFill>
                    <a:srgbClr val="FF3300"/>
                  </a:solidFill>
                  <a:latin typeface="Arial" charset="0"/>
                </a:rPr>
                <a:t>Ester Bonds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1515988" y="1639292"/>
            <a:ext cx="12558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331640" y="2525117"/>
            <a:ext cx="12558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515988" y="3445768"/>
            <a:ext cx="12558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7963" y="5253592"/>
            <a:ext cx="2373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doesn’t matter which OH is lost entirely and which just loses a H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652120" y="116632"/>
            <a:ext cx="33478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smtClean="0"/>
              <a:t>- Describe </a:t>
            </a:r>
            <a:r>
              <a:rPr lang="en-GB" sz="1600" dirty="0"/>
              <a:t>the formation (esterification) and breakage of ester bonds to make </a:t>
            </a:r>
            <a:r>
              <a:rPr lang="en-GB" sz="1600" dirty="0" smtClean="0"/>
              <a:t>triglycerides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573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" y="226349"/>
            <a:ext cx="7772400" cy="762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Breakage of ester Bonds</a:t>
            </a:r>
            <a:endParaRPr lang="en-GB" sz="2800" dirty="0">
              <a:latin typeface="Arial" charset="0"/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4114800" y="2514600"/>
            <a:ext cx="4572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3987" y="1257300"/>
            <a:ext cx="3886200" cy="3048000"/>
            <a:chOff x="3168" y="768"/>
            <a:chExt cx="2448" cy="1920"/>
          </a:xfrm>
        </p:grpSpPr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3168" y="768"/>
              <a:ext cx="2448" cy="1920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7356" name="Picture 12" descr="triglycerid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816"/>
              <a:ext cx="1521" cy="1824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</p:pic>
        <p:pic>
          <p:nvPicPr>
            <p:cNvPr id="57357" name="Picture 13" descr="triglyceride2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2" y="1584"/>
              <a:ext cx="528" cy="304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</p:pic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4752" y="163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800" b="1">
                  <a:latin typeface="Arial" charset="0"/>
                </a:rPr>
                <a:t>+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16979" y="1437679"/>
            <a:ext cx="1711276" cy="4103688"/>
            <a:chOff x="3696" y="816"/>
            <a:chExt cx="1728" cy="2585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888" y="816"/>
              <a:ext cx="576" cy="1614"/>
              <a:chOff x="3888" y="816"/>
              <a:chExt cx="576" cy="1614"/>
            </a:xfrm>
          </p:grpSpPr>
          <p:sp>
            <p:nvSpPr>
              <p:cNvPr id="57361" name="Rectangle 17"/>
              <p:cNvSpPr>
                <a:spLocks noChangeArrowheads="1"/>
              </p:cNvSpPr>
              <p:nvPr/>
            </p:nvSpPr>
            <p:spPr bwMode="auto">
              <a:xfrm>
                <a:off x="3888" y="816"/>
                <a:ext cx="576" cy="480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362" name="Rectangle 18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576" cy="510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/>
            </p:nvSpPr>
            <p:spPr bwMode="auto">
              <a:xfrm>
                <a:off x="3888" y="1920"/>
                <a:ext cx="576" cy="510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7364" name="Text Box 20"/>
            <p:cNvSpPr txBox="1">
              <a:spLocks noChangeArrowheads="1"/>
            </p:cNvSpPr>
            <p:nvPr/>
          </p:nvSpPr>
          <p:spPr bwMode="auto">
            <a:xfrm>
              <a:off x="3696" y="3113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 dirty="0">
                  <a:solidFill>
                    <a:srgbClr val="FF3300"/>
                  </a:solidFill>
                  <a:latin typeface="Arial" charset="0"/>
                </a:rPr>
                <a:t>Ester Bonds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9787" y="1263047"/>
            <a:ext cx="3733800" cy="3049588"/>
            <a:chOff x="228600" y="1219200"/>
            <a:chExt cx="3733800" cy="3049588"/>
          </a:xfrm>
        </p:grpSpPr>
        <p:pic>
          <p:nvPicPr>
            <p:cNvPr id="57349" name="Picture 5" descr="triglycerid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219200"/>
              <a:ext cx="3733800" cy="3049588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1515988" y="1639292"/>
              <a:ext cx="125581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331640" y="2525117"/>
              <a:ext cx="125581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1515988" y="3445768"/>
              <a:ext cx="125581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652120" y="116632"/>
            <a:ext cx="33478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smtClean="0"/>
              <a:t>- Describe </a:t>
            </a:r>
            <a:r>
              <a:rPr lang="en-GB" sz="1600" dirty="0"/>
              <a:t>the formation (esterification) and breakage of ester bonds to make </a:t>
            </a:r>
            <a:r>
              <a:rPr lang="en-GB" sz="1600" dirty="0" smtClean="0"/>
              <a:t>triglycerides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161384" y="5337640"/>
            <a:ext cx="276500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Task: make a </a:t>
            </a:r>
            <a:r>
              <a:rPr lang="en-GB" dirty="0" err="1" smtClean="0"/>
              <a:t>triglceride</a:t>
            </a:r>
            <a:r>
              <a:rPr lang="en-GB" dirty="0" smtClean="0"/>
              <a:t> and demonstrate formation and breakage of ester bonds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0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o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2398713" cy="29718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054280" cy="118417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charset="0"/>
              </a:rPr>
              <a:t>Properties and </a:t>
            </a:r>
            <a:r>
              <a:rPr lang="en-GB" sz="2800" dirty="0" smtClean="0">
                <a:latin typeface="Arial" charset="0"/>
              </a:rPr>
              <a:t/>
            </a:r>
            <a:br>
              <a:rPr lang="en-GB" sz="2800" dirty="0" smtClean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functions </a:t>
            </a:r>
            <a:r>
              <a:rPr lang="en-GB" sz="2800" dirty="0">
                <a:latin typeface="Arial" charset="0"/>
              </a:rPr>
              <a:t>of </a:t>
            </a:r>
            <a:r>
              <a:rPr lang="en-GB" sz="2800" dirty="0" smtClean="0">
                <a:latin typeface="Arial" charset="0"/>
              </a:rPr>
              <a:t>lipids</a:t>
            </a:r>
            <a:endParaRPr lang="en-GB" sz="2800" dirty="0">
              <a:latin typeface="Arial" charset="0"/>
            </a:endParaRPr>
          </a:p>
        </p:txBody>
      </p:sp>
      <p:pic>
        <p:nvPicPr>
          <p:cNvPr id="58372" name="Picture 4" descr="baskingshark"/>
          <p:cNvPicPr>
            <a:picLocks noChangeAspect="1" noChangeArrowheads="1"/>
          </p:cNvPicPr>
          <p:nvPr/>
        </p:nvPicPr>
        <p:blipFill>
          <a:blip r:embed="rId3" cstate="print"/>
          <a:srcRect t="11929" b="12511"/>
          <a:stretch>
            <a:fillRect/>
          </a:stretch>
        </p:blipFill>
        <p:spPr bwMode="auto">
          <a:xfrm>
            <a:off x="5148064" y="3429000"/>
            <a:ext cx="2819400" cy="14478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3" name="Picture 5" descr="kidne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013176"/>
            <a:ext cx="1257300" cy="164623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50825" y="2636838"/>
            <a:ext cx="3682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GB" sz="2000" dirty="0">
                <a:latin typeface="Calibri" pitchFamily="34" charset="0"/>
              </a:rPr>
              <a:t>2.Good energy store( In adipose cells</a:t>
            </a:r>
            <a:r>
              <a:rPr lang="en-GB" sz="2000" dirty="0" smtClean="0">
                <a:latin typeface="Calibri" pitchFamily="34" charset="0"/>
              </a:rPr>
              <a:t>.) </a:t>
            </a:r>
            <a:r>
              <a:rPr lang="en-GB" sz="2000" dirty="0" smtClean="0">
                <a:solidFill>
                  <a:srgbClr val="FF3300"/>
                </a:solidFill>
                <a:latin typeface="Calibri" pitchFamily="34" charset="0"/>
              </a:rPr>
              <a:t>Rich </a:t>
            </a:r>
            <a:r>
              <a:rPr lang="en-GB" sz="2000" dirty="0">
                <a:solidFill>
                  <a:srgbClr val="FF3300"/>
                </a:solidFill>
                <a:latin typeface="Calibri" pitchFamily="34" charset="0"/>
              </a:rPr>
              <a:t>in C-H bonds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79512" y="3429000"/>
            <a:ext cx="4904584" cy="3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Calibri" pitchFamily="34" charset="0"/>
              </a:rPr>
              <a:t>3.Metabolic source of water.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51520" y="4797152"/>
            <a:ext cx="2990764" cy="3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Calibri" pitchFamily="34" charset="0"/>
              </a:rPr>
              <a:t>5.Buoyant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51520" y="3933056"/>
            <a:ext cx="4426516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Calibri" pitchFamily="34" charset="0"/>
              </a:rPr>
              <a:t>4.Insulator (Electrical insulation around nerve cells.)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79388" y="5300663"/>
            <a:ext cx="5981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Calibri" pitchFamily="34" charset="0"/>
              </a:rPr>
              <a:t>6.Protection of internal organs (Adipose tissue.)-and the surface of a leaf (Cuticle is prevented from drying out</a:t>
            </a:r>
            <a:r>
              <a:rPr lang="en-GB" sz="2000" dirty="0" smtClean="0">
                <a:latin typeface="Calibri" pitchFamily="34" charset="0"/>
              </a:rPr>
              <a:t>.)</a:t>
            </a:r>
          </a:p>
          <a:p>
            <a:pPr algn="l"/>
            <a:endParaRPr lang="en-GB" sz="2000" dirty="0">
              <a:latin typeface="Calibri" pitchFamily="34" charset="0"/>
            </a:endParaRPr>
          </a:p>
          <a:p>
            <a:pPr algn="l"/>
            <a:r>
              <a:rPr lang="en-GB" sz="2000" dirty="0">
                <a:latin typeface="Calibri" pitchFamily="34" charset="0"/>
              </a:rPr>
              <a:t>7.Some hormones (Steroid) are lipids.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11163" y="1762125"/>
            <a:ext cx="3587565" cy="3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79512" y="1484784"/>
            <a:ext cx="35283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alibri" pitchFamily="34" charset="0"/>
              </a:rPr>
              <a:t>1.A source of energy-Lipids can be respired to release energy in the form of ATP.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124" y="69358"/>
            <a:ext cx="448766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/>
              <a:t>Explain </a:t>
            </a:r>
            <a:r>
              <a:rPr lang="en-GB" sz="1600" dirty="0"/>
              <a:t>how the properties of triglycerides, phospholipids and cholesterol molecules relate to their functions in living </a:t>
            </a:r>
            <a:r>
              <a:rPr lang="en-GB" sz="1600" dirty="0" smtClean="0"/>
              <a:t>organisms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utoUpdateAnimBg="0"/>
      <p:bldP spid="58376" grpId="0" autoUpdateAnimBg="0"/>
      <p:bldP spid="58377" grpId="0" autoUpdateAnimBg="0"/>
      <p:bldP spid="58378" grpId="0" autoUpdateAnimBg="0"/>
      <p:bldP spid="58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Lipids and </a:t>
            </a:r>
            <a:br>
              <a:rPr lang="en-GB" dirty="0" smtClean="0"/>
            </a:br>
            <a:r>
              <a:rPr lang="en-GB" dirty="0" smtClean="0"/>
              <a:t>respiration-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Both glycerol and fatty acids can be broken down </a:t>
            </a:r>
            <a:r>
              <a:rPr lang="en-GB" sz="2400" dirty="0" smtClean="0"/>
              <a:t>by respiration into </a:t>
            </a:r>
            <a:r>
              <a:rPr lang="en-GB" sz="2400" dirty="0" smtClean="0"/>
              <a:t>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and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</a:t>
            </a:r>
          </a:p>
          <a:p>
            <a:r>
              <a:rPr lang="en-GB" sz="2400" dirty="0" smtClean="0"/>
              <a:t>The respiration of 1g of lipid gives out about twice as much energy as 1g of carbohydrate </a:t>
            </a:r>
          </a:p>
          <a:p>
            <a:r>
              <a:rPr lang="en-GB" sz="2400" dirty="0" smtClean="0"/>
              <a:t>They are insoluble so can be stored in a compact way and do not affect the water potential of the cell</a:t>
            </a:r>
          </a:p>
          <a:p>
            <a:endParaRPr lang="en-GB" sz="2400" dirty="0" smtClean="0"/>
          </a:p>
        </p:txBody>
      </p:sp>
      <p:sp>
        <p:nvSpPr>
          <p:cNvPr id="1026" name="AutoShape 2" descr="http://images.onset.freedom.com/ocregister/kpimfo-kangaroorat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images.onset.freedom.com/ocregister/kpimfo-kangaroorat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4653136"/>
            <a:ext cx="3312368" cy="1744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653136"/>
            <a:ext cx="48965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respiration of lipid gives out more water then the respiration of carbohydrate, enabling some animals, like the kangaroo rat, to not need to drink 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95936" y="116632"/>
            <a:ext cx="50040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Explain </a:t>
            </a:r>
            <a:r>
              <a:rPr lang="en-GB" dirty="0"/>
              <a:t>how the properties of triglycerides, phospholipids and cholesterol molecules relate to their functions in living </a:t>
            </a:r>
            <a:r>
              <a:rPr lang="en-GB" dirty="0" smtClean="0"/>
              <a:t>organisms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/>
          </a:bodyPr>
          <a:lstStyle/>
          <a:p>
            <a:r>
              <a:rPr lang="en-GB" dirty="0"/>
              <a:t>Phospholipids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410604" cy="342902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Phospholipids </a:t>
            </a:r>
            <a:r>
              <a:rPr lang="en-GB" dirty="0" smtClean="0"/>
              <a:t>are the principle molecule in the cell membrane they form the 'bilayer' that is the cell membrane.</a:t>
            </a:r>
            <a:endParaRPr lang="en-GB" sz="900" dirty="0" smtClean="0"/>
          </a:p>
          <a:p>
            <a:r>
              <a:rPr lang="en-GB" dirty="0" smtClean="0"/>
              <a:t>Phospholipid structure is similar to the triglyceride except one fatty acid chain is replaced by a polar phosphate group. </a:t>
            </a:r>
          </a:p>
          <a:p>
            <a:r>
              <a:rPr lang="en-GB" dirty="0" smtClean="0"/>
              <a:t>The molecule is in two parts</a:t>
            </a:r>
          </a:p>
          <a:p>
            <a:pPr lvl="1"/>
            <a:r>
              <a:rPr lang="en-GB" dirty="0" smtClean="0"/>
              <a:t>Polar hydrophilic phosphate heads.</a:t>
            </a:r>
          </a:p>
          <a:p>
            <a:pPr lvl="1"/>
            <a:r>
              <a:rPr lang="en-GB" dirty="0" smtClean="0"/>
              <a:t>2 Non polar hydrophobic tails </a:t>
            </a:r>
          </a:p>
          <a:p>
            <a:endParaRPr lang="en-GB" dirty="0"/>
          </a:p>
        </p:txBody>
      </p:sp>
      <p:grpSp>
        <p:nvGrpSpPr>
          <p:cNvPr id="2" name="Group 15"/>
          <p:cNvGrpSpPr/>
          <p:nvPr/>
        </p:nvGrpSpPr>
        <p:grpSpPr>
          <a:xfrm>
            <a:off x="500034" y="4714884"/>
            <a:ext cx="4179960" cy="1574589"/>
            <a:chOff x="914400" y="3276600"/>
            <a:chExt cx="7644746" cy="3051395"/>
          </a:xfrm>
        </p:grpSpPr>
        <p:sp>
          <p:nvSpPr>
            <p:cNvPr id="633860" name="Rectangle 4"/>
            <p:cNvSpPr>
              <a:spLocks noChangeArrowheads="1"/>
            </p:cNvSpPr>
            <p:nvPr/>
          </p:nvSpPr>
          <p:spPr bwMode="auto">
            <a:xfrm>
              <a:off x="2895600" y="3505200"/>
              <a:ext cx="914400" cy="205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62" name="AutoShape 6"/>
            <p:cNvSpPr>
              <a:spLocks noChangeArrowheads="1"/>
            </p:cNvSpPr>
            <p:nvPr/>
          </p:nvSpPr>
          <p:spPr bwMode="auto">
            <a:xfrm>
              <a:off x="3962400" y="4267200"/>
              <a:ext cx="3886200" cy="5334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3863" name="AutoShape 7"/>
            <p:cNvSpPr>
              <a:spLocks noChangeArrowheads="1"/>
            </p:cNvSpPr>
            <p:nvPr/>
          </p:nvSpPr>
          <p:spPr bwMode="auto">
            <a:xfrm>
              <a:off x="3962400" y="5105400"/>
              <a:ext cx="3886200" cy="5334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3865" name="Line 9"/>
            <p:cNvSpPr>
              <a:spLocks noChangeShapeType="1"/>
            </p:cNvSpPr>
            <p:nvPr/>
          </p:nvSpPr>
          <p:spPr bwMode="auto">
            <a:xfrm>
              <a:off x="3810000" y="4572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3866" name="Line 10"/>
            <p:cNvSpPr>
              <a:spLocks noChangeShapeType="1"/>
            </p:cNvSpPr>
            <p:nvPr/>
          </p:nvSpPr>
          <p:spPr bwMode="auto">
            <a:xfrm>
              <a:off x="3810000" y="5410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3867" name="Text Box 11"/>
            <p:cNvSpPr txBox="1">
              <a:spLocks noChangeArrowheads="1"/>
            </p:cNvSpPr>
            <p:nvPr/>
          </p:nvSpPr>
          <p:spPr bwMode="auto">
            <a:xfrm>
              <a:off x="2819399" y="5638801"/>
              <a:ext cx="1277418" cy="53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dirty="0"/>
                <a:t>glycerol</a:t>
              </a:r>
            </a:p>
          </p:txBody>
        </p:sp>
        <p:sp>
          <p:nvSpPr>
            <p:cNvPr id="633868" name="Text Box 12"/>
            <p:cNvSpPr txBox="1">
              <a:spLocks noChangeArrowheads="1"/>
            </p:cNvSpPr>
            <p:nvPr/>
          </p:nvSpPr>
          <p:spPr bwMode="auto">
            <a:xfrm>
              <a:off x="5334000" y="5791199"/>
              <a:ext cx="3225146" cy="53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/>
                <a:t>Hydrophobic fatty acids</a:t>
              </a:r>
            </a:p>
          </p:txBody>
        </p:sp>
        <p:sp>
          <p:nvSpPr>
            <p:cNvPr id="633870" name="Oval 14"/>
            <p:cNvSpPr>
              <a:spLocks noChangeArrowheads="1"/>
            </p:cNvSpPr>
            <p:nvPr/>
          </p:nvSpPr>
          <p:spPr bwMode="auto">
            <a:xfrm>
              <a:off x="1752600" y="3276600"/>
              <a:ext cx="1066800" cy="12192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3871" name="Line 15"/>
            <p:cNvSpPr>
              <a:spLocks noChangeShapeType="1"/>
            </p:cNvSpPr>
            <p:nvPr/>
          </p:nvSpPr>
          <p:spPr bwMode="auto">
            <a:xfrm>
              <a:off x="2819400" y="38862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3872" name="Text Box 16"/>
            <p:cNvSpPr txBox="1">
              <a:spLocks noChangeArrowheads="1"/>
            </p:cNvSpPr>
            <p:nvPr/>
          </p:nvSpPr>
          <p:spPr bwMode="auto">
            <a:xfrm>
              <a:off x="914400" y="4572001"/>
              <a:ext cx="1729843" cy="894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 dirty="0"/>
                <a:t>hydrophilic</a:t>
              </a:r>
            </a:p>
            <a:p>
              <a:r>
                <a:rPr lang="en-GB" sz="1200" dirty="0"/>
                <a:t>phosphate</a:t>
              </a:r>
            </a:p>
          </p:txBody>
        </p:sp>
      </p:grpSp>
      <p:pic>
        <p:nvPicPr>
          <p:cNvPr id="17" name="Picture 16" descr="http://click4biology.info/c4b/3/images/3.2/phospholipid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071810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857760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355976" y="116632"/>
            <a:ext cx="46440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the structure of the macromolecules triglyceride &amp; </a:t>
            </a:r>
            <a:r>
              <a:rPr lang="en-GB" dirty="0" smtClean="0"/>
              <a:t>phospholipid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714908" cy="630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580112" y="116632"/>
            <a:ext cx="34198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the structure of the macromolecules triglyceride &amp; </a:t>
            </a:r>
            <a:r>
              <a:rPr lang="en-GB" dirty="0" smtClean="0"/>
              <a:t>phospholipid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of Phospholipids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66448"/>
            <a:ext cx="8075678" cy="48463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Phosphate ions have extra electrons</a:t>
            </a:r>
          </a:p>
          <a:p>
            <a:pPr lvl="1"/>
            <a:r>
              <a:rPr lang="en-GB" dirty="0" smtClean="0"/>
              <a:t>Negatively charged</a:t>
            </a:r>
          </a:p>
          <a:p>
            <a:pPr lvl="1"/>
            <a:r>
              <a:rPr lang="en-GB" dirty="0" smtClean="0"/>
              <a:t>Soluble in water</a:t>
            </a:r>
          </a:p>
          <a:p>
            <a:pPr lvl="1"/>
            <a:r>
              <a:rPr lang="en-GB" dirty="0" smtClean="0"/>
              <a:t>Hydrophilic (attracted to water)</a:t>
            </a:r>
          </a:p>
          <a:p>
            <a:r>
              <a:rPr lang="en-GB" dirty="0" smtClean="0"/>
              <a:t>Fatty acid tails are non-polar</a:t>
            </a:r>
          </a:p>
          <a:p>
            <a:pPr lvl="1"/>
            <a:r>
              <a:rPr lang="en-GB" dirty="0" smtClean="0"/>
              <a:t>Hydrophobic (repel water)</a:t>
            </a:r>
          </a:p>
          <a:p>
            <a:pPr lvl="1"/>
            <a:r>
              <a:rPr lang="en-GB" dirty="0" smtClean="0"/>
              <a:t>Readily mix with fat</a:t>
            </a:r>
          </a:p>
          <a:p>
            <a:r>
              <a:rPr lang="en-GB" dirty="0" smtClean="0"/>
              <a:t>Hydrophobic/hydrophilic nature</a:t>
            </a:r>
          </a:p>
          <a:p>
            <a:pPr lvl="1"/>
            <a:r>
              <a:rPr lang="en-GB" dirty="0" smtClean="0"/>
              <a:t>Forms layer on surface of water</a:t>
            </a:r>
          </a:p>
          <a:p>
            <a:pPr lvl="2"/>
            <a:r>
              <a:rPr lang="en-GB" dirty="0" smtClean="0"/>
              <a:t>Heads in water, tails sticking out</a:t>
            </a:r>
          </a:p>
          <a:p>
            <a:pPr lvl="2"/>
            <a:r>
              <a:rPr lang="en-GB" dirty="0" smtClean="0"/>
              <a:t>Because of this they are called surface active agents (surfactants) </a:t>
            </a:r>
          </a:p>
          <a:p>
            <a:pPr lvl="1"/>
            <a:r>
              <a:rPr lang="en-GB" dirty="0" smtClean="0"/>
              <a:t>Bilayers (in membranes)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07704" y="116632"/>
            <a:ext cx="70922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how the properties of triglycerides, phospholipids and cholesterol molecules relate to their functions in living </a:t>
            </a:r>
            <a:r>
              <a:rPr lang="en-GB" dirty="0" smtClean="0"/>
              <a:t>organisms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3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Membrane fluidity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Fatty acids that make up phospholipids can be saturated or unsaturated and this can control the fluidity of the membranes</a:t>
            </a:r>
          </a:p>
          <a:p>
            <a:endParaRPr lang="en-GB" dirty="0" smtClean="0"/>
          </a:p>
          <a:p>
            <a:r>
              <a:rPr lang="en-GB" dirty="0" err="1" smtClean="0"/>
              <a:t>Eg</a:t>
            </a:r>
            <a:r>
              <a:rPr lang="en-GB" dirty="0" smtClean="0"/>
              <a:t> organisms living in cold climates have an increased number of </a:t>
            </a:r>
            <a:r>
              <a:rPr lang="en-GB" dirty="0" smtClean="0">
                <a:solidFill>
                  <a:srgbClr val="FF0000"/>
                </a:solidFill>
              </a:rPr>
              <a:t>unsaturated</a:t>
            </a:r>
            <a:r>
              <a:rPr lang="en-GB" dirty="0" smtClean="0"/>
              <a:t> fatty acids in their phospholipid molecules. This ensures their membranes remains fluid even at low temperatures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r>
              <a:rPr lang="en-GB" dirty="0" smtClean="0"/>
              <a:t>cholesterol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680520" cy="518697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Type of lipid with 4 carbon based rings</a:t>
            </a:r>
          </a:p>
          <a:p>
            <a:r>
              <a:rPr lang="en-GB" dirty="0" smtClean="0"/>
              <a:t>Small narrow structure and hydrophobic nature allow it to sit between phospholipid tails and help regulate fluidity and strength of membrane</a:t>
            </a:r>
          </a:p>
          <a:p>
            <a:r>
              <a:rPr lang="en-GB" dirty="0" smtClean="0"/>
              <a:t>Testosterone, oestrogen and Vitamin D are made from cholesterol.</a:t>
            </a:r>
          </a:p>
          <a:p>
            <a:r>
              <a:rPr lang="en-GB" dirty="0" smtClean="0"/>
              <a:t>Lipid nature means they can pass through the phospholipid </a:t>
            </a:r>
            <a:r>
              <a:rPr lang="en-GB" dirty="0" err="1" smtClean="0"/>
              <a:t>bilayer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1746" name="Picture 2" descr="http://upload.wikimedia.org/wikipedia/commons/thumb/9/9a/Cholesterol.svg/2000px-Cholestero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3385682" cy="2276872"/>
          </a:xfrm>
          <a:prstGeom prst="rect">
            <a:avLst/>
          </a:prstGeom>
          <a:noFill/>
        </p:spPr>
      </p:pic>
      <p:pic>
        <p:nvPicPr>
          <p:cNvPr id="31748" name="Picture 4" descr="http://oregonstate.edu/instruct/bb451/winter14/stryer7/CH12/figure_12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68960"/>
            <a:ext cx="2576182" cy="2520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7704" y="116632"/>
            <a:ext cx="70922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how the properties of triglycerides, phospholipids and cholesterol molecules relate to their functions in living </a:t>
            </a:r>
            <a:r>
              <a:rPr lang="en-GB" dirty="0" smtClean="0"/>
              <a:t>organisms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/>
          <a:lstStyle/>
          <a:p>
            <a:r>
              <a:rPr lang="en-GB" dirty="0" smtClean="0"/>
              <a:t>cholesterol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Why can excess cholesterol in humans can be a problem?</a:t>
            </a:r>
          </a:p>
          <a:p>
            <a:r>
              <a:rPr lang="en-GB" dirty="0" smtClean="0"/>
              <a:t>In bile, cholesterol can stick together to form gallstones</a:t>
            </a:r>
          </a:p>
          <a:p>
            <a:r>
              <a:rPr lang="en-GB" dirty="0" smtClean="0"/>
              <a:t>In blood, can be deposited in the inner linings of blood vessels causing atherosclerosis</a:t>
            </a:r>
          </a:p>
          <a:p>
            <a:pPr>
              <a:buNone/>
            </a:pPr>
            <a:r>
              <a:rPr lang="en-GB" dirty="0" smtClean="0"/>
              <a:t>What is </a:t>
            </a:r>
            <a:r>
              <a:rPr lang="en-GB" dirty="0" err="1" smtClean="0"/>
              <a:t>hypercholesterolaemia</a:t>
            </a:r>
            <a:r>
              <a:rPr lang="en-GB" dirty="0" smtClean="0"/>
              <a:t>?</a:t>
            </a:r>
          </a:p>
          <a:p>
            <a:r>
              <a:rPr lang="en-GB" dirty="0" smtClean="0"/>
              <a:t>Genetic disorder were cells manufacture and secrete cholesterol even though there is sufficient in the blood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Molymods</a:t>
            </a:r>
            <a:r>
              <a:rPr lang="en-GB" dirty="0" smtClean="0"/>
              <a:t> (C,H,O) each group needs 6 carbon, 6 oxygen, 11 hydrogen</a:t>
            </a:r>
            <a:r>
              <a:rPr lang="en-GB" smtClean="0"/>
              <a:t>, 25 </a:t>
            </a:r>
            <a:r>
              <a:rPr lang="en-GB" dirty="0" smtClean="0"/>
              <a:t>single bonds and 6 double bonds</a:t>
            </a:r>
          </a:p>
          <a:p>
            <a:r>
              <a:rPr lang="en-GB" dirty="0" smtClean="0"/>
              <a:t>Can repro </a:t>
            </a:r>
            <a:r>
              <a:rPr lang="en-GB" dirty="0" err="1" smtClean="0"/>
              <a:t>ppq</a:t>
            </a:r>
            <a:r>
              <a:rPr lang="en-GB" dirty="0" smtClean="0"/>
              <a:t>, but is on slide</a:t>
            </a:r>
          </a:p>
          <a:p>
            <a:r>
              <a:rPr lang="en-GB" dirty="0" smtClean="0"/>
              <a:t>Emulsion test to be done with biuret test next lesson so no need to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751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Lipid Structure &amp; Function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6983095"/>
              </p:ext>
            </p:extLst>
          </p:nvPr>
        </p:nvGraphicFramePr>
        <p:xfrm>
          <a:off x="457200" y="1609725"/>
          <a:ext cx="7239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Properties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Triglycerides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Phospholipids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Cholesterol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7704" y="116632"/>
            <a:ext cx="70922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how the properties of triglycerides, phospholipids and cholesterol molecules relate to their functions in living </a:t>
            </a:r>
            <a:r>
              <a:rPr lang="en-GB" dirty="0" smtClean="0"/>
              <a:t>organisms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Lipid Properties &amp; Function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3584586"/>
              </p:ext>
            </p:extLst>
          </p:nvPr>
        </p:nvGraphicFramePr>
        <p:xfrm>
          <a:off x="457200" y="1609725"/>
          <a:ext cx="72390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800200"/>
                <a:gridCol w="2034530"/>
                <a:gridCol w="180975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Properties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Triglycerides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Glycerol &amp; 3 fatty</a:t>
                      </a:r>
                      <a:r>
                        <a:rPr lang="en-GB" baseline="0" dirty="0" smtClean="0"/>
                        <a:t> acids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Compact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Insoluble</a:t>
                      </a:r>
                    </a:p>
                    <a:p>
                      <a:r>
                        <a:rPr lang="en-GB" baseline="0" dirty="0" smtClean="0"/>
                        <a:t>38kJ/g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Energy Store</a:t>
                      </a:r>
                    </a:p>
                    <a:p>
                      <a:r>
                        <a:rPr lang="en-GB" dirty="0" smtClean="0"/>
                        <a:t>Doesn’t affect</a:t>
                      </a:r>
                      <a:r>
                        <a:rPr lang="en-GB" baseline="0" dirty="0" smtClean="0"/>
                        <a:t> water potential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Phospholipids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Glycerol, 2 fatty acids</a:t>
                      </a:r>
                      <a:r>
                        <a:rPr lang="en-GB" baseline="0" dirty="0" smtClean="0"/>
                        <a:t> and a phosphate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 hydrophobic,</a:t>
                      </a:r>
                      <a:r>
                        <a:rPr lang="en-GB" baseline="0" dirty="0" smtClean="0"/>
                        <a:t> part hydrophilic </a:t>
                      </a:r>
                    </a:p>
                    <a:p>
                      <a:r>
                        <a:rPr lang="en-GB" baseline="0" dirty="0" smtClean="0"/>
                        <a:t>Less energy content as phosphate group can’t be 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Forms membranes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Cholesterol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carbon based ring</a:t>
                      </a:r>
                      <a:r>
                        <a:rPr lang="en-GB" baseline="0" dirty="0" smtClean="0"/>
                        <a:t> structures, hydroxyl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Thin</a:t>
                      </a:r>
                      <a:r>
                        <a:rPr lang="en-GB" baseline="0" dirty="0" smtClean="0"/>
                        <a:t> molecules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Part hydrophobic,</a:t>
                      </a:r>
                      <a:r>
                        <a:rPr lang="en-GB" baseline="0" dirty="0" smtClean="0"/>
                        <a:t> part hydrophilic.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Alcohols can have a high energy content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Fit into the membrane giving strength</a:t>
                      </a:r>
                      <a:r>
                        <a:rPr lang="en-GB" baseline="0" dirty="0" smtClean="0"/>
                        <a:t> and stability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7704" y="116632"/>
            <a:ext cx="70922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Explain </a:t>
            </a:r>
            <a:r>
              <a:rPr lang="en-GB" dirty="0"/>
              <a:t>how the properties of triglycerides, phospholipids and cholesterol molecules relate to their functions in living </a:t>
            </a:r>
            <a:r>
              <a:rPr lang="en-GB" dirty="0" smtClean="0"/>
              <a:t>organisms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051720" y="2924944"/>
            <a:ext cx="568863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23728" y="4653136"/>
            <a:ext cx="568863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for lipids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Emulsion test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GB" dirty="0" smtClean="0"/>
              <a:t>Add ethanol to sample </a:t>
            </a:r>
          </a:p>
          <a:p>
            <a:pPr marL="987552" lvl="2" indent="-457200"/>
            <a:r>
              <a:rPr lang="en-GB" dirty="0" smtClean="0"/>
              <a:t>To dissolve any lipid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GB" dirty="0" smtClean="0"/>
              <a:t>Pour mixture into another test tube containing water</a:t>
            </a:r>
          </a:p>
          <a:p>
            <a:pPr marL="987552" lvl="2" indent="-457200"/>
            <a:r>
              <a:rPr lang="en-GB" dirty="0" smtClean="0"/>
              <a:t>Causes emulsion to form near the top of the water</a:t>
            </a:r>
          </a:p>
          <a:p>
            <a:r>
              <a:rPr lang="en-GB" dirty="0" smtClean="0"/>
              <a:t>What are the positive and negative results?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60032" y="116632"/>
            <a:ext cx="41399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the emulsion test for lipids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25202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will carry this test out next lesson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Past paper question</a:t>
            </a:r>
          </a:p>
          <a:p>
            <a:pPr lvl="1"/>
            <a:r>
              <a:rPr lang="en-GB" dirty="0" smtClean="0"/>
              <a:t>Jun 2010 Q1aiii &amp; b</a:t>
            </a:r>
          </a:p>
          <a:p>
            <a:pPr lvl="1"/>
            <a:endParaRPr lang="en-GB" dirty="0"/>
          </a:p>
          <a:p>
            <a:r>
              <a:rPr lang="en-GB" dirty="0" smtClean="0"/>
              <a:t>Describe the structure of a triglyceride molecule [3]</a:t>
            </a:r>
          </a:p>
          <a:p>
            <a:r>
              <a:rPr lang="en-GB" dirty="0" smtClean="0"/>
              <a:t>State 3 roles of lipids in living organisms [3]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35896" y="116632"/>
            <a:ext cx="536408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the structure of the macromolecules triglyceride &amp; phospholipid</a:t>
            </a:r>
          </a:p>
          <a:p>
            <a:r>
              <a:rPr lang="en-GB" dirty="0" smtClean="0"/>
              <a:t>- Explain </a:t>
            </a:r>
            <a:r>
              <a:rPr lang="en-GB" dirty="0"/>
              <a:t>how the properties of triglycerides, phospholipids and cholesterol molecules relate to their functions in living </a:t>
            </a:r>
            <a:r>
              <a:rPr lang="en-GB" dirty="0" smtClean="0"/>
              <a:t>organisms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Markscheme</a:t>
            </a:r>
            <a:r>
              <a:rPr lang="en-GB" dirty="0" smtClean="0"/>
              <a:t> Q1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282" t="54140" r="24609" b="20895"/>
          <a:stretch/>
        </p:blipFill>
        <p:spPr>
          <a:xfrm>
            <a:off x="0" y="1593452"/>
            <a:ext cx="9077970" cy="2051572"/>
          </a:xfrm>
          <a:prstGeom prst="rect">
            <a:avLst/>
          </a:prstGeom>
        </p:spPr>
      </p:pic>
      <p:pic>
        <p:nvPicPr>
          <p:cNvPr id="5" name="Picture 4" descr="http://www.langara.bc.ca/biology/mario/Assets/triglycer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35435"/>
            <a:ext cx="4643438" cy="3122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59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Markscheme</a:t>
            </a:r>
            <a:r>
              <a:rPr lang="en-GB" dirty="0" smtClean="0"/>
              <a:t> Q2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836" t="20844" r="24733" b="34821"/>
          <a:stretch/>
        </p:blipFill>
        <p:spPr>
          <a:xfrm>
            <a:off x="0" y="1609416"/>
            <a:ext cx="9098328" cy="36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6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3 synoptic links with this topic to the previous learning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Know about lipids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the structure of the macromolecules triglyceride &amp; phospholipid</a:t>
            </a:r>
          </a:p>
          <a:p>
            <a:r>
              <a:rPr lang="en-GB" dirty="0" smtClean="0"/>
              <a:t>Describe the formation (esterification) and breakage of ester bonds to make triglycerides</a:t>
            </a:r>
          </a:p>
          <a:p>
            <a:r>
              <a:rPr lang="en-GB" dirty="0" smtClean="0"/>
              <a:t>Explain how the properties of triglycerides, phospholipids and cholesterol molecules relate to their functions in living organisms</a:t>
            </a:r>
          </a:p>
          <a:p>
            <a:r>
              <a:rPr lang="en-GB" dirty="0" smtClean="0"/>
              <a:t>Describe the emulsion test for lipids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45413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mtClean="0"/>
              <a:t>Success Criteria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Think, Pair, Share</a:t>
            </a:r>
          </a:p>
          <a:p>
            <a:pPr lvl="1"/>
            <a:r>
              <a:rPr lang="en-GB" dirty="0" smtClean="0"/>
              <a:t>What is a lipid made up of?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Lipids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Made up of C, H and O</a:t>
            </a:r>
          </a:p>
          <a:p>
            <a:r>
              <a:rPr lang="en-GB"/>
              <a:t>Can exist as fats, oils and waxes</a:t>
            </a:r>
          </a:p>
          <a:p>
            <a:r>
              <a:rPr lang="en-GB"/>
              <a:t>They are insoluble in water</a:t>
            </a:r>
          </a:p>
          <a:p>
            <a:r>
              <a:rPr lang="en-GB"/>
              <a:t>They are a good source of energy (38kJ/g)</a:t>
            </a:r>
          </a:p>
          <a:p>
            <a:r>
              <a:rPr lang="en-GB"/>
              <a:t>They are poor conductors of heat</a:t>
            </a:r>
          </a:p>
          <a:p>
            <a:r>
              <a:rPr lang="en-GB"/>
              <a:t>Most fats &amp; oils are triglycerides</a:t>
            </a:r>
          </a:p>
        </p:txBody>
      </p:sp>
      <p:pic>
        <p:nvPicPr>
          <p:cNvPr id="569348" name="Picture 4" descr="oildr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874963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GB" dirty="0" smtClean="0"/>
              <a:t>Fatty acids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3971924" cy="3214710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There is a methyl group (-CH</a:t>
            </a:r>
            <a:r>
              <a:rPr lang="en-GB" baseline="-25000" dirty="0" smtClean="0"/>
              <a:t>3</a:t>
            </a:r>
            <a:r>
              <a:rPr lang="en-GB" dirty="0" smtClean="0"/>
              <a:t>) at one end of the chain.</a:t>
            </a:r>
          </a:p>
          <a:p>
            <a:pPr lvl="0"/>
            <a:r>
              <a:rPr lang="en-GB" dirty="0" smtClean="0"/>
              <a:t>Chain is the formed from a series of covalently bonded carbons saturated with </a:t>
            </a:r>
            <a:r>
              <a:rPr lang="en-GB" dirty="0" err="1" smtClean="0"/>
              <a:t>hydrogens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  <p:pic>
        <p:nvPicPr>
          <p:cNvPr id="22530" name="Picture 2" descr="http://www.hidden-diabetes-cures.com/images/butyric-ac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205" y="0"/>
            <a:ext cx="4638795" cy="4429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636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600" dirty="0" smtClean="0"/>
              <a:t> The chain is non-polar and hydrophobic</a:t>
            </a:r>
          </a:p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endParaRPr lang="en-GB" sz="800" dirty="0" smtClean="0"/>
          </a:p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600" dirty="0" smtClean="0"/>
              <a:t> </a:t>
            </a:r>
            <a:r>
              <a:rPr lang="en-GB" sz="2600" smtClean="0"/>
              <a:t>The carboxyl </a:t>
            </a:r>
            <a:r>
              <a:rPr lang="en-GB" sz="2600" dirty="0" smtClean="0"/>
              <a:t>group is polar making this ends of the molecule hydrophilic. </a:t>
            </a:r>
          </a:p>
          <a:p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Saturated and unsaturated</a:t>
            </a:r>
            <a:endParaRPr lang="en-GB" dirty="0"/>
          </a:p>
        </p:txBody>
      </p:sp>
      <p:pic>
        <p:nvPicPr>
          <p:cNvPr id="29698" name="Picture 2" descr="http://www.nature.com/horizon/livingfrontier/background/images/fat_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84784"/>
            <a:ext cx="4876800" cy="4791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268760"/>
            <a:ext cx="4067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Animals fats </a:t>
            </a:r>
            <a:r>
              <a:rPr lang="en-GB" sz="2400" dirty="0" smtClean="0"/>
              <a:t>have </a:t>
            </a:r>
            <a:r>
              <a:rPr lang="en-GB" sz="2400" dirty="0" smtClean="0">
                <a:solidFill>
                  <a:srgbClr val="FF0000"/>
                </a:solidFill>
              </a:rPr>
              <a:t>saturated</a:t>
            </a:r>
            <a:r>
              <a:rPr lang="en-GB" sz="2400" dirty="0" smtClean="0"/>
              <a:t> fatty acids which are straight molecules and very compact. This is gives them a higher melting point than the plant oils 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Plant oils </a:t>
            </a:r>
            <a:r>
              <a:rPr lang="en-GB" sz="2400" dirty="0" smtClean="0"/>
              <a:t>have </a:t>
            </a:r>
            <a:r>
              <a:rPr lang="en-GB" sz="2400" dirty="0" smtClean="0">
                <a:solidFill>
                  <a:srgbClr val="FF0000"/>
                </a:solidFill>
              </a:rPr>
              <a:t>unsaturated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FF0000"/>
                </a:solidFill>
              </a:rPr>
              <a:t>polyunsaturated</a:t>
            </a:r>
            <a:r>
              <a:rPr lang="en-GB" sz="2400" dirty="0" smtClean="0"/>
              <a:t> fatty acid chains that tend to branch and make the molecule less dense and with a lower melting point.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en-GB" b="1" dirty="0" smtClean="0"/>
              <a:t>Fatty Acids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42984"/>
            <a:ext cx="7992888" cy="5181616"/>
          </a:xfrm>
        </p:spPr>
        <p:txBody>
          <a:bodyPr/>
          <a:lstStyle/>
          <a:p>
            <a:r>
              <a:rPr lang="en-GB" dirty="0" smtClean="0"/>
              <a:t>Fatty acids are the basis of </a:t>
            </a:r>
            <a:r>
              <a:rPr lang="en-GB" dirty="0" smtClean="0">
                <a:solidFill>
                  <a:srgbClr val="FF0000"/>
                </a:solidFill>
              </a:rPr>
              <a:t>triglycerides</a:t>
            </a:r>
            <a:r>
              <a:rPr lang="en-GB" dirty="0" smtClean="0"/>
              <a:t> and many other types of lipid. </a:t>
            </a:r>
          </a:p>
          <a:p>
            <a:r>
              <a:rPr lang="en-GB" dirty="0" smtClean="0"/>
              <a:t>Three fatty acids combine with one glycerol to form a triglyceride.</a:t>
            </a:r>
          </a:p>
          <a:p>
            <a:r>
              <a:rPr lang="en-GB" dirty="0" smtClean="0"/>
              <a:t>These molecules are also the basis of the phospholipid molecules that form the bilayer of the cell membrane.</a:t>
            </a:r>
          </a:p>
          <a:p>
            <a:endParaRPr lang="en-GB" dirty="0"/>
          </a:p>
        </p:txBody>
      </p:sp>
      <p:pic>
        <p:nvPicPr>
          <p:cNvPr id="25604" name="Picture 4" descr="http://www.langara.bc.ca/biology/mario/Assets/triglyce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35435"/>
            <a:ext cx="4643438" cy="31225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19800" y="116632"/>
            <a:ext cx="29801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the structure of the macromolecules triglyceride &amp; </a:t>
            </a:r>
            <a:r>
              <a:rPr lang="en-GB" dirty="0" smtClean="0"/>
              <a:t>phospholipid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4149080"/>
            <a:ext cx="2952328" cy="230665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Macromolecule NOT polymer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GB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complex molecules not built from repeating units (monomers)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en-GB" dirty="0" smtClean="0"/>
              <a:t>Lipids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In the formation of a triglyceride </a:t>
            </a:r>
            <a:r>
              <a:rPr lang="en-GB" sz="2400" dirty="0" smtClean="0">
                <a:solidFill>
                  <a:srgbClr val="FF0000"/>
                </a:solidFill>
              </a:rPr>
              <a:t>three fatty acids </a:t>
            </a:r>
            <a:r>
              <a:rPr lang="en-GB" sz="2400" dirty="0" smtClean="0"/>
              <a:t>chains (usually of different length) are bonded to the molecule </a:t>
            </a:r>
            <a:r>
              <a:rPr lang="en-GB" sz="2400" dirty="0" smtClean="0">
                <a:solidFill>
                  <a:srgbClr val="FF0000"/>
                </a:solidFill>
              </a:rPr>
              <a:t>glycerol</a:t>
            </a:r>
            <a:r>
              <a:rPr lang="en-GB" sz="2400" dirty="0" smtClean="0"/>
              <a:t>.</a:t>
            </a:r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Ester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bonds</a:t>
            </a:r>
            <a:r>
              <a:rPr lang="en-GB" sz="2400" dirty="0" smtClean="0"/>
              <a:t> (</a:t>
            </a:r>
            <a:r>
              <a:rPr lang="en-GB" sz="2400" b="1" dirty="0" smtClean="0"/>
              <a:t>-O-</a:t>
            </a:r>
            <a:r>
              <a:rPr lang="en-GB" sz="2400" dirty="0" smtClean="0"/>
              <a:t>) are formed between an -OH group on the glycerol molecule and the carboxylic acid group      (-COOH) of the fatty acid.</a:t>
            </a:r>
          </a:p>
          <a:p>
            <a:pPr lvl="0"/>
            <a:r>
              <a:rPr lang="en-GB" sz="2400" dirty="0" smtClean="0"/>
              <a:t>The triglyceride formed is insoluble. (Hydrophobic).</a:t>
            </a:r>
          </a:p>
          <a:p>
            <a:endParaRPr lang="en-GB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565" t="5274" r="2565" b="7032"/>
          <a:stretch>
            <a:fillRect/>
          </a:stretch>
        </p:blipFill>
        <p:spPr bwMode="auto">
          <a:xfrm>
            <a:off x="1785918" y="4143380"/>
            <a:ext cx="5489541" cy="24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185</TotalTime>
  <Words>1294</Words>
  <Application>Microsoft Office PowerPoint</Application>
  <PresentationFormat>On-screen Show (4:3)</PresentationFormat>
  <Paragraphs>175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Lipids</vt:lpstr>
      <vt:lpstr>Need to book</vt:lpstr>
      <vt:lpstr>Learning Objective</vt:lpstr>
      <vt:lpstr>Starter</vt:lpstr>
      <vt:lpstr>Lipids</vt:lpstr>
      <vt:lpstr>Fatty acids</vt:lpstr>
      <vt:lpstr>Saturated and unsaturated</vt:lpstr>
      <vt:lpstr>Fatty Acids:</vt:lpstr>
      <vt:lpstr>Lipids </vt:lpstr>
      <vt:lpstr>Esterification: Formation of ester bonds</vt:lpstr>
      <vt:lpstr>Breakage of ester Bonds</vt:lpstr>
      <vt:lpstr>Properties and  functions of lipids</vt:lpstr>
      <vt:lpstr>Lipids and  respiration-</vt:lpstr>
      <vt:lpstr>Phospholipids</vt:lpstr>
      <vt:lpstr>Slide 15</vt:lpstr>
      <vt:lpstr>Properties of Phospholipids</vt:lpstr>
      <vt:lpstr>Membrane fluidity</vt:lpstr>
      <vt:lpstr>cholesterol</vt:lpstr>
      <vt:lpstr>cholesterol</vt:lpstr>
      <vt:lpstr>Lipid Structure &amp; Function</vt:lpstr>
      <vt:lpstr>Lipid Properties &amp; Function</vt:lpstr>
      <vt:lpstr>Testing for lipids</vt:lpstr>
      <vt:lpstr>Plenary</vt:lpstr>
      <vt:lpstr>Markscheme Q1</vt:lpstr>
      <vt:lpstr>Markscheme Q2</vt:lpstr>
      <vt:lpstr>Homework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lwilson</dc:creator>
  <cp:lastModifiedBy>helenh</cp:lastModifiedBy>
  <cp:revision>35</cp:revision>
  <dcterms:created xsi:type="dcterms:W3CDTF">2013-07-01T11:52:51Z</dcterms:created>
  <dcterms:modified xsi:type="dcterms:W3CDTF">2015-09-27T11:18:44Z</dcterms:modified>
</cp:coreProperties>
</file>