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0"/>
  </p:notesMasterIdLst>
  <p:sldIdLst>
    <p:sldId id="256" r:id="rId2"/>
    <p:sldId id="367" r:id="rId3"/>
    <p:sldId id="289" r:id="rId4"/>
    <p:sldId id="327" r:id="rId5"/>
    <p:sldId id="350" r:id="rId6"/>
    <p:sldId id="351" r:id="rId7"/>
    <p:sldId id="352" r:id="rId8"/>
    <p:sldId id="353" r:id="rId9"/>
    <p:sldId id="354" r:id="rId10"/>
    <p:sldId id="355" r:id="rId11"/>
    <p:sldId id="356" r:id="rId12"/>
    <p:sldId id="362" r:id="rId13"/>
    <p:sldId id="360" r:id="rId14"/>
    <p:sldId id="361" r:id="rId15"/>
    <p:sldId id="357" r:id="rId16"/>
    <p:sldId id="305" r:id="rId17"/>
    <p:sldId id="306" r:id="rId18"/>
    <p:sldId id="307" r:id="rId19"/>
    <p:sldId id="311" r:id="rId20"/>
    <p:sldId id="312" r:id="rId21"/>
    <p:sldId id="364" r:id="rId22"/>
    <p:sldId id="365" r:id="rId23"/>
    <p:sldId id="366" r:id="rId24"/>
    <p:sldId id="257" r:id="rId25"/>
    <p:sldId id="258" r:id="rId26"/>
    <p:sldId id="259" r:id="rId27"/>
    <p:sldId id="260" r:id="rId28"/>
    <p:sldId id="32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A02501-4D7D-4680-B58E-0C5CD017B7A0}" type="datetimeFigureOut">
              <a:rPr lang="en-GB" smtClean="0"/>
              <a:pPr/>
              <a:t>17/09/2017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64BBF9-F542-4347-947D-6D1C0553E2A6}" type="slidenum">
              <a:rPr lang="en-GB" smtClean="0"/>
              <a:pPr/>
              <a:t>‹#›</a:t>
            </a:fld>
            <a:endParaRPr lang="en-GB"/>
          </a:p>
        </p:txBody>
      </p:sp>
    </p:spTree>
    <p:extLst>
      <p:ext uri="{BB962C8B-B14F-4D97-AF65-F5344CB8AC3E}">
        <p14:creationId xmlns:p14="http://schemas.microsoft.com/office/powerpoint/2010/main" val="2753641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095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F4F7B0E-94F2-44DD-8873-8E7338AF9EBE}" type="slidenum">
              <a:rPr lang="en-GB"/>
              <a:pPr/>
              <a:t>4</a:t>
            </a:fld>
            <a:endParaRPr lang="en-GB"/>
          </a:p>
        </p:txBody>
      </p:sp>
    </p:spTree>
    <p:extLst>
      <p:ext uri="{BB962C8B-B14F-4D97-AF65-F5344CB8AC3E}">
        <p14:creationId xmlns:p14="http://schemas.microsoft.com/office/powerpoint/2010/main" val="1736717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6108D958-F91F-4EFF-BA3E-5CC700E9138E}" type="slidenum">
              <a:rPr lang="en-US"/>
              <a:pPr/>
              <a:t>5</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en-GB" smtClean="0"/>
              <a:t>Endocrie (hormones) substances into blood </a:t>
            </a:r>
          </a:p>
          <a:p>
            <a:pPr eaLnBrk="1" hangingPunct="1"/>
            <a:r>
              <a:rPr lang="en-GB" smtClean="0"/>
              <a:t>Exocrine substances secreted into vessels ie digestion (bile)</a:t>
            </a:r>
            <a:endParaRPr lang="en-US" smtClean="0"/>
          </a:p>
        </p:txBody>
      </p:sp>
    </p:spTree>
    <p:extLst>
      <p:ext uri="{BB962C8B-B14F-4D97-AF65-F5344CB8AC3E}">
        <p14:creationId xmlns:p14="http://schemas.microsoft.com/office/powerpoint/2010/main" val="4011433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99FEA0A6-E510-4B00-8B48-FBAD5E75DC78}" type="slidenum">
              <a:rPr lang="en-US"/>
              <a:pPr/>
              <a:t>6</a:t>
            </a:fld>
            <a:endParaRPr lang="en-US"/>
          </a:p>
        </p:txBody>
      </p:sp>
      <p:sp>
        <p:nvSpPr>
          <p:cNvPr id="70659" name="Rectangle 2"/>
          <p:cNvSpPr>
            <a:spLocks noGrp="1" noRot="1" noChangeAspect="1" noChangeArrowheads="1" noTextEdit="1"/>
          </p:cNvSpPr>
          <p:nvPr>
            <p:ph type="sldImg"/>
          </p:nvPr>
        </p:nvSpPr>
        <p:spPr>
          <a:solidFill>
            <a:srgbClr val="FFFFFF"/>
          </a:solidFill>
          <a:ln/>
        </p:spPr>
      </p:sp>
      <p:sp>
        <p:nvSpPr>
          <p:cNvPr id="7066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GB" smtClean="0"/>
              <a:t>Endocrie (hormones) substances into blood </a:t>
            </a:r>
          </a:p>
          <a:p>
            <a:pPr eaLnBrk="1" hangingPunct="1"/>
            <a:r>
              <a:rPr lang="en-GB" smtClean="0"/>
              <a:t>Exocrine substances secreted into vessels ie digestion (bile)</a:t>
            </a:r>
            <a:endParaRPr lang="en-US" smtClean="0"/>
          </a:p>
        </p:txBody>
      </p:sp>
    </p:spTree>
    <p:extLst>
      <p:ext uri="{BB962C8B-B14F-4D97-AF65-F5344CB8AC3E}">
        <p14:creationId xmlns:p14="http://schemas.microsoft.com/office/powerpoint/2010/main" val="3635347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9981CF64-7D98-495B-8F48-747CE80056DD}" type="slidenum">
              <a:rPr lang="en-US"/>
              <a:pPr/>
              <a:t>7</a:t>
            </a:fld>
            <a:endParaRPr lang="en-US"/>
          </a:p>
        </p:txBody>
      </p:sp>
      <p:sp>
        <p:nvSpPr>
          <p:cNvPr id="71683" name="Rectangle 2"/>
          <p:cNvSpPr>
            <a:spLocks noGrp="1" noRot="1" noChangeAspect="1" noChangeArrowheads="1" noTextEdit="1"/>
          </p:cNvSpPr>
          <p:nvPr>
            <p:ph type="sldImg"/>
          </p:nvPr>
        </p:nvSpPr>
        <p:spPr>
          <a:solidFill>
            <a:srgbClr val="FFFFFF"/>
          </a:solidFill>
          <a:ln/>
        </p:spPr>
      </p:sp>
      <p:sp>
        <p:nvSpPr>
          <p:cNvPr id="7168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GB" smtClean="0"/>
              <a:t>Blood clotting: soluble plasma proteins, collagen exposed in damaged blood vesel wall cascade activated fibrinogen </a:t>
            </a:r>
            <a:r>
              <a:rPr lang="en-GB" smtClean="0">
                <a:sym typeface="Wingdings" pitchFamily="2" charset="2"/>
              </a:rPr>
              <a:t> active formenzyme thrombin,  Catalyses fibrinogen  fibrin (long chain, insoluble tangels to form scaffold.) </a:t>
            </a:r>
          </a:p>
          <a:p>
            <a:pPr eaLnBrk="1" hangingPunct="1"/>
            <a:r>
              <a:rPr lang="en-GB" smtClean="0">
                <a:sym typeface="Wingdings" pitchFamily="2" charset="2"/>
              </a:rPr>
              <a:t>Deamination: removal of nitrogen group from amino acids: to form ammonia, builds up toxic in xs reacts with CO2 to make urea removed from blood by kidneys  urine</a:t>
            </a:r>
            <a:endParaRPr lang="en-US" smtClean="0"/>
          </a:p>
        </p:txBody>
      </p:sp>
    </p:spTree>
    <p:extLst>
      <p:ext uri="{BB962C8B-B14F-4D97-AF65-F5344CB8AC3E}">
        <p14:creationId xmlns:p14="http://schemas.microsoft.com/office/powerpoint/2010/main" val="295578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EF4885ED-A6DC-4C66-BAF0-29CD5417B7FC}" type="slidenum">
              <a:rPr lang="en-US"/>
              <a:pPr/>
              <a:t>8</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GB" smtClean="0"/>
              <a:t>Billirubin formed from breakdown of RBS Hb released by spleen into blood billirubin released into bile for egestion with faeces.  : xs in blood jaundice</a:t>
            </a:r>
          </a:p>
          <a:p>
            <a:pPr eaLnBrk="1" hangingPunct="1"/>
            <a:endParaRPr lang="en-GB" smtClean="0"/>
          </a:p>
          <a:p>
            <a:pPr eaLnBrk="1" hangingPunct="1"/>
            <a:r>
              <a:rPr lang="en-GB" sz="1800" smtClean="0">
                <a:solidFill>
                  <a:srgbClr val="000000"/>
                </a:solidFill>
                <a:latin typeface="Verdana" pitchFamily="34" charset="0"/>
                <a:ea typeface="Arial Unicode MS" pitchFamily="34" charset="-128"/>
                <a:cs typeface="Arial Unicode MS" pitchFamily="34" charset="-128"/>
              </a:rPr>
              <a:t>Vitamin A - </a:t>
            </a:r>
            <a:r>
              <a:rPr lang="en-GB" smtClean="0">
                <a:solidFill>
                  <a:srgbClr val="000000"/>
                </a:solidFill>
                <a:latin typeface="Verdana" pitchFamily="34" charset="0"/>
                <a:ea typeface="Arial Unicode MS" pitchFamily="34" charset="-128"/>
                <a:cs typeface="Arial Unicode MS" pitchFamily="34" charset="-128"/>
              </a:rPr>
              <a:t>for sight.</a:t>
            </a:r>
          </a:p>
          <a:p>
            <a:pPr eaLnBrk="1" hangingPunct="1"/>
            <a:r>
              <a:rPr lang="en-GB" sz="1800" smtClean="0">
                <a:solidFill>
                  <a:srgbClr val="000000"/>
                </a:solidFill>
                <a:latin typeface="Verdana" pitchFamily="34" charset="0"/>
                <a:ea typeface="Arial Unicode MS" pitchFamily="34" charset="-128"/>
                <a:cs typeface="Arial Unicode MS" pitchFamily="34" charset="-128"/>
              </a:rPr>
              <a:t>Vitamin D - </a:t>
            </a:r>
            <a:r>
              <a:rPr lang="en-GB" smtClean="0">
                <a:solidFill>
                  <a:srgbClr val="000000"/>
                </a:solidFill>
                <a:latin typeface="Verdana" pitchFamily="34" charset="0"/>
                <a:ea typeface="Arial Unicode MS" pitchFamily="34" charset="-128"/>
                <a:cs typeface="Arial Unicode MS" pitchFamily="34" charset="-128"/>
              </a:rPr>
              <a:t>needed to make a hormone for the absorption of calcium and phosphate into the blood from food eaten and for their metabolism.</a:t>
            </a:r>
            <a:endParaRPr lang="en-GB" sz="1800" smtClean="0">
              <a:solidFill>
                <a:srgbClr val="000000"/>
              </a:solidFill>
              <a:latin typeface="Verdana" pitchFamily="34" charset="0"/>
              <a:ea typeface="Arial Unicode MS" pitchFamily="34" charset="-128"/>
              <a:cs typeface="Arial Unicode MS" pitchFamily="34" charset="-128"/>
            </a:endParaRPr>
          </a:p>
          <a:p>
            <a:pPr eaLnBrk="1" hangingPunct="1"/>
            <a:r>
              <a:rPr lang="en-GB" sz="1800" smtClean="0">
                <a:solidFill>
                  <a:srgbClr val="000000"/>
                </a:solidFill>
                <a:latin typeface="Verdana" pitchFamily="34" charset="0"/>
                <a:ea typeface="Arial Unicode MS" pitchFamily="34" charset="-128"/>
                <a:cs typeface="Arial Unicode MS" pitchFamily="34" charset="-128"/>
              </a:rPr>
              <a:t>Vitamin B</a:t>
            </a:r>
            <a:r>
              <a:rPr lang="en-GB" sz="1800" baseline="-30000" smtClean="0">
                <a:solidFill>
                  <a:srgbClr val="000000"/>
                </a:solidFill>
                <a:latin typeface="Verdana" pitchFamily="34" charset="0"/>
                <a:ea typeface="Arial Unicode MS" pitchFamily="34" charset="-128"/>
                <a:cs typeface="Arial Unicode MS" pitchFamily="34" charset="-128"/>
              </a:rPr>
              <a:t>12</a:t>
            </a:r>
            <a:r>
              <a:rPr lang="en-GB" sz="1800" smtClean="0">
                <a:solidFill>
                  <a:srgbClr val="000000"/>
                </a:solidFill>
                <a:latin typeface="Verdana" pitchFamily="34" charset="0"/>
                <a:ea typeface="Arial Unicode MS" pitchFamily="34" charset="-128"/>
                <a:cs typeface="Arial Unicode MS" pitchFamily="34" charset="-128"/>
              </a:rPr>
              <a:t> - </a:t>
            </a:r>
            <a:r>
              <a:rPr lang="en-GB" smtClean="0">
                <a:solidFill>
                  <a:srgbClr val="000000"/>
                </a:solidFill>
                <a:latin typeface="Verdana" pitchFamily="34" charset="0"/>
                <a:ea typeface="Arial Unicode MS" pitchFamily="34" charset="-128"/>
                <a:cs typeface="Arial Unicode MS" pitchFamily="34" charset="-128"/>
              </a:rPr>
              <a:t>for the formation of red blood cells</a:t>
            </a:r>
          </a:p>
          <a:p>
            <a:pPr eaLnBrk="1" hangingPunct="1"/>
            <a:endParaRPr lang="en-GB" smtClean="0"/>
          </a:p>
          <a:p>
            <a:pPr eaLnBrk="1" hangingPunct="1"/>
            <a:endParaRPr lang="en-GB" smtClean="0"/>
          </a:p>
          <a:p>
            <a:pPr eaLnBrk="1" hangingPunct="1"/>
            <a:r>
              <a:rPr lang="en-GB" smtClean="0"/>
              <a:t>Damaged liver: complcations with hormone sugnals if liver can not remove the hormone to terminate signal.</a:t>
            </a:r>
            <a:endParaRPr lang="en-US" smtClean="0"/>
          </a:p>
        </p:txBody>
      </p:sp>
    </p:spTree>
    <p:extLst>
      <p:ext uri="{BB962C8B-B14F-4D97-AF65-F5344CB8AC3E}">
        <p14:creationId xmlns:p14="http://schemas.microsoft.com/office/powerpoint/2010/main" val="2044866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D24FF7E-DBF4-49EF-A118-4ECBB6BC458C}" type="slidenum">
              <a:rPr lang="en-US"/>
              <a:pPr/>
              <a:t>21</a:t>
            </a:fld>
            <a:endParaRPr lang="en-US"/>
          </a:p>
        </p:txBody>
      </p:sp>
      <p:sp>
        <p:nvSpPr>
          <p:cNvPr id="194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9089FE0-3C27-42E9-B3ED-937617077ECE}" type="slidenum">
              <a:rPr lang="en-US" sz="1200" b="0"/>
              <a:pPr algn="r"/>
              <a:t>21</a:t>
            </a:fld>
            <a:endParaRPr lang="en-US" sz="1200" b="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090378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D24FF7E-DBF4-49EF-A118-4ECBB6BC458C}" type="slidenum">
              <a:rPr lang="en-US"/>
              <a:pPr/>
              <a:t>23</a:t>
            </a:fld>
            <a:endParaRPr lang="en-US"/>
          </a:p>
        </p:txBody>
      </p:sp>
      <p:sp>
        <p:nvSpPr>
          <p:cNvPr id="194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9089FE0-3C27-42E9-B3ED-937617077ECE}" type="slidenum">
              <a:rPr lang="en-US" sz="1200" b="0"/>
              <a:pPr algn="r"/>
              <a:t>23</a:t>
            </a:fld>
            <a:endParaRPr lang="en-US" sz="1200" b="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1098904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A62DA72-447A-49C6-BCBF-DD97514B1A3D}" type="datetimeFigureOut">
              <a:rPr lang="en-GB" smtClean="0"/>
              <a:pPr/>
              <a:t>17/09/2017</a:t>
            </a:fld>
            <a:endParaRPr lang="en-GB"/>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GB"/>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D5873EF-35F8-4CCE-883E-BF2686FCCB61}"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62DA72-447A-49C6-BCBF-DD97514B1A3D}" type="datetimeFigureOut">
              <a:rPr lang="en-GB" smtClean="0"/>
              <a:pPr/>
              <a:t>17/09/2017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D5873EF-35F8-4CCE-883E-BF2686FCCB6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A62DA72-447A-49C6-BCBF-DD97514B1A3D}" type="datetimeFigureOut">
              <a:rPr lang="en-GB" smtClean="0"/>
              <a:pPr/>
              <a:t>17/09/2017</a:t>
            </a:fld>
            <a:endParaRPr lang="en-GB"/>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GB"/>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D5873EF-35F8-4CCE-883E-BF2686FCCB6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62DA72-447A-49C6-BCBF-DD97514B1A3D}" type="datetimeFigureOut">
              <a:rPr lang="en-GB" smtClean="0"/>
              <a:pPr/>
              <a:t>17/09/2017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D5873EF-35F8-4CCE-883E-BF2686FCCB6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A62DA72-447A-49C6-BCBF-DD97514B1A3D}" type="datetimeFigureOut">
              <a:rPr lang="en-GB" smtClean="0"/>
              <a:pPr/>
              <a:t>17/09/2017</a:t>
            </a:fld>
            <a:endParaRPr lang="en-GB"/>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GB"/>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D5873EF-35F8-4CCE-883E-BF2686FCCB61}"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62DA72-447A-49C6-BCBF-DD97514B1A3D}" type="datetimeFigureOut">
              <a:rPr lang="en-GB" smtClean="0"/>
              <a:pPr/>
              <a:t>17/09/2017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9D5873EF-35F8-4CCE-883E-BF2686FCCB6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A62DA72-447A-49C6-BCBF-DD97514B1A3D}" type="datetimeFigureOut">
              <a:rPr lang="en-GB" smtClean="0"/>
              <a:pPr/>
              <a:t>17/09/2017</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9D5873EF-35F8-4CCE-883E-BF2686FCCB6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A62DA72-447A-49C6-BCBF-DD97514B1A3D}" type="datetimeFigureOut">
              <a:rPr lang="en-GB" smtClean="0"/>
              <a:pPr/>
              <a:t>17/09/2017</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9D5873EF-35F8-4CCE-883E-BF2686FCCB6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A62DA72-447A-49C6-BCBF-DD97514B1A3D}" type="datetimeFigureOut">
              <a:rPr lang="en-GB" smtClean="0"/>
              <a:pPr/>
              <a:t>17/09/2017</a:t>
            </a:fld>
            <a:endParaRPr lang="en-GB"/>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a:p>
        </p:txBody>
      </p:sp>
      <p:sp>
        <p:nvSpPr>
          <p:cNvPr id="4" name="Slide Number Placeholder 3"/>
          <p:cNvSpPr>
            <a:spLocks noGrp="1"/>
          </p:cNvSpPr>
          <p:nvPr>
            <p:ph type="sldNum" sz="quarter" idx="12"/>
          </p:nvPr>
        </p:nvSpPr>
        <p:spPr/>
        <p:txBody>
          <a:bodyPr/>
          <a:lstStyle>
            <a:extLst/>
          </a:lstStyle>
          <a:p>
            <a:fld id="{9D5873EF-35F8-4CCE-883E-BF2686FCCB6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62DA72-447A-49C6-BCBF-DD97514B1A3D}" type="datetimeFigureOut">
              <a:rPr lang="en-GB" smtClean="0"/>
              <a:pPr/>
              <a:t>17/09/2017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9D5873EF-35F8-4CCE-883E-BF2686FCCB6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A62DA72-447A-49C6-BCBF-DD97514B1A3D}" type="datetimeFigureOut">
              <a:rPr lang="en-GB" smtClean="0"/>
              <a:pPr/>
              <a:t>17/09/2017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9D5873EF-35F8-4CCE-883E-BF2686FCCB61}" type="slidenum">
              <a:rPr lang="en-GB" smtClean="0"/>
              <a:pPr/>
              <a:t>‹#›</a:t>
            </a:fld>
            <a:endParaRPr lang="en-GB"/>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A62DA72-447A-49C6-BCBF-DD97514B1A3D}" type="datetimeFigureOut">
              <a:rPr lang="en-GB" smtClean="0"/>
              <a:pPr/>
              <a:t>17/09/2017</a:t>
            </a:fld>
            <a:endParaRPr lang="en-GB"/>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D5873EF-35F8-4CCE-883E-BF2686FCCB6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docid=dG_Po2rzxK8UkM&amp;tbnid=fYZTt6ZSUSTYRM:&amp;ved=0CAUQjRw&amp;url=http://www.s-cool.co.uk/a-level/biology/homeostasis/revise-it/water-levels-and-the-kidney&amp;ei=hYx_UqCxPMXV0QXxsIDABw&amp;bvm=bv.56146854,d.d2k&amp;psig=AFQjCNHsCpgIL-VGySJ3--T9yQ5cXygc0Q&amp;ust=1384177095332022"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slideshare.net/mrexham/ocr-a2-biology-unit-1-module-2-revision-quiz"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Liver Function</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Detoxification</a:t>
            </a:r>
            <a:endParaRPr lang="en-GB" dirty="0"/>
          </a:p>
        </p:txBody>
      </p:sp>
      <p:sp>
        <p:nvSpPr>
          <p:cNvPr id="6" name="Text Placeholder 5"/>
          <p:cNvSpPr>
            <a:spLocks noGrp="1"/>
          </p:cNvSpPr>
          <p:nvPr>
            <p:ph type="body" idx="1"/>
          </p:nvPr>
        </p:nvSpPr>
        <p:spPr/>
        <p:txBody>
          <a:bodyPr/>
          <a:lstStyle/>
          <a:p>
            <a:endParaRPr lang="en-GB"/>
          </a:p>
        </p:txBody>
      </p:sp>
    </p:spTree>
    <p:extLst>
      <p:ext uri="{BB962C8B-B14F-4D97-AF65-F5344CB8AC3E}">
        <p14:creationId xmlns:p14="http://schemas.microsoft.com/office/powerpoint/2010/main" val="64316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Storage of Glycogen</a:t>
            </a:r>
            <a:endParaRPr lang="en-GB" dirty="0"/>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val="934403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Storage of Glycogen</a:t>
            </a:r>
            <a:endParaRPr lang="en-GB" dirty="0"/>
          </a:p>
        </p:txBody>
      </p:sp>
      <p:sp>
        <p:nvSpPr>
          <p:cNvPr id="5" name="Content Placeholder 4"/>
          <p:cNvSpPr>
            <a:spLocks noGrp="1"/>
          </p:cNvSpPr>
          <p:nvPr>
            <p:ph idx="1"/>
          </p:nvPr>
        </p:nvSpPr>
        <p:spPr/>
        <p:txBody>
          <a:bodyPr/>
          <a:lstStyle/>
          <a:p>
            <a:r>
              <a:rPr lang="en-GB" dirty="0" smtClean="0"/>
              <a:t>Liver stores sugars in the form of glycogen</a:t>
            </a:r>
          </a:p>
          <a:p>
            <a:r>
              <a:rPr lang="en-GB" dirty="0" smtClean="0"/>
              <a:t>Glycogen forms granules in the cytoplasm of the hepatocytes</a:t>
            </a:r>
          </a:p>
          <a:p>
            <a:r>
              <a:rPr lang="en-GB" dirty="0" smtClean="0"/>
              <a:t>Glycogen is broken down to release glucose into the blood</a:t>
            </a:r>
            <a:endParaRPr lang="en-GB" dirty="0"/>
          </a:p>
        </p:txBody>
      </p:sp>
    </p:spTree>
    <p:extLst>
      <p:ext uri="{BB962C8B-B14F-4D97-AF65-F5344CB8AC3E}">
        <p14:creationId xmlns:p14="http://schemas.microsoft.com/office/powerpoint/2010/main" val="589174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fontAlgn="auto">
              <a:spcAft>
                <a:spcPts val="0"/>
              </a:spcAft>
              <a:defRPr/>
            </a:pPr>
            <a:r>
              <a:rPr lang="en-GB" sz="6600">
                <a:solidFill>
                  <a:schemeClr val="accent1">
                    <a:satMod val="150000"/>
                  </a:schemeClr>
                </a:solidFill>
                <a:effectLst>
                  <a:outerShdw blurRad="38100" dist="38100" dir="2700000" algn="tl">
                    <a:srgbClr val="FFFFFF"/>
                  </a:outerShdw>
                </a:effectLst>
              </a:rPr>
              <a:t>Question</a:t>
            </a:r>
          </a:p>
        </p:txBody>
      </p:sp>
      <p:sp>
        <p:nvSpPr>
          <p:cNvPr id="54275" name="Rectangle 3"/>
          <p:cNvSpPr>
            <a:spLocks noGrp="1" noChangeArrowheads="1"/>
          </p:cNvSpPr>
          <p:nvPr>
            <p:ph idx="1"/>
          </p:nvPr>
        </p:nvSpPr>
        <p:spPr/>
        <p:txBody>
          <a:bodyPr/>
          <a:lstStyle/>
          <a:p>
            <a:r>
              <a:rPr lang="en-GB" sz="4800" smtClean="0">
                <a:cs typeface="Times New Roman" pitchFamily="18" charset="0"/>
              </a:rPr>
              <a:t>What type of reaction will be involved in converting glucose to glycogen?</a:t>
            </a:r>
          </a:p>
        </p:txBody>
      </p:sp>
    </p:spTree>
    <p:extLst>
      <p:ext uri="{BB962C8B-B14F-4D97-AF65-F5344CB8AC3E}">
        <p14:creationId xmlns:p14="http://schemas.microsoft.com/office/powerpoint/2010/main" val="193697097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fontAlgn="auto">
              <a:spcAft>
                <a:spcPts val="0"/>
              </a:spcAft>
              <a:defRPr/>
            </a:pPr>
            <a:r>
              <a:rPr lang="en-GB" sz="6600">
                <a:solidFill>
                  <a:schemeClr val="accent1">
                    <a:satMod val="150000"/>
                  </a:schemeClr>
                </a:solidFill>
                <a:effectLst>
                  <a:outerShdw blurRad="38100" dist="38100" dir="2700000" algn="tl">
                    <a:srgbClr val="FFFFFF"/>
                  </a:outerShdw>
                </a:effectLst>
                <a:cs typeface="Times New Roman" pitchFamily="18" charset="0"/>
              </a:rPr>
              <a:t>Answer</a:t>
            </a:r>
            <a:endParaRPr lang="en-GB" sz="6600">
              <a:solidFill>
                <a:schemeClr val="accent1">
                  <a:satMod val="150000"/>
                </a:schemeClr>
              </a:solidFill>
              <a:effectLst>
                <a:outerShdw blurRad="38100" dist="38100" dir="2700000" algn="tl">
                  <a:srgbClr val="FFFFFF"/>
                </a:outerShdw>
              </a:effectLst>
            </a:endParaRPr>
          </a:p>
        </p:txBody>
      </p:sp>
      <p:sp>
        <p:nvSpPr>
          <p:cNvPr id="55299" name="Rectangle 3"/>
          <p:cNvSpPr>
            <a:spLocks noGrp="1" noChangeArrowheads="1"/>
          </p:cNvSpPr>
          <p:nvPr>
            <p:ph idx="1"/>
          </p:nvPr>
        </p:nvSpPr>
        <p:spPr/>
        <p:txBody>
          <a:bodyPr/>
          <a:lstStyle/>
          <a:p>
            <a:r>
              <a:rPr lang="en-GB" sz="4400" smtClean="0">
                <a:cs typeface="Times New Roman" pitchFamily="18" charset="0"/>
              </a:rPr>
              <a:t>A condensation reaction; glycosidic bonds will be formed between glucose molecules.	</a:t>
            </a:r>
            <a:r>
              <a:rPr lang="en-GB" sz="4400" smtClean="0"/>
              <a:t/>
            </a:r>
            <a:br>
              <a:rPr lang="en-GB" sz="4400" smtClean="0"/>
            </a:br>
            <a:endParaRPr lang="en-GB" sz="4400" smtClean="0"/>
          </a:p>
        </p:txBody>
      </p:sp>
    </p:spTree>
    <p:extLst>
      <p:ext uri="{BB962C8B-B14F-4D97-AF65-F5344CB8AC3E}">
        <p14:creationId xmlns:p14="http://schemas.microsoft.com/office/powerpoint/2010/main" val="281509606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Formation of Urea</a:t>
            </a:r>
            <a:endParaRPr lang="en-GB" dirty="0"/>
          </a:p>
        </p:txBody>
      </p:sp>
      <p:sp>
        <p:nvSpPr>
          <p:cNvPr id="5" name="Text Placeholder 4"/>
          <p:cNvSpPr>
            <a:spLocks noGrp="1"/>
          </p:cNvSpPr>
          <p:nvPr>
            <p:ph type="body" idx="1"/>
          </p:nvPr>
        </p:nvSpPr>
        <p:spPr/>
        <p:txBody>
          <a:bodyPr/>
          <a:lstStyle/>
          <a:p>
            <a:endParaRPr lang="en-GB"/>
          </a:p>
        </p:txBody>
      </p:sp>
    </p:spTree>
    <p:extLst>
      <p:ext uri="{BB962C8B-B14F-4D97-AF65-F5344CB8AC3E}">
        <p14:creationId xmlns:p14="http://schemas.microsoft.com/office/powerpoint/2010/main" val="3300465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en-GB" altLang="en-US" sz="4000" b="1" dirty="0" smtClean="0"/>
              <a:t>Synthesis of urea (p29)</a:t>
            </a:r>
            <a:r>
              <a:rPr lang="en-GB" altLang="en-US" sz="3200" dirty="0" smtClean="0"/>
              <a:t> </a:t>
            </a:r>
            <a:br>
              <a:rPr lang="en-GB" altLang="en-US" sz="3200" dirty="0" smtClean="0"/>
            </a:br>
            <a:endParaRPr lang="en-GB" altLang="en-US" sz="3200" dirty="0" smtClean="0"/>
          </a:p>
        </p:txBody>
      </p:sp>
      <p:sp>
        <p:nvSpPr>
          <p:cNvPr id="10243" name="Rectangle 3"/>
          <p:cNvSpPr>
            <a:spLocks noGrp="1" noChangeArrowheads="1"/>
          </p:cNvSpPr>
          <p:nvPr>
            <p:ph type="body" idx="1"/>
          </p:nvPr>
        </p:nvSpPr>
        <p:spPr>
          <a:xfrm>
            <a:off x="468313" y="1196975"/>
            <a:ext cx="7344047" cy="5472113"/>
          </a:xfrm>
        </p:spPr>
        <p:txBody>
          <a:bodyPr>
            <a:normAutofit fontScale="92500" lnSpcReduction="20000"/>
          </a:bodyPr>
          <a:lstStyle/>
          <a:p>
            <a:pPr eaLnBrk="1" hangingPunct="1">
              <a:buFontTx/>
              <a:buNone/>
            </a:pPr>
            <a:r>
              <a:rPr lang="en-GB" altLang="en-US" sz="2400" dirty="0" smtClean="0">
                <a:solidFill>
                  <a:schemeClr val="tx2"/>
                </a:solidFill>
              </a:rPr>
              <a:t>	</a:t>
            </a:r>
            <a:r>
              <a:rPr lang="en-GB" altLang="en-US" sz="2800" dirty="0" smtClean="0">
                <a:solidFill>
                  <a:schemeClr val="tx2"/>
                </a:solidFill>
              </a:rPr>
              <a:t>Proteins are made of long chains of amino acids.</a:t>
            </a:r>
          </a:p>
          <a:p>
            <a:pPr eaLnBrk="1" hangingPunct="1">
              <a:buFontTx/>
              <a:buNone/>
            </a:pPr>
            <a:r>
              <a:rPr lang="en-GB" altLang="en-US" sz="2800" dirty="0" smtClean="0">
                <a:solidFill>
                  <a:schemeClr val="tx2"/>
                </a:solidFill>
              </a:rPr>
              <a:t> 	When amino acids are metabolised and broken down during </a:t>
            </a:r>
            <a:r>
              <a:rPr lang="en-GB" altLang="en-US" sz="2800" dirty="0" err="1" smtClean="0">
                <a:solidFill>
                  <a:schemeClr val="tx2"/>
                </a:solidFill>
              </a:rPr>
              <a:t>deamination</a:t>
            </a:r>
            <a:r>
              <a:rPr lang="en-GB" altLang="en-US" sz="2800" dirty="0" smtClean="0">
                <a:solidFill>
                  <a:schemeClr val="tx2"/>
                </a:solidFill>
              </a:rPr>
              <a:t>, ammonia is released;</a:t>
            </a:r>
          </a:p>
          <a:p>
            <a:pPr eaLnBrk="1" hangingPunct="1">
              <a:buFontTx/>
              <a:buNone/>
            </a:pPr>
            <a:endParaRPr lang="en-GB" altLang="en-US" sz="2800" dirty="0" smtClean="0">
              <a:solidFill>
                <a:schemeClr val="tx2"/>
              </a:solidFill>
            </a:endParaRPr>
          </a:p>
          <a:p>
            <a:pPr eaLnBrk="1" hangingPunct="1">
              <a:buFontTx/>
              <a:buNone/>
            </a:pPr>
            <a:r>
              <a:rPr lang="en-GB" altLang="en-US" sz="2800" dirty="0" smtClean="0">
                <a:solidFill>
                  <a:schemeClr val="tx2"/>
                </a:solidFill>
              </a:rPr>
              <a:t>	This is a poisonous substance which must be rapidly converted into something less harmful.</a:t>
            </a:r>
          </a:p>
          <a:p>
            <a:pPr eaLnBrk="1" hangingPunct="1">
              <a:buFontTx/>
              <a:buNone/>
            </a:pPr>
            <a:endParaRPr lang="en-GB" altLang="en-US" sz="2800" dirty="0" smtClean="0">
              <a:solidFill>
                <a:schemeClr val="tx2"/>
              </a:solidFill>
            </a:endParaRPr>
          </a:p>
          <a:p>
            <a:pPr eaLnBrk="1" hangingPunct="1">
              <a:buFontTx/>
              <a:buNone/>
            </a:pPr>
            <a:r>
              <a:rPr lang="en-GB" altLang="en-US" sz="2800" dirty="0" smtClean="0"/>
              <a:t>	In the liver, the ammonia is converted in urea. </a:t>
            </a:r>
          </a:p>
          <a:p>
            <a:pPr eaLnBrk="1" hangingPunct="1">
              <a:buFontTx/>
              <a:buNone/>
            </a:pPr>
            <a:r>
              <a:rPr lang="en-GB" altLang="en-US" sz="2800" dirty="0" smtClean="0"/>
              <a:t>	After the urea has been synthesized it is carried in the blood to the kidneys, where it is excreted in the urine. </a:t>
            </a:r>
          </a:p>
        </p:txBody>
      </p:sp>
    </p:spTree>
    <p:extLst>
      <p:ext uri="{BB962C8B-B14F-4D97-AF65-F5344CB8AC3E}">
        <p14:creationId xmlns:p14="http://schemas.microsoft.com/office/powerpoint/2010/main" val="32289499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152400"/>
            <a:ext cx="7772400" cy="1143000"/>
          </a:xfrm>
        </p:spPr>
        <p:txBody>
          <a:bodyPr>
            <a:normAutofit fontScale="90000"/>
          </a:bodyPr>
          <a:lstStyle/>
          <a:p>
            <a:pPr eaLnBrk="1" hangingPunct="1"/>
            <a:r>
              <a:rPr lang="en-GB" altLang="en-US" b="1" dirty="0" smtClean="0"/>
              <a:t>Deamination</a:t>
            </a:r>
            <a:r>
              <a:rPr lang="en-GB" altLang="en-US" dirty="0" smtClean="0"/>
              <a:t>:</a:t>
            </a:r>
            <a:br>
              <a:rPr lang="en-GB" altLang="en-US" dirty="0" smtClean="0"/>
            </a:br>
            <a:r>
              <a:rPr lang="en-GB" altLang="en-US" sz="2800" dirty="0" smtClean="0"/>
              <a:t>removal of </a:t>
            </a:r>
            <a:r>
              <a:rPr lang="en-GB" altLang="en-US" sz="2800" b="1" dirty="0" smtClean="0">
                <a:solidFill>
                  <a:srgbClr val="FF0000"/>
                </a:solidFill>
              </a:rPr>
              <a:t>amino</a:t>
            </a:r>
            <a:r>
              <a:rPr lang="en-GB" altLang="en-US" sz="2800" dirty="0" smtClean="0">
                <a:solidFill>
                  <a:srgbClr val="FF0000"/>
                </a:solidFill>
              </a:rPr>
              <a:t> </a:t>
            </a:r>
            <a:r>
              <a:rPr lang="en-GB" altLang="en-US" sz="2800" dirty="0" smtClean="0"/>
              <a:t>group from amino acids</a:t>
            </a:r>
          </a:p>
        </p:txBody>
      </p:sp>
      <p:sp>
        <p:nvSpPr>
          <p:cNvPr id="7171" name="Rectangle 3"/>
          <p:cNvSpPr>
            <a:spLocks noGrp="1" noChangeArrowheads="1"/>
          </p:cNvSpPr>
          <p:nvPr>
            <p:ph type="body" idx="1"/>
          </p:nvPr>
        </p:nvSpPr>
        <p:spPr>
          <a:xfrm>
            <a:off x="304800" y="1524000"/>
            <a:ext cx="3886200" cy="2667000"/>
          </a:xfrm>
        </p:spPr>
        <p:txBody>
          <a:bodyPr/>
          <a:lstStyle/>
          <a:p>
            <a:pPr eaLnBrk="1" hangingPunct="1">
              <a:buFontTx/>
              <a:buNone/>
            </a:pPr>
            <a:r>
              <a:rPr lang="en-GB" altLang="en-US" sz="2800" dirty="0" smtClean="0"/>
              <a:t>Oxygen is required, and along with ammonia, hydrogen peroxide is produced.</a:t>
            </a:r>
          </a:p>
        </p:txBody>
      </p:sp>
      <p:pic>
        <p:nvPicPr>
          <p:cNvPr id="717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2276872"/>
            <a:ext cx="3312368" cy="21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3" name="Text Box 6"/>
          <p:cNvSpPr txBox="1">
            <a:spLocks noChangeArrowheads="1"/>
          </p:cNvSpPr>
          <p:nvPr/>
        </p:nvSpPr>
        <p:spPr bwMode="auto">
          <a:xfrm>
            <a:off x="827584" y="5373216"/>
            <a:ext cx="707970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altLang="en-US" dirty="0">
                <a:latin typeface="+mn-lt"/>
              </a:rPr>
              <a:t>Ammonia is highly toxic and very soluble, so as soon as the ammonia is made, it enters the next stage of the process.</a:t>
            </a:r>
          </a:p>
        </p:txBody>
      </p:sp>
      <p:sp>
        <p:nvSpPr>
          <p:cNvPr id="6" name="Oval 5"/>
          <p:cNvSpPr/>
          <p:nvPr/>
        </p:nvSpPr>
        <p:spPr>
          <a:xfrm>
            <a:off x="4067944" y="1988840"/>
            <a:ext cx="1584176" cy="27622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65909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8403" y="838509"/>
            <a:ext cx="6912768"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914" name="Picture 2" descr="http://www.s-cool.co.uk/a-level/assets/learn_its/alevel/biology/homeostasis/water-levels-and-the-kidney/2008-01-29_112423.gif">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5013176"/>
            <a:ext cx="4824536" cy="1584176"/>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611560" y="836712"/>
            <a:ext cx="2232248" cy="3528392"/>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135705" y="4797152"/>
            <a:ext cx="1745396" cy="128776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3563888" y="550477"/>
            <a:ext cx="4752528" cy="3528392"/>
          </a:xfrm>
          <a:prstGeom prst="ellipse">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7030A0"/>
              </a:solidFill>
            </a:endParaRPr>
          </a:p>
        </p:txBody>
      </p:sp>
      <p:sp>
        <p:nvSpPr>
          <p:cNvPr id="6" name="Rectangle 5"/>
          <p:cNvSpPr/>
          <p:nvPr/>
        </p:nvSpPr>
        <p:spPr>
          <a:xfrm>
            <a:off x="5508104" y="4535196"/>
            <a:ext cx="3498137" cy="1785104"/>
          </a:xfrm>
          <a:prstGeom prst="rect">
            <a:avLst/>
          </a:prstGeom>
          <a:noFill/>
        </p:spPr>
        <p:txBody>
          <a:bodyPr wrap="none" lIns="91440" tIns="45720" rIns="91440" bIns="45720">
            <a:spAutoFit/>
          </a:bodyPr>
          <a:lstStyle/>
          <a:p>
            <a:r>
              <a:rPr lang="en-US" sz="5400" b="1" dirty="0" err="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k</a:t>
            </a:r>
            <a:r>
              <a:rPr lang="en-US" sz="5400" b="1" cap="none" spc="0"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eto</a:t>
            </a:r>
            <a:r>
              <a:rPr lang="en-US"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acids</a:t>
            </a:r>
          </a:p>
          <a:p>
            <a:r>
              <a:rPr lang="en-US" sz="2800" b="1" dirty="0" smtClean="0">
                <a:ln w="900" cmpd="sng">
                  <a:solidFill>
                    <a:schemeClr val="accent1">
                      <a:satMod val="190000"/>
                      <a:alpha val="55000"/>
                    </a:schemeClr>
                  </a:solidFill>
                  <a:prstDash val="solid"/>
                </a:ln>
                <a:solidFill>
                  <a:srgbClr val="FFFF00"/>
                </a:solidFill>
                <a:effectLst>
                  <a:innerShdw blurRad="101600" dist="76200" dir="5400000">
                    <a:schemeClr val="accent1">
                      <a:satMod val="190000"/>
                      <a:tint val="100000"/>
                      <a:alpha val="74000"/>
                    </a:schemeClr>
                  </a:innerShdw>
                </a:effectLst>
              </a:rPr>
              <a:t>Respired </a:t>
            </a:r>
          </a:p>
          <a:p>
            <a:pPr algn="ctr"/>
            <a:r>
              <a:rPr lang="en-US" sz="2800" b="1" cap="none" spc="0" dirty="0" smtClean="0">
                <a:ln w="900" cmpd="sng">
                  <a:solidFill>
                    <a:schemeClr val="accent1">
                      <a:satMod val="190000"/>
                      <a:alpha val="55000"/>
                    </a:schemeClr>
                  </a:solidFill>
                  <a:prstDash val="solid"/>
                </a:ln>
                <a:solidFill>
                  <a:srgbClr val="FFFF00"/>
                </a:solidFill>
                <a:effectLst>
                  <a:innerShdw blurRad="101600" dist="76200" dir="5400000">
                    <a:schemeClr val="accent1">
                      <a:satMod val="190000"/>
                      <a:tint val="100000"/>
                      <a:alpha val="74000"/>
                    </a:schemeClr>
                  </a:innerShdw>
                </a:effectLst>
              </a:rPr>
              <a:t>Lipids and cholesterol </a:t>
            </a:r>
            <a:endParaRPr lang="en-US" sz="2800" b="1" cap="none" spc="0" dirty="0">
              <a:ln w="900" cmpd="sng">
                <a:solidFill>
                  <a:schemeClr val="accent1">
                    <a:satMod val="190000"/>
                    <a:alpha val="55000"/>
                  </a:schemeClr>
                </a:solidFill>
                <a:prstDash val="solid"/>
              </a:ln>
              <a:solidFill>
                <a:srgbClr val="FFFF00"/>
              </a:solidFill>
              <a:effectLst>
                <a:innerShdw blurRad="101600" dist="76200" dir="5400000">
                  <a:schemeClr val="accent1">
                    <a:satMod val="190000"/>
                    <a:tint val="100000"/>
                    <a:alpha val="74000"/>
                  </a:schemeClr>
                </a:innerShdw>
              </a:effectLst>
            </a:endParaRPr>
          </a:p>
        </p:txBody>
      </p:sp>
    </p:spTree>
    <p:extLst>
      <p:ext uri="{BB962C8B-B14F-4D97-AF65-F5344CB8AC3E}">
        <p14:creationId xmlns:p14="http://schemas.microsoft.com/office/powerpoint/2010/main" val="3708593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b="18904"/>
          <a:stretch>
            <a:fillRect/>
          </a:stretch>
        </p:blipFill>
        <p:spPr bwMode="auto">
          <a:xfrm>
            <a:off x="3275856" y="1268760"/>
            <a:ext cx="5868144" cy="53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0"/>
            <a:ext cx="2667000"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96" name="Rectangle 2"/>
          <p:cNvSpPr>
            <a:spLocks noGrp="1" noChangeArrowheads="1"/>
          </p:cNvSpPr>
          <p:nvPr>
            <p:ph type="title"/>
          </p:nvPr>
        </p:nvSpPr>
        <p:spPr>
          <a:xfrm>
            <a:off x="685800" y="0"/>
            <a:ext cx="5254352" cy="1143000"/>
          </a:xfrm>
        </p:spPr>
        <p:txBody>
          <a:bodyPr>
            <a:normAutofit fontScale="90000"/>
          </a:bodyPr>
          <a:lstStyle/>
          <a:p>
            <a:pPr eaLnBrk="1" hangingPunct="1"/>
            <a:r>
              <a:rPr lang="en-GB" altLang="en-US" b="1" dirty="0" smtClean="0"/>
              <a:t>Ornithine Cycle</a:t>
            </a:r>
            <a:br>
              <a:rPr lang="en-GB" altLang="en-US" b="1" dirty="0" smtClean="0"/>
            </a:br>
            <a:r>
              <a:rPr lang="en-GB" altLang="en-US" sz="2800" b="1" dirty="0" smtClean="0"/>
              <a:t>Produces </a:t>
            </a:r>
            <a:r>
              <a:rPr lang="en-GB" altLang="en-US" sz="2800" b="1" dirty="0" smtClean="0">
                <a:solidFill>
                  <a:srgbClr val="FFFF00"/>
                </a:solidFill>
              </a:rPr>
              <a:t>Urea</a:t>
            </a:r>
            <a:r>
              <a:rPr lang="en-GB" altLang="en-US" sz="2800" b="1" dirty="0" smtClean="0"/>
              <a:t> from ammonia</a:t>
            </a:r>
            <a:endParaRPr lang="en-GB" altLang="en-US" b="1" dirty="0" smtClean="0"/>
          </a:p>
        </p:txBody>
      </p:sp>
      <p:sp>
        <p:nvSpPr>
          <p:cNvPr id="8197" name="Rectangle 3"/>
          <p:cNvSpPr>
            <a:spLocks noGrp="1" noChangeArrowheads="1"/>
          </p:cNvSpPr>
          <p:nvPr>
            <p:ph type="body" idx="1"/>
          </p:nvPr>
        </p:nvSpPr>
        <p:spPr>
          <a:xfrm>
            <a:off x="179512" y="1268760"/>
            <a:ext cx="3173288" cy="5360640"/>
          </a:xfrm>
        </p:spPr>
        <p:txBody>
          <a:bodyPr>
            <a:normAutofit/>
          </a:bodyPr>
          <a:lstStyle/>
          <a:p>
            <a:pPr marL="0" indent="0" eaLnBrk="1" hangingPunct="1">
              <a:lnSpc>
                <a:spcPct val="90000"/>
              </a:lnSpc>
              <a:buFontTx/>
              <a:buNone/>
            </a:pPr>
            <a:r>
              <a:rPr lang="en-GB" altLang="en-US" sz="2800" dirty="0" smtClean="0"/>
              <a:t>Urea is soluble and can be excreted from the body in the form of urine.</a:t>
            </a:r>
          </a:p>
          <a:p>
            <a:pPr marL="0" indent="0" eaLnBrk="1" hangingPunct="1">
              <a:lnSpc>
                <a:spcPct val="90000"/>
              </a:lnSpc>
              <a:buFontTx/>
              <a:buNone/>
            </a:pPr>
            <a:endParaRPr lang="en-GB" altLang="en-US" sz="2800" dirty="0" smtClean="0"/>
          </a:p>
          <a:p>
            <a:pPr marL="0" indent="0" eaLnBrk="1" hangingPunct="1">
              <a:lnSpc>
                <a:spcPct val="90000"/>
              </a:lnSpc>
              <a:buFontTx/>
              <a:buNone/>
            </a:pPr>
            <a:r>
              <a:rPr lang="en-GB" altLang="en-US" sz="2400" dirty="0" smtClean="0"/>
              <a:t>The first stages occur in the mitochondria, the second half of the cycle occurs in the cytoplasm.</a:t>
            </a:r>
          </a:p>
        </p:txBody>
      </p:sp>
    </p:spTree>
    <p:extLst>
      <p:ext uri="{BB962C8B-B14F-4D97-AF65-F5344CB8AC3E}">
        <p14:creationId xmlns:p14="http://schemas.microsoft.com/office/powerpoint/2010/main" val="1445446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Spec</a:t>
            </a:r>
            <a:endParaRPr lang="en-GB"/>
          </a:p>
        </p:txBody>
      </p:sp>
      <p:sp>
        <p:nvSpPr>
          <p:cNvPr id="3" name="Content Placeholder 2"/>
          <p:cNvSpPr>
            <a:spLocks noGrp="1"/>
          </p:cNvSpPr>
          <p:nvPr>
            <p:ph idx="1"/>
          </p:nvPr>
        </p:nvSpPr>
        <p:spPr/>
        <p:txBody>
          <a:bodyPr/>
          <a:lstStyle/>
          <a:p>
            <a:r>
              <a:rPr lang="en-GB" dirty="0"/>
              <a:t>(b) (</a:t>
            </a:r>
            <a:r>
              <a:rPr lang="en-GB" dirty="0" err="1"/>
              <a:t>i</a:t>
            </a:r>
            <a:r>
              <a:rPr lang="en-GB" dirty="0"/>
              <a:t>) the structure and functions of the mammalian liver (ii) the examination and drawing of stained sections to show the histology of liver tissue </a:t>
            </a:r>
            <a:endParaRPr lang="en-GB" dirty="0" smtClean="0"/>
          </a:p>
          <a:p>
            <a:pPr lvl="1"/>
            <a:r>
              <a:rPr lang="en-GB" dirty="0" smtClean="0"/>
              <a:t>To </a:t>
            </a:r>
            <a:r>
              <a:rPr lang="en-GB" dirty="0"/>
              <a:t>include the gross structure and histology of the liver AND the roles of the liver in storage of glycogen, detoxification and the formation of urea (the ornithine cycle covered in outline only).</a:t>
            </a:r>
          </a:p>
        </p:txBody>
      </p:sp>
    </p:spTree>
    <p:extLst>
      <p:ext uri="{BB962C8B-B14F-4D97-AF65-F5344CB8AC3E}">
        <p14:creationId xmlns:p14="http://schemas.microsoft.com/office/powerpoint/2010/main" val="4520539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28601"/>
            <a:ext cx="7416824" cy="2120280"/>
          </a:xfrm>
        </p:spPr>
        <p:txBody>
          <a:bodyPr>
            <a:normAutofit lnSpcReduction="10000"/>
          </a:bodyPr>
          <a:lstStyle/>
          <a:p>
            <a:pPr marL="0" indent="0">
              <a:buNone/>
            </a:pPr>
            <a:r>
              <a:rPr lang="en-GB" b="1" dirty="0" smtClean="0"/>
              <a:t>Transamination</a:t>
            </a:r>
            <a:r>
              <a:rPr lang="en-GB" dirty="0" smtClean="0"/>
              <a:t> – transferring an amino group from one molecule to another.  </a:t>
            </a:r>
          </a:p>
          <a:p>
            <a:pPr marL="0" indent="0">
              <a:buNone/>
            </a:pPr>
            <a:endParaRPr lang="en-GB" b="1" i="1" dirty="0" smtClean="0"/>
          </a:p>
          <a:p>
            <a:pPr marL="0" indent="0">
              <a:buNone/>
            </a:pPr>
            <a:r>
              <a:rPr lang="en-GB" b="1" i="1" dirty="0" smtClean="0"/>
              <a:t>Transaminase</a:t>
            </a:r>
            <a:r>
              <a:rPr lang="en-GB" dirty="0" smtClean="0"/>
              <a:t> is the catalyst </a:t>
            </a:r>
          </a:p>
          <a:p>
            <a:endParaRPr lang="en-US" dirty="0"/>
          </a:p>
        </p:txBody>
      </p:sp>
      <p:pic>
        <p:nvPicPr>
          <p:cNvPr id="13316" name="Picture 4" descr="http://www.ucl.ac.uk/~ucbcdab/urea/images/transaminatio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335912"/>
            <a:ext cx="8676456" cy="4333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81990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4"/>
          <p:cNvSpPr>
            <a:spLocks noChangeArrowheads="1"/>
          </p:cNvSpPr>
          <p:nvPr/>
        </p:nvSpPr>
        <p:spPr bwMode="auto">
          <a:xfrm>
            <a:off x="0" y="0"/>
            <a:ext cx="8305800" cy="366713"/>
          </a:xfrm>
          <a:prstGeom prst="rect">
            <a:avLst/>
          </a:prstGeom>
          <a:noFill/>
          <a:ln w="9525">
            <a:noFill/>
            <a:miter lim="800000"/>
            <a:headEnd/>
            <a:tailEnd/>
          </a:ln>
        </p:spPr>
        <p:txBody>
          <a:bodyPr>
            <a:spAutoFit/>
          </a:bodyPr>
          <a:lstStyle/>
          <a:p>
            <a:r>
              <a:rPr lang="en-GB" b="0" i="1" dirty="0"/>
              <a:t>The ornithine </a:t>
            </a:r>
            <a:r>
              <a:rPr lang="en-GB" b="0" i="1" dirty="0" smtClean="0"/>
              <a:t>cycle: You need to be able to outline the stages</a:t>
            </a:r>
            <a:endParaRPr lang="en-GB" b="0" i="1" dirty="0"/>
          </a:p>
        </p:txBody>
      </p:sp>
      <p:pic>
        <p:nvPicPr>
          <p:cNvPr id="18438" name="Picture 6" descr="01"/>
          <p:cNvPicPr>
            <a:picLocks noChangeAspect="1" noChangeArrowheads="1"/>
          </p:cNvPicPr>
          <p:nvPr/>
        </p:nvPicPr>
        <p:blipFill>
          <a:blip r:embed="rId3" cstate="print"/>
          <a:srcRect/>
          <a:stretch>
            <a:fillRect/>
          </a:stretch>
        </p:blipFill>
        <p:spPr bwMode="auto">
          <a:xfrm>
            <a:off x="2267744" y="350368"/>
            <a:ext cx="5472608" cy="6158922"/>
          </a:xfrm>
          <a:prstGeom prst="rect">
            <a:avLst/>
          </a:prstGeom>
          <a:noFill/>
        </p:spPr>
      </p:pic>
      <p:sp>
        <p:nvSpPr>
          <p:cNvPr id="2" name="TextBox 1"/>
          <p:cNvSpPr txBox="1"/>
          <p:nvPr/>
        </p:nvSpPr>
        <p:spPr>
          <a:xfrm>
            <a:off x="217535" y="1556792"/>
            <a:ext cx="1800200" cy="4247317"/>
          </a:xfrm>
          <a:prstGeom prst="rect">
            <a:avLst/>
          </a:prstGeom>
          <a:noFill/>
        </p:spPr>
        <p:txBody>
          <a:bodyPr wrap="square" rtlCol="0">
            <a:spAutoFit/>
          </a:bodyPr>
          <a:lstStyle/>
          <a:p>
            <a:r>
              <a:rPr lang="en-GB" dirty="0" smtClean="0"/>
              <a:t>Remember when you synthesise a new molecule you produce water (condensation reaction)</a:t>
            </a:r>
          </a:p>
          <a:p>
            <a:endParaRPr lang="en-GB" dirty="0"/>
          </a:p>
          <a:p>
            <a:r>
              <a:rPr lang="en-GB" dirty="0" smtClean="0"/>
              <a:t>When you break a molecule you add water (hydrolysis reaction)</a:t>
            </a:r>
            <a:endParaRPr lang="en-GB" dirty="0"/>
          </a:p>
        </p:txBody>
      </p:sp>
      <p:sp>
        <p:nvSpPr>
          <p:cNvPr id="3" name="TextBox 2"/>
          <p:cNvSpPr txBox="1"/>
          <p:nvPr/>
        </p:nvSpPr>
        <p:spPr>
          <a:xfrm>
            <a:off x="5961525" y="5862959"/>
            <a:ext cx="2016224" cy="64633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dirty="0" smtClean="0"/>
              <a:t>Task: Look, cover, write, check</a:t>
            </a:r>
            <a:endParaRPr lang="en-GB" dirty="0"/>
          </a:p>
        </p:txBody>
      </p:sp>
    </p:spTree>
    <p:extLst>
      <p:ext uri="{BB962C8B-B14F-4D97-AF65-F5344CB8AC3E}">
        <p14:creationId xmlns:p14="http://schemas.microsoft.com/office/powerpoint/2010/main" val="12989720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47864" y="2852936"/>
            <a:ext cx="2016224" cy="64633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dirty="0" smtClean="0"/>
              <a:t>Task: Look, cover, write, check</a:t>
            </a:r>
            <a:endParaRPr lang="en-GB" dirty="0"/>
          </a:p>
        </p:txBody>
      </p:sp>
    </p:spTree>
    <p:extLst>
      <p:ext uri="{BB962C8B-B14F-4D97-AF65-F5344CB8AC3E}">
        <p14:creationId xmlns:p14="http://schemas.microsoft.com/office/powerpoint/2010/main" val="1751568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8" name="Picture 6" descr="01"/>
          <p:cNvPicPr>
            <a:picLocks noChangeAspect="1" noChangeArrowheads="1"/>
          </p:cNvPicPr>
          <p:nvPr/>
        </p:nvPicPr>
        <p:blipFill>
          <a:blip r:embed="rId3" cstate="print"/>
          <a:srcRect/>
          <a:stretch>
            <a:fillRect/>
          </a:stretch>
        </p:blipFill>
        <p:spPr bwMode="auto">
          <a:xfrm>
            <a:off x="1497029" y="350368"/>
            <a:ext cx="5472608" cy="6158922"/>
          </a:xfrm>
          <a:prstGeom prst="rect">
            <a:avLst/>
          </a:prstGeom>
          <a:noFill/>
        </p:spPr>
      </p:pic>
      <p:sp>
        <p:nvSpPr>
          <p:cNvPr id="3" name="TextBox 2"/>
          <p:cNvSpPr txBox="1"/>
          <p:nvPr/>
        </p:nvSpPr>
        <p:spPr>
          <a:xfrm>
            <a:off x="5961525" y="5862959"/>
            <a:ext cx="2016224" cy="64633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dirty="0" smtClean="0"/>
              <a:t>Task: Look, cover, write, check</a:t>
            </a:r>
            <a:endParaRPr lang="en-GB" dirty="0"/>
          </a:p>
        </p:txBody>
      </p:sp>
    </p:spTree>
    <p:extLst>
      <p:ext uri="{BB962C8B-B14F-4D97-AF65-F5344CB8AC3E}">
        <p14:creationId xmlns:p14="http://schemas.microsoft.com/office/powerpoint/2010/main" val="16734876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PPQ</a:t>
            </a:r>
            <a:endParaRPr lang="en-GB" dirty="0"/>
          </a:p>
        </p:txBody>
      </p:sp>
      <p:sp>
        <p:nvSpPr>
          <p:cNvPr id="4" name="Content Placeholder 3"/>
          <p:cNvSpPr>
            <a:spLocks noGrp="1"/>
          </p:cNvSpPr>
          <p:nvPr>
            <p:ph idx="1"/>
          </p:nvPr>
        </p:nvSpPr>
        <p:spPr/>
        <p:txBody>
          <a:bodyPr/>
          <a:lstStyle/>
          <a:p>
            <a:endParaRPr lang="en-GB"/>
          </a:p>
        </p:txBody>
      </p:sp>
      <p:pic>
        <p:nvPicPr>
          <p:cNvPr id="5" name="Picture 4"/>
          <p:cNvPicPr>
            <a:picLocks noChangeAspect="1"/>
          </p:cNvPicPr>
          <p:nvPr/>
        </p:nvPicPr>
        <p:blipFill rotWithShape="1">
          <a:blip r:embed="rId2"/>
          <a:srcRect l="25096" t="17516" r="41145" b="20469"/>
          <a:stretch/>
        </p:blipFill>
        <p:spPr>
          <a:xfrm>
            <a:off x="2411760" y="15755"/>
            <a:ext cx="6552728" cy="6767570"/>
          </a:xfrm>
          <a:prstGeom prst="rect">
            <a:avLst/>
          </a:prstGeom>
        </p:spPr>
      </p:pic>
      <p:pic>
        <p:nvPicPr>
          <p:cNvPr id="6" name="Picture 5"/>
          <p:cNvPicPr>
            <a:picLocks noChangeAspect="1"/>
          </p:cNvPicPr>
          <p:nvPr/>
        </p:nvPicPr>
        <p:blipFill rotWithShape="1">
          <a:blip r:embed="rId3"/>
          <a:srcRect l="26756" t="53937" r="63836" b="29329"/>
          <a:stretch/>
        </p:blipFill>
        <p:spPr>
          <a:xfrm>
            <a:off x="40880" y="2636912"/>
            <a:ext cx="2388566" cy="2388564"/>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Markscheme</a:t>
            </a:r>
            <a:endParaRPr lang="en-GB" dirty="0"/>
          </a:p>
        </p:txBody>
      </p:sp>
      <p:sp>
        <p:nvSpPr>
          <p:cNvPr id="3" name="Content Placeholder 2"/>
          <p:cNvSpPr>
            <a:spLocks noGrp="1"/>
          </p:cNvSpPr>
          <p:nvPr>
            <p:ph idx="1"/>
          </p:nvPr>
        </p:nvSpPr>
        <p:spPr/>
        <p:txBody>
          <a:bodyPr/>
          <a:lstStyle/>
          <a:p>
            <a:endParaRPr lang="en-GB"/>
          </a:p>
        </p:txBody>
      </p:sp>
      <p:pic>
        <p:nvPicPr>
          <p:cNvPr id="1026" name="Picture 2"/>
          <p:cNvPicPr>
            <a:picLocks noChangeAspect="1" noChangeArrowheads="1"/>
          </p:cNvPicPr>
          <p:nvPr/>
        </p:nvPicPr>
        <p:blipFill>
          <a:blip r:embed="rId2" cstate="print"/>
          <a:srcRect/>
          <a:stretch>
            <a:fillRect/>
          </a:stretch>
        </p:blipFill>
        <p:spPr bwMode="auto">
          <a:xfrm>
            <a:off x="0" y="2109788"/>
            <a:ext cx="9144000" cy="2473523"/>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1026" name="Picture 2"/>
          <p:cNvPicPr>
            <a:picLocks noChangeAspect="1" noChangeArrowheads="1"/>
          </p:cNvPicPr>
          <p:nvPr/>
        </p:nvPicPr>
        <p:blipFill>
          <a:blip r:embed="rId2" cstate="print"/>
          <a:srcRect/>
          <a:stretch>
            <a:fillRect/>
          </a:stretch>
        </p:blipFill>
        <p:spPr bwMode="auto">
          <a:xfrm>
            <a:off x="467544" y="0"/>
            <a:ext cx="8100392" cy="6806074"/>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Markscheme</a:t>
            </a:r>
            <a:endParaRPr lang="en-GB" dirty="0"/>
          </a:p>
        </p:txBody>
      </p:sp>
      <p:sp>
        <p:nvSpPr>
          <p:cNvPr id="3" name="Content Placeholder 2"/>
          <p:cNvSpPr>
            <a:spLocks noGrp="1"/>
          </p:cNvSpPr>
          <p:nvPr>
            <p:ph idx="1"/>
          </p:nvPr>
        </p:nvSpPr>
        <p:spPr/>
        <p:txBody>
          <a:bodyPr/>
          <a:lstStyle/>
          <a:p>
            <a:endParaRPr lang="en-GB"/>
          </a:p>
        </p:txBody>
      </p:sp>
      <p:pic>
        <p:nvPicPr>
          <p:cNvPr id="2050" name="Picture 2"/>
          <p:cNvPicPr>
            <a:picLocks noChangeAspect="1" noChangeArrowheads="1"/>
          </p:cNvPicPr>
          <p:nvPr/>
        </p:nvPicPr>
        <p:blipFill>
          <a:blip r:embed="rId2" cstate="print"/>
          <a:srcRect/>
          <a:stretch>
            <a:fillRect/>
          </a:stretch>
        </p:blipFill>
        <p:spPr bwMode="auto">
          <a:xfrm>
            <a:off x="41473" y="1412776"/>
            <a:ext cx="9102527" cy="3816424"/>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mtClean="0">
                <a:hlinkClick r:id="rId2"/>
              </a:rPr>
              <a:t>Revision Prompt: </a:t>
            </a:r>
            <a:r>
              <a:rPr lang="en-GB" dirty="0" smtClean="0">
                <a:hlinkClick r:id="rId2"/>
              </a:rPr>
              <a:t>Test yourself </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Define the term excretion </a:t>
            </a:r>
          </a:p>
          <a:p>
            <a:r>
              <a:rPr lang="en-GB" dirty="0" smtClean="0"/>
              <a:t>What are the main 2 substances to be excreted by humans?</a:t>
            </a:r>
          </a:p>
          <a:p>
            <a:r>
              <a:rPr lang="en-GB" dirty="0" smtClean="0"/>
              <a:t>Define the term deamination.</a:t>
            </a:r>
          </a:p>
          <a:p>
            <a:r>
              <a:rPr lang="en-GB" dirty="0" smtClean="0"/>
              <a:t>What can excess carbon dioxide in the blood cause?</a:t>
            </a:r>
          </a:p>
          <a:p>
            <a:r>
              <a:rPr lang="en-GB" dirty="0" smtClean="0"/>
              <a:t>Write down the chemical equation for formation of urea from ammonia?</a:t>
            </a:r>
          </a:p>
          <a:p>
            <a:r>
              <a:rPr lang="en-GB" dirty="0" smtClean="0"/>
              <a:t>What is the scientific name for a liver cell.</a:t>
            </a:r>
          </a:p>
          <a:p>
            <a:r>
              <a:rPr lang="en-GB" dirty="0" smtClean="0"/>
              <a:t>Name the 2 blood supplies to the liver</a:t>
            </a:r>
          </a:p>
          <a:p>
            <a:r>
              <a:rPr lang="en-GB" dirty="0" smtClean="0"/>
              <a:t>What is the function of the </a:t>
            </a:r>
            <a:r>
              <a:rPr lang="en-GB" dirty="0" err="1" smtClean="0"/>
              <a:t>Kupfer</a:t>
            </a:r>
            <a:r>
              <a:rPr lang="en-GB" dirty="0" smtClean="0"/>
              <a:t> cell</a:t>
            </a:r>
          </a:p>
          <a:p>
            <a:r>
              <a:rPr lang="en-GB" dirty="0" smtClean="0"/>
              <a:t>Name the enzyme that initially breaks down alcohol in the liver</a:t>
            </a:r>
          </a:p>
          <a:p>
            <a:r>
              <a:rPr lang="en-GB" dirty="0" smtClean="0"/>
              <a:t>What happens to the </a:t>
            </a:r>
            <a:r>
              <a:rPr lang="en-GB" dirty="0" err="1" smtClean="0"/>
              <a:t>acetly</a:t>
            </a:r>
            <a:r>
              <a:rPr lang="en-GB" dirty="0" smtClean="0"/>
              <a:t> co enzyme A that has been produced by the break down of ethanol in the liver?</a:t>
            </a:r>
          </a:p>
          <a:p>
            <a:endParaRPr lang="en-GB" dirty="0" smtClean="0"/>
          </a:p>
          <a:p>
            <a:endParaRPr lang="en-GB" dirty="0" smtClean="0"/>
          </a:p>
          <a:p>
            <a:endParaRPr lang="en-GB" dirty="0"/>
          </a:p>
        </p:txBody>
      </p:sp>
    </p:spTree>
    <p:extLst>
      <p:ext uri="{BB962C8B-B14F-4D97-AF65-F5344CB8AC3E}">
        <p14:creationId xmlns:p14="http://schemas.microsoft.com/office/powerpoint/2010/main" val="1272703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2100848"/>
          </a:xfrm>
        </p:spPr>
        <p:txBody>
          <a:bodyPr>
            <a:normAutofit/>
          </a:bodyPr>
          <a:lstStyle/>
          <a:p>
            <a:r>
              <a:rPr lang="en-GB" dirty="0" smtClean="0"/>
              <a:t>Learning Objective</a:t>
            </a:r>
            <a:br>
              <a:rPr lang="en-GB" dirty="0" smtClean="0"/>
            </a:br>
            <a:r>
              <a:rPr lang="en-GB" dirty="0" smtClean="0"/>
              <a:t/>
            </a:r>
            <a:br>
              <a:rPr lang="en-GB" dirty="0" smtClean="0"/>
            </a:br>
            <a:r>
              <a:rPr lang="en-GB" dirty="0" smtClean="0"/>
              <a:t>Success Criteria</a:t>
            </a:r>
            <a:endParaRPr lang="en-GB" dirty="0"/>
          </a:p>
        </p:txBody>
      </p:sp>
      <p:sp>
        <p:nvSpPr>
          <p:cNvPr id="3" name="Content Placeholder 2"/>
          <p:cNvSpPr>
            <a:spLocks noGrp="1"/>
          </p:cNvSpPr>
          <p:nvPr>
            <p:ph idx="1"/>
          </p:nvPr>
        </p:nvSpPr>
        <p:spPr>
          <a:xfrm>
            <a:off x="457200" y="1268760"/>
            <a:ext cx="7239000" cy="5186976"/>
          </a:xfrm>
        </p:spPr>
        <p:txBody>
          <a:bodyPr/>
          <a:lstStyle/>
          <a:p>
            <a:pPr lvl="0"/>
            <a:r>
              <a:rPr lang="en-GB" dirty="0" smtClean="0"/>
              <a:t>Know about the function of the liver</a:t>
            </a:r>
          </a:p>
          <a:p>
            <a:pPr lvl="0"/>
            <a:endParaRPr lang="en-GB" dirty="0" smtClean="0"/>
          </a:p>
          <a:p>
            <a:pPr marL="357188" indent="-357188">
              <a:buFont typeface="Arial" charset="0"/>
              <a:buChar char="•"/>
            </a:pPr>
            <a:endParaRPr lang="en-GB" dirty="0" smtClean="0"/>
          </a:p>
          <a:p>
            <a:pPr marL="357188" indent="-357188">
              <a:buFont typeface="Arial" charset="0"/>
              <a:buChar char="•"/>
            </a:pPr>
            <a:r>
              <a:rPr lang="en-GB" dirty="0" smtClean="0"/>
              <a:t>Describe </a:t>
            </a:r>
            <a:r>
              <a:rPr lang="en-GB" dirty="0"/>
              <a:t>the role of liver in the storage of glycogen</a:t>
            </a:r>
          </a:p>
          <a:p>
            <a:pPr marL="357188" indent="-357188">
              <a:buFont typeface="Arial" charset="0"/>
              <a:buChar char="•"/>
            </a:pPr>
            <a:endParaRPr lang="en-GB" dirty="0"/>
          </a:p>
          <a:p>
            <a:pPr marL="357188" indent="-357188">
              <a:buFont typeface="Arial" charset="0"/>
              <a:buChar char="•"/>
            </a:pPr>
            <a:r>
              <a:rPr lang="en-GB" dirty="0"/>
              <a:t>Describe the roles of the liver in detoxification and formation of urea (outlining the ornithine cycle)</a:t>
            </a:r>
          </a:p>
          <a:p>
            <a:pPr lvl="0"/>
            <a:endParaRPr lang="en-GB"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p:txBody>
          <a:bodyPr/>
          <a:lstStyle/>
          <a:p>
            <a:pPr eaLnBrk="1" hangingPunct="1"/>
            <a:r>
              <a:rPr lang="en-GB" dirty="0" smtClean="0"/>
              <a:t>Starter: Histology of liver</a:t>
            </a:r>
            <a:endParaRPr lang="en-US" dirty="0" smtClean="0"/>
          </a:p>
        </p:txBody>
      </p:sp>
      <p:pic>
        <p:nvPicPr>
          <p:cNvPr id="24579" name="Picture 6" descr="liver1"/>
          <p:cNvPicPr>
            <a:picLocks noChangeAspect="1" noChangeArrowheads="1"/>
          </p:cNvPicPr>
          <p:nvPr/>
        </p:nvPicPr>
        <p:blipFill>
          <a:blip r:embed="rId3" cstate="print"/>
          <a:srcRect/>
          <a:stretch>
            <a:fillRect/>
          </a:stretch>
        </p:blipFill>
        <p:spPr bwMode="auto">
          <a:xfrm>
            <a:off x="251520" y="1988840"/>
            <a:ext cx="3810000" cy="2543175"/>
          </a:xfrm>
          <a:prstGeom prst="rect">
            <a:avLst/>
          </a:prstGeom>
          <a:noFill/>
          <a:ln w="9525">
            <a:noFill/>
            <a:miter lim="800000"/>
            <a:headEnd/>
            <a:tailEnd/>
          </a:ln>
        </p:spPr>
      </p:pic>
      <p:pic>
        <p:nvPicPr>
          <p:cNvPr id="24580" name="Picture 8" descr="fig101"/>
          <p:cNvPicPr>
            <a:picLocks noChangeAspect="1" noChangeArrowheads="1"/>
          </p:cNvPicPr>
          <p:nvPr/>
        </p:nvPicPr>
        <p:blipFill>
          <a:blip r:embed="rId4" cstate="print"/>
          <a:srcRect/>
          <a:stretch>
            <a:fillRect/>
          </a:stretch>
        </p:blipFill>
        <p:spPr bwMode="auto">
          <a:xfrm>
            <a:off x="4139953" y="1988840"/>
            <a:ext cx="3907850" cy="4320480"/>
          </a:xfrm>
          <a:prstGeom prst="rect">
            <a:avLst/>
          </a:prstGeom>
          <a:noFill/>
          <a:ln w="9525">
            <a:noFill/>
            <a:miter lim="800000"/>
            <a:headEnd/>
            <a:tailEnd/>
          </a:ln>
        </p:spPr>
      </p:pic>
      <p:sp>
        <p:nvSpPr>
          <p:cNvPr id="5" name="TextBox 4"/>
          <p:cNvSpPr txBox="1"/>
          <p:nvPr/>
        </p:nvSpPr>
        <p:spPr>
          <a:xfrm>
            <a:off x="899592" y="4941168"/>
            <a:ext cx="2304256"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GB" dirty="0" smtClean="0"/>
              <a:t>What can you label?</a:t>
            </a:r>
            <a:endParaRPr lang="en-GB" dirty="0"/>
          </a:p>
        </p:txBody>
      </p:sp>
    </p:spTree>
    <p:extLst>
      <p:ext uri="{BB962C8B-B14F-4D97-AF65-F5344CB8AC3E}">
        <p14:creationId xmlns:p14="http://schemas.microsoft.com/office/powerpoint/2010/main" val="1906011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AutoShape 6"/>
          <p:cNvSpPr>
            <a:spLocks noChangeArrowheads="1"/>
          </p:cNvSpPr>
          <p:nvPr/>
        </p:nvSpPr>
        <p:spPr bwMode="auto">
          <a:xfrm>
            <a:off x="2267744" y="2824336"/>
            <a:ext cx="3429000" cy="1828800"/>
          </a:xfrm>
          <a:prstGeom prst="cloudCallout">
            <a:avLst>
              <a:gd name="adj1" fmla="val -41204"/>
              <a:gd name="adj2" fmla="val 39583"/>
            </a:avLst>
          </a:prstGeom>
          <a:solidFill>
            <a:schemeClr val="accent1"/>
          </a:solidFill>
          <a:ln w="9525">
            <a:solidFill>
              <a:schemeClr val="tx1"/>
            </a:solidFill>
            <a:round/>
            <a:headEnd/>
            <a:tailEnd/>
          </a:ln>
        </p:spPr>
        <p:txBody>
          <a:bodyPr/>
          <a:lstStyle/>
          <a:p>
            <a:pPr algn="ctr"/>
            <a:r>
              <a:rPr lang="en-GB" sz="3200" dirty="0"/>
              <a:t>What does the liver do?</a:t>
            </a:r>
          </a:p>
        </p:txBody>
      </p:sp>
      <p:sp>
        <p:nvSpPr>
          <p:cNvPr id="22531" name="AutoShape 8"/>
          <p:cNvSpPr>
            <a:spLocks noChangeArrowheads="1"/>
          </p:cNvSpPr>
          <p:nvPr/>
        </p:nvSpPr>
        <p:spPr bwMode="auto">
          <a:xfrm>
            <a:off x="395536" y="4653136"/>
            <a:ext cx="2286000" cy="914400"/>
          </a:xfrm>
          <a:prstGeom prst="wedgeEllipseCallout">
            <a:avLst>
              <a:gd name="adj1" fmla="val 81458"/>
              <a:gd name="adj2" fmla="val -38019"/>
            </a:avLst>
          </a:prstGeom>
          <a:solidFill>
            <a:srgbClr val="00FF00"/>
          </a:solidFill>
          <a:ln w="9525">
            <a:solidFill>
              <a:schemeClr val="tx1"/>
            </a:solidFill>
            <a:miter lim="800000"/>
            <a:headEnd/>
            <a:tailEnd/>
          </a:ln>
        </p:spPr>
        <p:txBody>
          <a:bodyPr/>
          <a:lstStyle/>
          <a:p>
            <a:pPr algn="ctr"/>
            <a:r>
              <a:rPr lang="en-GB"/>
              <a:t>ENDOCRINE</a:t>
            </a:r>
          </a:p>
        </p:txBody>
      </p:sp>
      <p:sp>
        <p:nvSpPr>
          <p:cNvPr id="22532" name="AutoShape 9"/>
          <p:cNvSpPr>
            <a:spLocks noChangeArrowheads="1"/>
          </p:cNvSpPr>
          <p:nvPr/>
        </p:nvSpPr>
        <p:spPr bwMode="auto">
          <a:xfrm>
            <a:off x="5696744" y="476672"/>
            <a:ext cx="2286000" cy="914400"/>
          </a:xfrm>
          <a:prstGeom prst="wedgeEllipseCallout">
            <a:avLst>
              <a:gd name="adj1" fmla="val -75833"/>
              <a:gd name="adj2" fmla="val 187153"/>
            </a:avLst>
          </a:prstGeom>
          <a:solidFill>
            <a:srgbClr val="00FF00"/>
          </a:solidFill>
          <a:ln w="9525">
            <a:solidFill>
              <a:schemeClr val="tx1"/>
            </a:solidFill>
            <a:miter lim="800000"/>
            <a:headEnd/>
            <a:tailEnd/>
          </a:ln>
        </p:spPr>
        <p:txBody>
          <a:bodyPr/>
          <a:lstStyle/>
          <a:p>
            <a:pPr algn="ctr"/>
            <a:r>
              <a:rPr lang="en-GB"/>
              <a:t>EXOCRINE</a:t>
            </a:r>
          </a:p>
        </p:txBody>
      </p:sp>
    </p:spTree>
    <p:extLst>
      <p:ext uri="{BB962C8B-B14F-4D97-AF65-F5344CB8AC3E}">
        <p14:creationId xmlns:p14="http://schemas.microsoft.com/office/powerpoint/2010/main" val="3773432401"/>
      </p:ext>
    </p:extLst>
  </p:cSld>
  <p:clrMapOvr>
    <a:masterClrMapping/>
  </p:clrMapOvr>
  <p:transition spd="med">
    <p:wipe dir="d"/>
  </p:transition>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4" name="AutoShape 2"/>
          <p:cNvSpPr>
            <a:spLocks noChangeArrowheads="1"/>
          </p:cNvSpPr>
          <p:nvPr/>
        </p:nvSpPr>
        <p:spPr bwMode="auto">
          <a:xfrm>
            <a:off x="2895600" y="2286000"/>
            <a:ext cx="3429000" cy="1828800"/>
          </a:xfrm>
          <a:prstGeom prst="cloudCallout">
            <a:avLst>
              <a:gd name="adj1" fmla="val -41204"/>
              <a:gd name="adj2" fmla="val 39583"/>
            </a:avLst>
          </a:prstGeom>
          <a:solidFill>
            <a:schemeClr val="accent1"/>
          </a:solidFill>
          <a:ln w="9525">
            <a:solidFill>
              <a:schemeClr val="tx1"/>
            </a:solidFill>
            <a:round/>
            <a:headEnd/>
            <a:tailEnd/>
          </a:ln>
        </p:spPr>
        <p:txBody>
          <a:bodyPr/>
          <a:lstStyle/>
          <a:p>
            <a:pPr algn="ctr"/>
            <a:r>
              <a:rPr lang="en-GB" sz="3200"/>
              <a:t>What does the liver do?</a:t>
            </a:r>
          </a:p>
        </p:txBody>
      </p:sp>
      <p:sp>
        <p:nvSpPr>
          <p:cNvPr id="23555" name="AutoShape 3"/>
          <p:cNvSpPr>
            <a:spLocks noChangeArrowheads="1"/>
          </p:cNvSpPr>
          <p:nvPr/>
        </p:nvSpPr>
        <p:spPr bwMode="auto">
          <a:xfrm>
            <a:off x="0" y="2895600"/>
            <a:ext cx="2133600" cy="609600"/>
          </a:xfrm>
          <a:prstGeom prst="wedgeEllipseCallout">
            <a:avLst>
              <a:gd name="adj1" fmla="val 83704"/>
              <a:gd name="adj2" fmla="val -32032"/>
            </a:avLst>
          </a:prstGeom>
          <a:solidFill>
            <a:srgbClr val="00FF00"/>
          </a:solidFill>
          <a:ln w="9525">
            <a:solidFill>
              <a:schemeClr val="tx1"/>
            </a:solidFill>
            <a:miter lim="800000"/>
            <a:headEnd/>
            <a:tailEnd/>
          </a:ln>
        </p:spPr>
        <p:txBody>
          <a:bodyPr/>
          <a:lstStyle/>
          <a:p>
            <a:pPr algn="ctr"/>
            <a:r>
              <a:rPr lang="en-GB"/>
              <a:t>Synthesis</a:t>
            </a:r>
          </a:p>
        </p:txBody>
      </p:sp>
      <p:sp>
        <p:nvSpPr>
          <p:cNvPr id="23556" name="AutoShape 4"/>
          <p:cNvSpPr>
            <a:spLocks noChangeArrowheads="1"/>
          </p:cNvSpPr>
          <p:nvPr/>
        </p:nvSpPr>
        <p:spPr bwMode="auto">
          <a:xfrm>
            <a:off x="6553200" y="381000"/>
            <a:ext cx="2286000" cy="914400"/>
          </a:xfrm>
          <a:prstGeom prst="wedgeEllipseCallout">
            <a:avLst>
              <a:gd name="adj1" fmla="val -75833"/>
              <a:gd name="adj2" fmla="val 187153"/>
            </a:avLst>
          </a:prstGeom>
          <a:solidFill>
            <a:srgbClr val="00FF00"/>
          </a:solidFill>
          <a:ln w="9525">
            <a:solidFill>
              <a:schemeClr val="tx1"/>
            </a:solidFill>
            <a:miter lim="800000"/>
            <a:headEnd/>
            <a:tailEnd/>
          </a:ln>
        </p:spPr>
        <p:txBody>
          <a:bodyPr/>
          <a:lstStyle/>
          <a:p>
            <a:pPr algn="ctr"/>
            <a:r>
              <a:rPr lang="en-GB"/>
              <a:t>Controls levels of….</a:t>
            </a:r>
          </a:p>
        </p:txBody>
      </p:sp>
      <p:sp>
        <p:nvSpPr>
          <p:cNvPr id="23557" name="Text Box 5"/>
          <p:cNvSpPr txBox="1">
            <a:spLocks noChangeArrowheads="1"/>
          </p:cNvSpPr>
          <p:nvPr/>
        </p:nvSpPr>
        <p:spPr bwMode="auto">
          <a:xfrm>
            <a:off x="381000" y="3581400"/>
            <a:ext cx="2057400" cy="2566988"/>
          </a:xfrm>
          <a:prstGeom prst="rect">
            <a:avLst/>
          </a:prstGeom>
          <a:solidFill>
            <a:srgbClr val="FFFF00"/>
          </a:solidFill>
          <a:ln w="9525">
            <a:noFill/>
            <a:miter lim="800000"/>
            <a:headEnd/>
            <a:tailEnd/>
          </a:ln>
        </p:spPr>
        <p:txBody>
          <a:bodyPr>
            <a:spAutoFit/>
          </a:bodyPr>
          <a:lstStyle/>
          <a:p>
            <a:pPr>
              <a:spcBef>
                <a:spcPct val="50000"/>
              </a:spcBef>
            </a:pPr>
            <a:r>
              <a:rPr lang="en-GB"/>
              <a:t>Plasma proteins (inc clotting factors) </a:t>
            </a:r>
          </a:p>
          <a:p>
            <a:pPr>
              <a:spcBef>
                <a:spcPct val="50000"/>
              </a:spcBef>
            </a:pPr>
            <a:r>
              <a:rPr lang="en-GB"/>
              <a:t>Red blood cells</a:t>
            </a:r>
          </a:p>
          <a:p>
            <a:pPr>
              <a:spcBef>
                <a:spcPct val="50000"/>
              </a:spcBef>
            </a:pPr>
            <a:r>
              <a:rPr lang="en-GB"/>
              <a:t>Bile</a:t>
            </a:r>
          </a:p>
          <a:p>
            <a:pPr>
              <a:spcBef>
                <a:spcPct val="50000"/>
              </a:spcBef>
            </a:pPr>
            <a:r>
              <a:rPr lang="en-GB"/>
              <a:t>Cholesterol</a:t>
            </a:r>
          </a:p>
          <a:p>
            <a:pPr>
              <a:spcBef>
                <a:spcPct val="50000"/>
              </a:spcBef>
            </a:pPr>
            <a:r>
              <a:rPr lang="en-GB"/>
              <a:t>Heat</a:t>
            </a:r>
          </a:p>
        </p:txBody>
      </p:sp>
      <p:sp>
        <p:nvSpPr>
          <p:cNvPr id="23558" name="Text Box 7"/>
          <p:cNvSpPr txBox="1">
            <a:spLocks noChangeArrowheads="1"/>
          </p:cNvSpPr>
          <p:nvPr/>
        </p:nvSpPr>
        <p:spPr bwMode="auto">
          <a:xfrm>
            <a:off x="7086600" y="1219200"/>
            <a:ext cx="2057400" cy="1328738"/>
          </a:xfrm>
          <a:prstGeom prst="rect">
            <a:avLst/>
          </a:prstGeom>
          <a:solidFill>
            <a:srgbClr val="FFFF00"/>
          </a:solidFill>
          <a:ln w="9525">
            <a:noFill/>
            <a:miter lim="800000"/>
            <a:headEnd/>
            <a:tailEnd/>
          </a:ln>
        </p:spPr>
        <p:txBody>
          <a:bodyPr>
            <a:spAutoFit/>
          </a:bodyPr>
          <a:lstStyle/>
          <a:p>
            <a:pPr>
              <a:spcBef>
                <a:spcPct val="50000"/>
              </a:spcBef>
            </a:pPr>
            <a:r>
              <a:rPr lang="en-GB"/>
              <a:t>Lipid levels (storage in adipose)</a:t>
            </a:r>
          </a:p>
          <a:p>
            <a:pPr>
              <a:spcBef>
                <a:spcPct val="50000"/>
              </a:spcBef>
            </a:pPr>
            <a:r>
              <a:rPr lang="en-GB"/>
              <a:t>Glucose </a:t>
            </a:r>
          </a:p>
        </p:txBody>
      </p:sp>
      <p:sp>
        <p:nvSpPr>
          <p:cNvPr id="23559" name="AutoShape 8"/>
          <p:cNvSpPr>
            <a:spLocks noChangeArrowheads="1"/>
          </p:cNvSpPr>
          <p:nvPr/>
        </p:nvSpPr>
        <p:spPr bwMode="auto">
          <a:xfrm>
            <a:off x="3429000" y="4343400"/>
            <a:ext cx="2286000" cy="914400"/>
          </a:xfrm>
          <a:prstGeom prst="wedgeEllipseCallout">
            <a:avLst>
              <a:gd name="adj1" fmla="val -14514"/>
              <a:gd name="adj2" fmla="val -93056"/>
            </a:avLst>
          </a:prstGeom>
          <a:solidFill>
            <a:srgbClr val="00FF00"/>
          </a:solidFill>
          <a:ln w="9525">
            <a:solidFill>
              <a:schemeClr val="tx1"/>
            </a:solidFill>
            <a:miter lim="800000"/>
            <a:headEnd/>
            <a:tailEnd/>
          </a:ln>
        </p:spPr>
        <p:txBody>
          <a:bodyPr/>
          <a:lstStyle/>
          <a:p>
            <a:pPr algn="ctr"/>
            <a:r>
              <a:rPr lang="en-GB"/>
              <a:t>Removal of….</a:t>
            </a:r>
          </a:p>
        </p:txBody>
      </p:sp>
      <p:sp>
        <p:nvSpPr>
          <p:cNvPr id="23560" name="Text Box 10"/>
          <p:cNvSpPr txBox="1">
            <a:spLocks noChangeArrowheads="1"/>
          </p:cNvSpPr>
          <p:nvPr/>
        </p:nvSpPr>
        <p:spPr bwMode="auto">
          <a:xfrm>
            <a:off x="3505200" y="5334000"/>
            <a:ext cx="2057400" cy="1328738"/>
          </a:xfrm>
          <a:prstGeom prst="rect">
            <a:avLst/>
          </a:prstGeom>
          <a:solidFill>
            <a:srgbClr val="FFFF00"/>
          </a:solidFill>
          <a:ln w="9525">
            <a:noFill/>
            <a:miter lim="800000"/>
            <a:headEnd/>
            <a:tailEnd/>
          </a:ln>
        </p:spPr>
        <p:txBody>
          <a:bodyPr>
            <a:spAutoFit/>
          </a:bodyPr>
          <a:lstStyle/>
          <a:p>
            <a:pPr>
              <a:spcBef>
                <a:spcPct val="50000"/>
              </a:spcBef>
            </a:pPr>
            <a:r>
              <a:rPr lang="en-GB"/>
              <a:t>Bilirubin (haem group from old RBC</a:t>
            </a:r>
          </a:p>
          <a:p>
            <a:pPr>
              <a:spcBef>
                <a:spcPct val="50000"/>
              </a:spcBef>
            </a:pPr>
            <a:r>
              <a:rPr lang="en-GB"/>
              <a:t>Used hormones</a:t>
            </a:r>
          </a:p>
        </p:txBody>
      </p:sp>
      <p:sp>
        <p:nvSpPr>
          <p:cNvPr id="23561" name="AutoShape 11"/>
          <p:cNvSpPr>
            <a:spLocks noChangeArrowheads="1"/>
          </p:cNvSpPr>
          <p:nvPr/>
        </p:nvSpPr>
        <p:spPr bwMode="auto">
          <a:xfrm>
            <a:off x="2209800" y="990600"/>
            <a:ext cx="2514600" cy="914400"/>
          </a:xfrm>
          <a:prstGeom prst="wedgeEllipseCallout">
            <a:avLst>
              <a:gd name="adj1" fmla="val 25694"/>
              <a:gd name="adj2" fmla="val 99653"/>
            </a:avLst>
          </a:prstGeom>
          <a:solidFill>
            <a:srgbClr val="00FF00"/>
          </a:solidFill>
          <a:ln w="9525">
            <a:solidFill>
              <a:schemeClr val="tx1"/>
            </a:solidFill>
            <a:miter lim="800000"/>
            <a:headEnd/>
            <a:tailEnd/>
          </a:ln>
        </p:spPr>
        <p:txBody>
          <a:bodyPr/>
          <a:lstStyle/>
          <a:p>
            <a:pPr algn="ctr"/>
            <a:r>
              <a:rPr lang="en-GB"/>
              <a:t>Detoxification of…</a:t>
            </a:r>
          </a:p>
        </p:txBody>
      </p:sp>
      <p:sp>
        <p:nvSpPr>
          <p:cNvPr id="23562" name="Text Box 12"/>
          <p:cNvSpPr txBox="1">
            <a:spLocks noChangeArrowheads="1"/>
          </p:cNvSpPr>
          <p:nvPr/>
        </p:nvSpPr>
        <p:spPr bwMode="auto">
          <a:xfrm>
            <a:off x="1981200" y="152400"/>
            <a:ext cx="2057400" cy="779463"/>
          </a:xfrm>
          <a:prstGeom prst="rect">
            <a:avLst/>
          </a:prstGeom>
          <a:solidFill>
            <a:srgbClr val="FFFF00"/>
          </a:solidFill>
          <a:ln w="9525">
            <a:noFill/>
            <a:miter lim="800000"/>
            <a:headEnd/>
            <a:tailEnd/>
          </a:ln>
        </p:spPr>
        <p:txBody>
          <a:bodyPr>
            <a:spAutoFit/>
          </a:bodyPr>
          <a:lstStyle/>
          <a:p>
            <a:pPr>
              <a:spcBef>
                <a:spcPct val="50000"/>
              </a:spcBef>
            </a:pPr>
            <a:r>
              <a:rPr lang="en-GB"/>
              <a:t>Alcohol</a:t>
            </a:r>
          </a:p>
          <a:p>
            <a:pPr>
              <a:spcBef>
                <a:spcPct val="50000"/>
              </a:spcBef>
            </a:pPr>
            <a:r>
              <a:rPr lang="en-GB"/>
              <a:t>drugs</a:t>
            </a:r>
          </a:p>
        </p:txBody>
      </p:sp>
      <p:sp>
        <p:nvSpPr>
          <p:cNvPr id="23563" name="AutoShape 13"/>
          <p:cNvSpPr>
            <a:spLocks noChangeArrowheads="1"/>
          </p:cNvSpPr>
          <p:nvPr/>
        </p:nvSpPr>
        <p:spPr bwMode="auto">
          <a:xfrm>
            <a:off x="6629400" y="3581400"/>
            <a:ext cx="2286000" cy="914400"/>
          </a:xfrm>
          <a:prstGeom prst="wedgeEllipseCallout">
            <a:avLst>
              <a:gd name="adj1" fmla="val -72986"/>
              <a:gd name="adj2" fmla="val -54690"/>
            </a:avLst>
          </a:prstGeom>
          <a:solidFill>
            <a:srgbClr val="00FF00"/>
          </a:solidFill>
          <a:ln w="9525">
            <a:solidFill>
              <a:schemeClr val="tx1"/>
            </a:solidFill>
            <a:miter lim="800000"/>
            <a:headEnd/>
            <a:tailEnd/>
          </a:ln>
        </p:spPr>
        <p:txBody>
          <a:bodyPr/>
          <a:lstStyle/>
          <a:p>
            <a:pPr algn="ctr"/>
            <a:r>
              <a:rPr lang="en-GB"/>
              <a:t>Stores….</a:t>
            </a:r>
          </a:p>
        </p:txBody>
      </p:sp>
      <p:sp>
        <p:nvSpPr>
          <p:cNvPr id="23564" name="Text Box 14"/>
          <p:cNvSpPr txBox="1">
            <a:spLocks noChangeArrowheads="1"/>
          </p:cNvSpPr>
          <p:nvPr/>
        </p:nvSpPr>
        <p:spPr bwMode="auto">
          <a:xfrm>
            <a:off x="6934200" y="4572000"/>
            <a:ext cx="2057400" cy="1466850"/>
          </a:xfrm>
          <a:prstGeom prst="rect">
            <a:avLst/>
          </a:prstGeom>
          <a:solidFill>
            <a:srgbClr val="FFFF00"/>
          </a:solidFill>
          <a:ln w="9525">
            <a:noFill/>
            <a:miter lim="800000"/>
            <a:headEnd/>
            <a:tailEnd/>
          </a:ln>
        </p:spPr>
        <p:txBody>
          <a:bodyPr>
            <a:spAutoFit/>
          </a:bodyPr>
          <a:lstStyle/>
          <a:p>
            <a:pPr>
              <a:spcBef>
                <a:spcPct val="50000"/>
              </a:spcBef>
            </a:pPr>
            <a:r>
              <a:rPr lang="en-GB"/>
              <a:t>Glucose (glycogen)</a:t>
            </a:r>
          </a:p>
          <a:p>
            <a:pPr>
              <a:spcBef>
                <a:spcPct val="50000"/>
              </a:spcBef>
            </a:pPr>
            <a:r>
              <a:rPr lang="en-GB"/>
              <a:t>Iron</a:t>
            </a:r>
          </a:p>
          <a:p>
            <a:pPr>
              <a:spcBef>
                <a:spcPct val="50000"/>
              </a:spcBef>
            </a:pPr>
            <a:r>
              <a:rPr lang="en-GB"/>
              <a:t>Key Vitamins </a:t>
            </a:r>
          </a:p>
        </p:txBody>
      </p:sp>
    </p:spTree>
    <p:extLst>
      <p:ext uri="{BB962C8B-B14F-4D97-AF65-F5344CB8AC3E}">
        <p14:creationId xmlns:p14="http://schemas.microsoft.com/office/powerpoint/2010/main" val="3020060238"/>
      </p:ext>
    </p:extLst>
  </p:cSld>
  <p:clrMapOvr>
    <a:masterClrMapping/>
  </p:clrMapOvr>
  <p:transition spd="med">
    <p:wipe dir="d"/>
  </p:transition>
</p:sld>
</file>

<file path=ppt/slides/slide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81000" y="228600"/>
            <a:ext cx="8382000" cy="1143000"/>
          </a:xfrm>
        </p:spPr>
        <p:txBody>
          <a:bodyPr>
            <a:normAutofit fontScale="90000"/>
          </a:bodyPr>
          <a:lstStyle/>
          <a:p>
            <a:pPr fontAlgn="auto">
              <a:spcAft>
                <a:spcPts val="0"/>
              </a:spcAft>
              <a:defRPr/>
            </a:pPr>
            <a:r>
              <a:rPr lang="en-GB">
                <a:solidFill>
                  <a:schemeClr val="accent1">
                    <a:satMod val="150000"/>
                  </a:schemeClr>
                </a:solidFill>
                <a:effectLst>
                  <a:outerShdw blurRad="38100" dist="38100" dir="2700000" algn="tl">
                    <a:srgbClr val="C0C0C0"/>
                  </a:outerShdw>
                </a:effectLst>
              </a:rPr>
              <a:t>What does the liver do?- general</a:t>
            </a:r>
          </a:p>
        </p:txBody>
      </p:sp>
      <p:sp>
        <p:nvSpPr>
          <p:cNvPr id="250883" name="Rectangle 3"/>
          <p:cNvSpPr>
            <a:spLocks noGrp="1" noChangeArrowheads="1"/>
          </p:cNvSpPr>
          <p:nvPr>
            <p:ph idx="1"/>
          </p:nvPr>
        </p:nvSpPr>
        <p:spPr>
          <a:xfrm>
            <a:off x="228600" y="1628775"/>
            <a:ext cx="7511752" cy="5257800"/>
          </a:xfrm>
        </p:spPr>
        <p:txBody>
          <a:bodyPr/>
          <a:lstStyle/>
          <a:p>
            <a:pPr>
              <a:lnSpc>
                <a:spcPct val="90000"/>
              </a:lnSpc>
            </a:pPr>
            <a:r>
              <a:rPr lang="en-GB" dirty="0" smtClean="0">
                <a:cs typeface="Times New Roman" pitchFamily="18" charset="0"/>
              </a:rPr>
              <a:t>Main categories:</a:t>
            </a:r>
          </a:p>
          <a:p>
            <a:pPr lvl="1">
              <a:lnSpc>
                <a:spcPct val="90000"/>
              </a:lnSpc>
            </a:pPr>
            <a:r>
              <a:rPr lang="en-GB" dirty="0" smtClean="0">
                <a:solidFill>
                  <a:srgbClr val="00FF00"/>
                </a:solidFill>
              </a:rPr>
              <a:t>Secretion</a:t>
            </a:r>
            <a:r>
              <a:rPr lang="en-GB" dirty="0" smtClean="0"/>
              <a:t> Glucose, bile, lipids, Bile</a:t>
            </a:r>
          </a:p>
          <a:p>
            <a:pPr lvl="1">
              <a:lnSpc>
                <a:spcPct val="90000"/>
              </a:lnSpc>
            </a:pPr>
            <a:r>
              <a:rPr lang="en-GB" dirty="0" smtClean="0">
                <a:solidFill>
                  <a:srgbClr val="00FF00"/>
                </a:solidFill>
              </a:rPr>
              <a:t>Protein &amp; Lipid synthesis</a:t>
            </a:r>
            <a:r>
              <a:rPr lang="en-GB" dirty="0" smtClean="0"/>
              <a:t>:  cholesterol </a:t>
            </a:r>
            <a:r>
              <a:rPr lang="en-GB" dirty="0" err="1" smtClean="0"/>
              <a:t>synthesis,lipoproteins</a:t>
            </a:r>
            <a:r>
              <a:rPr lang="en-GB" dirty="0" smtClean="0"/>
              <a:t>, plasma proteins (prothrombin, fibrinogen- clotting factors)</a:t>
            </a:r>
          </a:p>
          <a:p>
            <a:pPr lvl="1">
              <a:lnSpc>
                <a:spcPct val="90000"/>
              </a:lnSpc>
            </a:pPr>
            <a:r>
              <a:rPr lang="en-GB" dirty="0" smtClean="0">
                <a:solidFill>
                  <a:srgbClr val="00FF00"/>
                </a:solidFill>
              </a:rPr>
              <a:t>Metabolic Functions</a:t>
            </a:r>
            <a:r>
              <a:rPr lang="en-GB" dirty="0" smtClean="0"/>
              <a:t>: Lipids, carbs (gluconeogenesis) and protein control (dealing with </a:t>
            </a:r>
            <a:r>
              <a:rPr lang="en-GB" dirty="0" err="1" smtClean="0"/>
              <a:t>xs</a:t>
            </a:r>
            <a:r>
              <a:rPr lang="en-GB" dirty="0" smtClean="0"/>
              <a:t> amino acids: deamination) </a:t>
            </a:r>
          </a:p>
          <a:p>
            <a:pPr lvl="1">
              <a:lnSpc>
                <a:spcPct val="90000"/>
              </a:lnSpc>
            </a:pPr>
            <a:r>
              <a:rPr lang="en-GB" dirty="0" smtClean="0">
                <a:solidFill>
                  <a:srgbClr val="00FF00"/>
                </a:solidFill>
              </a:rPr>
              <a:t>Storage </a:t>
            </a:r>
            <a:r>
              <a:rPr lang="en-GB" dirty="0" err="1" smtClean="0">
                <a:solidFill>
                  <a:srgbClr val="00FF00"/>
                </a:solidFill>
              </a:rPr>
              <a:t>metabollites</a:t>
            </a:r>
            <a:r>
              <a:rPr lang="en-GB" dirty="0" smtClean="0"/>
              <a:t>: </a:t>
            </a:r>
            <a:r>
              <a:rPr lang="en-GB" b="1" dirty="0" smtClean="0">
                <a:cs typeface="Times New Roman" pitchFamily="18" charset="0"/>
              </a:rPr>
              <a:t>glycogen</a:t>
            </a:r>
            <a:r>
              <a:rPr lang="en-GB" dirty="0" smtClean="0">
                <a:cs typeface="Times New Roman" pitchFamily="18" charset="0"/>
              </a:rPr>
              <a:t>, </a:t>
            </a:r>
            <a:r>
              <a:rPr lang="en-GB" b="1" dirty="0" smtClean="0">
                <a:cs typeface="Times New Roman" pitchFamily="18" charset="0"/>
              </a:rPr>
              <a:t>vitamins A, D, and B12, iron </a:t>
            </a:r>
            <a:r>
              <a:rPr lang="en-GB" dirty="0" smtClean="0">
                <a:cs typeface="Times New Roman" pitchFamily="18" charset="0"/>
              </a:rPr>
              <a:t>(recycling Haem group from </a:t>
            </a:r>
            <a:r>
              <a:rPr lang="en-GB" dirty="0" err="1" smtClean="0">
                <a:cs typeface="Times New Roman" pitchFamily="18" charset="0"/>
              </a:rPr>
              <a:t>rbc</a:t>
            </a:r>
            <a:r>
              <a:rPr lang="en-GB" dirty="0" err="1" smtClean="0">
                <a:latin typeface="Times New Roman" pitchFamily="18" charset="0"/>
                <a:cs typeface="Times New Roman" pitchFamily="18" charset="0"/>
              </a:rPr>
              <a:t>’</a:t>
            </a:r>
            <a:r>
              <a:rPr lang="en-GB" dirty="0" err="1" smtClean="0">
                <a:cs typeface="Times New Roman" pitchFamily="18" charset="0"/>
              </a:rPr>
              <a:t>s</a:t>
            </a:r>
            <a:r>
              <a:rPr lang="en-GB" dirty="0" smtClean="0">
                <a:cs typeface="Times New Roman" pitchFamily="18" charset="0"/>
              </a:rPr>
              <a:t>)</a:t>
            </a:r>
            <a:r>
              <a:rPr lang="en-GB" b="1" dirty="0" smtClean="0">
                <a:cs typeface="Times New Roman" pitchFamily="18" charset="0"/>
              </a:rPr>
              <a:t>.</a:t>
            </a:r>
          </a:p>
          <a:p>
            <a:pPr lvl="1">
              <a:lnSpc>
                <a:spcPct val="90000"/>
              </a:lnSpc>
            </a:pPr>
            <a:r>
              <a:rPr lang="en-GB" dirty="0" smtClean="0">
                <a:solidFill>
                  <a:srgbClr val="00FF00"/>
                </a:solidFill>
                <a:cs typeface="Times New Roman" pitchFamily="18" charset="0"/>
              </a:rPr>
              <a:t>Detoxification</a:t>
            </a:r>
          </a:p>
        </p:txBody>
      </p:sp>
    </p:spTree>
    <p:extLst>
      <p:ext uri="{BB962C8B-B14F-4D97-AF65-F5344CB8AC3E}">
        <p14:creationId xmlns:p14="http://schemas.microsoft.com/office/powerpoint/2010/main" val="3161990055"/>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0883">
                                            <p:txEl>
                                              <p:pRg st="0" end="0"/>
                                            </p:txEl>
                                          </p:spTgt>
                                        </p:tgtEl>
                                        <p:attrNameLst>
                                          <p:attrName>style.visibility</p:attrName>
                                        </p:attrNameLst>
                                      </p:cBhvr>
                                      <p:to>
                                        <p:strVal val="visible"/>
                                      </p:to>
                                    </p:set>
                                    <p:anim calcmode="lin" valueType="num">
                                      <p:cBhvr additive="base">
                                        <p:cTn id="7" dur="500" fill="hold"/>
                                        <p:tgtEl>
                                          <p:spTgt spid="2508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088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250883">
                                            <p:txEl>
                                              <p:pRg st="1" end="1"/>
                                            </p:txEl>
                                          </p:spTgt>
                                        </p:tgtEl>
                                        <p:attrNameLst>
                                          <p:attrName>style.visibility</p:attrName>
                                        </p:attrNameLst>
                                      </p:cBhvr>
                                      <p:to>
                                        <p:strVal val="visible"/>
                                      </p:to>
                                    </p:set>
                                    <p:anim calcmode="lin" valueType="num">
                                      <p:cBhvr additive="base">
                                        <p:cTn id="11" dur="500" fill="hold"/>
                                        <p:tgtEl>
                                          <p:spTgt spid="25088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5088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250883">
                                            <p:txEl>
                                              <p:pRg st="2" end="2"/>
                                            </p:txEl>
                                          </p:spTgt>
                                        </p:tgtEl>
                                        <p:attrNameLst>
                                          <p:attrName>style.visibility</p:attrName>
                                        </p:attrNameLst>
                                      </p:cBhvr>
                                      <p:to>
                                        <p:strVal val="visible"/>
                                      </p:to>
                                    </p:set>
                                    <p:anim calcmode="lin" valueType="num">
                                      <p:cBhvr additive="base">
                                        <p:cTn id="15" dur="500" fill="hold"/>
                                        <p:tgtEl>
                                          <p:spTgt spid="25088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5088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whoosh.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250883">
                                            <p:txEl>
                                              <p:pRg st="3" end="3"/>
                                            </p:txEl>
                                          </p:spTgt>
                                        </p:tgtEl>
                                        <p:attrNameLst>
                                          <p:attrName>style.visibility</p:attrName>
                                        </p:attrNameLst>
                                      </p:cBhvr>
                                      <p:to>
                                        <p:strVal val="visible"/>
                                      </p:to>
                                    </p:set>
                                    <p:anim calcmode="lin" valueType="num">
                                      <p:cBhvr additive="base">
                                        <p:cTn id="19" dur="500" fill="hold"/>
                                        <p:tgtEl>
                                          <p:spTgt spid="25088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088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par>
                                <p:cTn id="21" presetID="2" presetClass="entr" presetSubtype="8" fill="hold" grpId="0" nodeType="withEffect">
                                  <p:stCondLst>
                                    <p:cond delay="0"/>
                                  </p:stCondLst>
                                  <p:childTnLst>
                                    <p:set>
                                      <p:cBhvr>
                                        <p:cTn id="22" dur="1" fill="hold">
                                          <p:stCondLst>
                                            <p:cond delay="0"/>
                                          </p:stCondLst>
                                        </p:cTn>
                                        <p:tgtEl>
                                          <p:spTgt spid="250883">
                                            <p:txEl>
                                              <p:pRg st="4" end="4"/>
                                            </p:txEl>
                                          </p:spTgt>
                                        </p:tgtEl>
                                        <p:attrNameLst>
                                          <p:attrName>style.visibility</p:attrName>
                                        </p:attrNameLst>
                                      </p:cBhvr>
                                      <p:to>
                                        <p:strVal val="visible"/>
                                      </p:to>
                                    </p:set>
                                    <p:anim calcmode="lin" valueType="num">
                                      <p:cBhvr additive="base">
                                        <p:cTn id="23" dur="500" fill="hold"/>
                                        <p:tgtEl>
                                          <p:spTgt spid="25088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5088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whoosh.wav"/>
                                        </p:tgtEl>
                                      </p:cMediaNode>
                                    </p:audio>
                                  </p:subTnLst>
                                </p:cTn>
                              </p:par>
                              <p:par>
                                <p:cTn id="25" presetID="2" presetClass="entr" presetSubtype="8" fill="hold" grpId="0" nodeType="withEffect">
                                  <p:stCondLst>
                                    <p:cond delay="0"/>
                                  </p:stCondLst>
                                  <p:childTnLst>
                                    <p:set>
                                      <p:cBhvr>
                                        <p:cTn id="26" dur="1" fill="hold">
                                          <p:stCondLst>
                                            <p:cond delay="0"/>
                                          </p:stCondLst>
                                        </p:cTn>
                                        <p:tgtEl>
                                          <p:spTgt spid="250883">
                                            <p:txEl>
                                              <p:pRg st="5" end="5"/>
                                            </p:txEl>
                                          </p:spTgt>
                                        </p:tgtEl>
                                        <p:attrNameLst>
                                          <p:attrName>style.visibility</p:attrName>
                                        </p:attrNameLst>
                                      </p:cBhvr>
                                      <p:to>
                                        <p:strVal val="visible"/>
                                      </p:to>
                                    </p:set>
                                    <p:anim calcmode="lin" valueType="num">
                                      <p:cBhvr additive="base">
                                        <p:cTn id="27" dur="500" fill="hold"/>
                                        <p:tgtEl>
                                          <p:spTgt spid="25088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50883">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6627" y="-2429"/>
            <a:ext cx="8382000" cy="839141"/>
          </a:xfrm>
        </p:spPr>
        <p:txBody>
          <a:bodyPr>
            <a:normAutofit fontScale="90000"/>
          </a:bodyPr>
          <a:lstStyle/>
          <a:p>
            <a:pPr fontAlgn="auto">
              <a:spcAft>
                <a:spcPts val="0"/>
              </a:spcAft>
              <a:defRPr/>
            </a:pPr>
            <a:r>
              <a:rPr lang="en-GB" dirty="0">
                <a:solidFill>
                  <a:schemeClr val="accent1">
                    <a:satMod val="150000"/>
                  </a:schemeClr>
                </a:solidFill>
                <a:effectLst>
                  <a:outerShdw blurRad="38100" dist="38100" dir="2700000" algn="tl">
                    <a:srgbClr val="C0C0C0"/>
                  </a:outerShdw>
                </a:effectLst>
              </a:rPr>
              <a:t>What does the liver do?- general</a:t>
            </a:r>
          </a:p>
        </p:txBody>
      </p:sp>
      <p:sp>
        <p:nvSpPr>
          <p:cNvPr id="187395" name="Rectangle 3"/>
          <p:cNvSpPr>
            <a:spLocks noGrp="1" noChangeArrowheads="1"/>
          </p:cNvSpPr>
          <p:nvPr>
            <p:ph idx="1"/>
          </p:nvPr>
        </p:nvSpPr>
        <p:spPr>
          <a:xfrm>
            <a:off x="179512" y="1124744"/>
            <a:ext cx="7439744" cy="5257800"/>
          </a:xfrm>
        </p:spPr>
        <p:txBody>
          <a:bodyPr>
            <a:normAutofit lnSpcReduction="10000"/>
          </a:bodyPr>
          <a:lstStyle/>
          <a:p>
            <a:r>
              <a:rPr lang="en-GB" sz="2800" dirty="0" smtClean="0">
                <a:cs typeface="Times New Roman" pitchFamily="18" charset="0"/>
              </a:rPr>
              <a:t>Main categories:</a:t>
            </a:r>
          </a:p>
          <a:p>
            <a:pPr lvl="1"/>
            <a:r>
              <a:rPr lang="en-GB" sz="2400" dirty="0" smtClean="0">
                <a:solidFill>
                  <a:srgbClr val="00FF00"/>
                </a:solidFill>
              </a:rPr>
              <a:t>Bile secretion</a:t>
            </a:r>
            <a:r>
              <a:rPr lang="en-GB" sz="2400" dirty="0" smtClean="0"/>
              <a:t> into ducts to gallbladder digestive, cholesterol transport and absorption.</a:t>
            </a:r>
          </a:p>
          <a:p>
            <a:pPr lvl="1"/>
            <a:r>
              <a:rPr lang="en-GB" sz="2400" dirty="0" smtClean="0">
                <a:solidFill>
                  <a:srgbClr val="00FF00"/>
                </a:solidFill>
              </a:rPr>
              <a:t>Storage  </a:t>
            </a:r>
            <a:r>
              <a:rPr lang="en-GB" sz="2400" dirty="0" smtClean="0"/>
              <a:t>glucose (glycogen) vitamins A,D,E,K, B12.minerals (copper, iron), saturated fats (</a:t>
            </a:r>
            <a:r>
              <a:rPr lang="en-GB" sz="2400" dirty="0" err="1" smtClean="0"/>
              <a:t>chloresterol</a:t>
            </a:r>
            <a:r>
              <a:rPr lang="en-GB" sz="2400" dirty="0" smtClean="0"/>
              <a:t>)</a:t>
            </a:r>
          </a:p>
          <a:p>
            <a:pPr lvl="1"/>
            <a:r>
              <a:rPr lang="en-GB" sz="2400" dirty="0" smtClean="0">
                <a:solidFill>
                  <a:srgbClr val="00FF00"/>
                </a:solidFill>
              </a:rPr>
              <a:t>Clearance/Transformation/Purification (metabolism):</a:t>
            </a:r>
            <a:r>
              <a:rPr lang="en-GB" sz="2400" dirty="0" smtClean="0"/>
              <a:t> Ammonia (deamination), transamination of non essential amino acids (</a:t>
            </a:r>
            <a:r>
              <a:rPr lang="en-GB" sz="2400" dirty="0" smtClean="0">
                <a:solidFill>
                  <a:schemeClr val="hlink"/>
                </a:solidFill>
              </a:rPr>
              <a:t>ornithine cycle</a:t>
            </a:r>
            <a:r>
              <a:rPr lang="en-GB" sz="2400" dirty="0" smtClean="0"/>
              <a:t>), drugs, </a:t>
            </a:r>
            <a:r>
              <a:rPr lang="en-GB" sz="2400" dirty="0" err="1" smtClean="0"/>
              <a:t>Billirubin</a:t>
            </a:r>
            <a:r>
              <a:rPr lang="en-GB" sz="2400" dirty="0" smtClean="0"/>
              <a:t> (RBC breakdown product) Hormones- to prevent continued influence )</a:t>
            </a:r>
            <a:r>
              <a:rPr lang="en-GB" sz="2400" dirty="0" err="1" smtClean="0"/>
              <a:t>ie</a:t>
            </a:r>
            <a:r>
              <a:rPr lang="en-GB" sz="2400" dirty="0" smtClean="0"/>
              <a:t> oestrogen, testosterone</a:t>
            </a:r>
          </a:p>
          <a:p>
            <a:pPr lvl="1"/>
            <a:r>
              <a:rPr lang="en-GB" sz="2400" dirty="0" smtClean="0">
                <a:solidFill>
                  <a:srgbClr val="00FF00"/>
                </a:solidFill>
              </a:rPr>
              <a:t>Fighting infections:</a:t>
            </a:r>
            <a:r>
              <a:rPr lang="en-GB" sz="2400" dirty="0" smtClean="0"/>
              <a:t> </a:t>
            </a:r>
            <a:r>
              <a:rPr lang="en-GB" sz="2400" dirty="0" err="1" smtClean="0"/>
              <a:t>Kupffer</a:t>
            </a:r>
            <a:r>
              <a:rPr lang="en-GB" sz="2400" dirty="0" smtClean="0"/>
              <a:t> cells, activates macrophage system</a:t>
            </a:r>
            <a:endParaRPr lang="en-GB" sz="2400" dirty="0" smtClean="0">
              <a:cs typeface="Times New Roman" pitchFamily="18" charset="0"/>
            </a:endParaRPr>
          </a:p>
        </p:txBody>
      </p:sp>
    </p:spTree>
    <p:extLst>
      <p:ext uri="{BB962C8B-B14F-4D97-AF65-F5344CB8AC3E}">
        <p14:creationId xmlns:p14="http://schemas.microsoft.com/office/powerpoint/2010/main" val="1149096172"/>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anim calcmode="lin" valueType="num">
                                      <p:cBhvr additive="base">
                                        <p:cTn id="7" dur="500" fill="hold"/>
                                        <p:tgtEl>
                                          <p:spTgt spid="1873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739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187395">
                                            <p:txEl>
                                              <p:pRg st="1" end="1"/>
                                            </p:txEl>
                                          </p:spTgt>
                                        </p:tgtEl>
                                        <p:attrNameLst>
                                          <p:attrName>style.visibility</p:attrName>
                                        </p:attrNameLst>
                                      </p:cBhvr>
                                      <p:to>
                                        <p:strVal val="visible"/>
                                      </p:to>
                                    </p:set>
                                    <p:anim calcmode="lin" valueType="num">
                                      <p:cBhvr additive="base">
                                        <p:cTn id="11" dur="500" fill="hold"/>
                                        <p:tgtEl>
                                          <p:spTgt spid="18739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8739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187395">
                                            <p:txEl>
                                              <p:pRg st="2" end="2"/>
                                            </p:txEl>
                                          </p:spTgt>
                                        </p:tgtEl>
                                        <p:attrNameLst>
                                          <p:attrName>style.visibility</p:attrName>
                                        </p:attrNameLst>
                                      </p:cBhvr>
                                      <p:to>
                                        <p:strVal val="visible"/>
                                      </p:to>
                                    </p:set>
                                    <p:anim calcmode="lin" valueType="num">
                                      <p:cBhvr additive="base">
                                        <p:cTn id="15" dur="500" fill="hold"/>
                                        <p:tgtEl>
                                          <p:spTgt spid="18739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8739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whoosh.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187395">
                                            <p:txEl>
                                              <p:pRg st="3" end="3"/>
                                            </p:txEl>
                                          </p:spTgt>
                                        </p:tgtEl>
                                        <p:attrNameLst>
                                          <p:attrName>style.visibility</p:attrName>
                                        </p:attrNameLst>
                                      </p:cBhvr>
                                      <p:to>
                                        <p:strVal val="visible"/>
                                      </p:to>
                                    </p:set>
                                    <p:anim calcmode="lin" valueType="num">
                                      <p:cBhvr additive="base">
                                        <p:cTn id="19" dur="500" fill="hold"/>
                                        <p:tgtEl>
                                          <p:spTgt spid="18739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739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par>
                                <p:cTn id="21" presetID="2" presetClass="entr" presetSubtype="8" fill="hold" grpId="0" nodeType="withEffect">
                                  <p:stCondLst>
                                    <p:cond delay="0"/>
                                  </p:stCondLst>
                                  <p:childTnLst>
                                    <p:set>
                                      <p:cBhvr>
                                        <p:cTn id="22" dur="1" fill="hold">
                                          <p:stCondLst>
                                            <p:cond delay="0"/>
                                          </p:stCondLst>
                                        </p:cTn>
                                        <p:tgtEl>
                                          <p:spTgt spid="187395">
                                            <p:txEl>
                                              <p:pRg st="4" end="4"/>
                                            </p:txEl>
                                          </p:spTgt>
                                        </p:tgtEl>
                                        <p:attrNameLst>
                                          <p:attrName>style.visibility</p:attrName>
                                        </p:attrNameLst>
                                      </p:cBhvr>
                                      <p:to>
                                        <p:strVal val="visible"/>
                                      </p:to>
                                    </p:set>
                                    <p:anim calcmode="lin" valueType="num">
                                      <p:cBhvr additive="base">
                                        <p:cTn id="23" dur="500" fill="hold"/>
                                        <p:tgtEl>
                                          <p:spTgt spid="187395">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8739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whoosh.wav"/>
                                        </p:tgtEl>
                                      </p:cMediaNode>
                                    </p:audio>
                                  </p:sub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1" nodeType="clickEffect">
                                  <p:stCondLst>
                                    <p:cond delay="0"/>
                                  </p:stCondLst>
                                  <p:childTnLst>
                                    <p:set>
                                      <p:cBhvr>
                                        <p:cTn id="28" dur="1" fill="hold">
                                          <p:stCondLst>
                                            <p:cond delay="0"/>
                                          </p:stCondLst>
                                        </p:cTn>
                                        <p:tgtEl>
                                          <p:spTgt spid="187395">
                                            <p:txEl>
                                              <p:pRg st="0" end="0"/>
                                            </p:txEl>
                                          </p:spTgt>
                                        </p:tgtEl>
                                        <p:attrNameLst>
                                          <p:attrName>style.visibility</p:attrName>
                                        </p:attrNameLst>
                                      </p:cBhvr>
                                      <p:to>
                                        <p:strVal val="visible"/>
                                      </p:to>
                                    </p:set>
                                    <p:animEffect transition="in" filter="blinds(horizontal)">
                                      <p:cBhvr>
                                        <p:cTn id="29" dur="500"/>
                                        <p:tgtEl>
                                          <p:spTgt spid="187395">
                                            <p:txEl>
                                              <p:pRg st="0" end="0"/>
                                            </p:txEl>
                                          </p:spTgt>
                                        </p:tgtEl>
                                      </p:cBhvr>
                                    </p:animEffect>
                                  </p:childTnLst>
                                </p:cTn>
                              </p:par>
                              <p:par>
                                <p:cTn id="30" presetID="3" presetClass="entr" presetSubtype="10" fill="hold" grpId="1" nodeType="withEffect">
                                  <p:stCondLst>
                                    <p:cond delay="0"/>
                                  </p:stCondLst>
                                  <p:childTnLst>
                                    <p:set>
                                      <p:cBhvr>
                                        <p:cTn id="31" dur="1" fill="hold">
                                          <p:stCondLst>
                                            <p:cond delay="0"/>
                                          </p:stCondLst>
                                        </p:cTn>
                                        <p:tgtEl>
                                          <p:spTgt spid="187395">
                                            <p:txEl>
                                              <p:pRg st="1" end="1"/>
                                            </p:txEl>
                                          </p:spTgt>
                                        </p:tgtEl>
                                        <p:attrNameLst>
                                          <p:attrName>style.visibility</p:attrName>
                                        </p:attrNameLst>
                                      </p:cBhvr>
                                      <p:to>
                                        <p:strVal val="visible"/>
                                      </p:to>
                                    </p:set>
                                    <p:animEffect transition="in" filter="blinds(horizontal)">
                                      <p:cBhvr>
                                        <p:cTn id="32" dur="500"/>
                                        <p:tgtEl>
                                          <p:spTgt spid="187395">
                                            <p:txEl>
                                              <p:pRg st="1" end="1"/>
                                            </p:txEl>
                                          </p:spTgt>
                                        </p:tgtEl>
                                      </p:cBhvr>
                                    </p:animEffect>
                                  </p:childTnLst>
                                </p:cTn>
                              </p:par>
                              <p:par>
                                <p:cTn id="33" presetID="3" presetClass="entr" presetSubtype="10" fill="hold" grpId="1" nodeType="withEffect">
                                  <p:stCondLst>
                                    <p:cond delay="0"/>
                                  </p:stCondLst>
                                  <p:childTnLst>
                                    <p:set>
                                      <p:cBhvr>
                                        <p:cTn id="34" dur="1" fill="hold">
                                          <p:stCondLst>
                                            <p:cond delay="0"/>
                                          </p:stCondLst>
                                        </p:cTn>
                                        <p:tgtEl>
                                          <p:spTgt spid="187395">
                                            <p:txEl>
                                              <p:pRg st="2" end="2"/>
                                            </p:txEl>
                                          </p:spTgt>
                                        </p:tgtEl>
                                        <p:attrNameLst>
                                          <p:attrName>style.visibility</p:attrName>
                                        </p:attrNameLst>
                                      </p:cBhvr>
                                      <p:to>
                                        <p:strVal val="visible"/>
                                      </p:to>
                                    </p:set>
                                    <p:animEffect transition="in" filter="blinds(horizontal)">
                                      <p:cBhvr>
                                        <p:cTn id="35" dur="500"/>
                                        <p:tgtEl>
                                          <p:spTgt spid="187395">
                                            <p:txEl>
                                              <p:pRg st="2" end="2"/>
                                            </p:txEl>
                                          </p:spTgt>
                                        </p:tgtEl>
                                      </p:cBhvr>
                                    </p:animEffect>
                                  </p:childTnLst>
                                </p:cTn>
                              </p:par>
                              <p:par>
                                <p:cTn id="36" presetID="3" presetClass="entr" presetSubtype="10" fill="hold" grpId="1" nodeType="withEffect">
                                  <p:stCondLst>
                                    <p:cond delay="0"/>
                                  </p:stCondLst>
                                  <p:childTnLst>
                                    <p:set>
                                      <p:cBhvr>
                                        <p:cTn id="37" dur="1" fill="hold">
                                          <p:stCondLst>
                                            <p:cond delay="0"/>
                                          </p:stCondLst>
                                        </p:cTn>
                                        <p:tgtEl>
                                          <p:spTgt spid="187395">
                                            <p:txEl>
                                              <p:pRg st="3" end="3"/>
                                            </p:txEl>
                                          </p:spTgt>
                                        </p:tgtEl>
                                        <p:attrNameLst>
                                          <p:attrName>style.visibility</p:attrName>
                                        </p:attrNameLst>
                                      </p:cBhvr>
                                      <p:to>
                                        <p:strVal val="visible"/>
                                      </p:to>
                                    </p:set>
                                    <p:animEffect transition="in" filter="blinds(horizontal)">
                                      <p:cBhvr>
                                        <p:cTn id="38" dur="500"/>
                                        <p:tgtEl>
                                          <p:spTgt spid="187395">
                                            <p:txEl>
                                              <p:pRg st="3" end="3"/>
                                            </p:txEl>
                                          </p:spTgt>
                                        </p:tgtEl>
                                      </p:cBhvr>
                                    </p:animEffect>
                                  </p:childTnLst>
                                </p:cTn>
                              </p:par>
                              <p:par>
                                <p:cTn id="39" presetID="3" presetClass="entr" presetSubtype="10" fill="hold" grpId="1" nodeType="withEffect">
                                  <p:stCondLst>
                                    <p:cond delay="0"/>
                                  </p:stCondLst>
                                  <p:childTnLst>
                                    <p:set>
                                      <p:cBhvr>
                                        <p:cTn id="40" dur="1" fill="hold">
                                          <p:stCondLst>
                                            <p:cond delay="0"/>
                                          </p:stCondLst>
                                        </p:cTn>
                                        <p:tgtEl>
                                          <p:spTgt spid="187395">
                                            <p:txEl>
                                              <p:pRg st="4" end="4"/>
                                            </p:txEl>
                                          </p:spTgt>
                                        </p:tgtEl>
                                        <p:attrNameLst>
                                          <p:attrName>style.visibility</p:attrName>
                                        </p:attrNameLst>
                                      </p:cBhvr>
                                      <p:to>
                                        <p:strVal val="visible"/>
                                      </p:to>
                                    </p:set>
                                    <p:animEffect transition="in" filter="blinds(horizontal)">
                                      <p:cBhvr>
                                        <p:cTn id="41" dur="500"/>
                                        <p:tgtEl>
                                          <p:spTgt spid="187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autoUpdateAnimBg="0"/>
      <p:bldP spid="187395"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the Liver do?</a:t>
            </a:r>
            <a:endParaRPr lang="en-GB" dirty="0"/>
          </a:p>
        </p:txBody>
      </p:sp>
      <p:sp>
        <p:nvSpPr>
          <p:cNvPr id="4" name="Content Placeholder 2"/>
          <p:cNvSpPr>
            <a:spLocks noGrp="1"/>
          </p:cNvSpPr>
          <p:nvPr>
            <p:ph idx="1"/>
          </p:nvPr>
        </p:nvSpPr>
        <p:spPr/>
        <p:txBody>
          <a:bodyPr/>
          <a:lstStyle/>
          <a:p>
            <a:pPr marL="357188" indent="-357188">
              <a:buFont typeface="Arial" charset="0"/>
              <a:buChar char="•"/>
            </a:pPr>
            <a:r>
              <a:rPr lang="en-GB" dirty="0" smtClean="0"/>
              <a:t>You need to focus on:</a:t>
            </a:r>
          </a:p>
          <a:p>
            <a:pPr marL="604076" lvl="1" indent="-357188">
              <a:buFont typeface="Arial" charset="0"/>
              <a:buChar char="•"/>
            </a:pPr>
            <a:r>
              <a:rPr lang="en-GB" dirty="0" smtClean="0"/>
              <a:t>The </a:t>
            </a:r>
            <a:r>
              <a:rPr lang="en-GB" dirty="0"/>
              <a:t>role of liver in the storage of </a:t>
            </a:r>
            <a:r>
              <a:rPr lang="en-GB" dirty="0" smtClean="0"/>
              <a:t>glycogen</a:t>
            </a:r>
          </a:p>
          <a:p>
            <a:pPr marL="604076" lvl="1" indent="-357188">
              <a:buFont typeface="Arial" charset="0"/>
              <a:buChar char="•"/>
            </a:pPr>
            <a:r>
              <a:rPr lang="en-GB" dirty="0"/>
              <a:t>T</a:t>
            </a:r>
            <a:r>
              <a:rPr lang="en-GB" dirty="0" smtClean="0"/>
              <a:t>he </a:t>
            </a:r>
            <a:r>
              <a:rPr lang="en-GB" dirty="0"/>
              <a:t>roles of the liver in detoxification and formation of urea (outlining the ornithine cycle)</a:t>
            </a:r>
          </a:p>
          <a:p>
            <a:pPr lvl="0"/>
            <a:endParaRPr lang="en-GB" dirty="0" smtClean="0"/>
          </a:p>
        </p:txBody>
      </p:sp>
    </p:spTree>
    <p:extLst>
      <p:ext uri="{BB962C8B-B14F-4D97-AF65-F5344CB8AC3E}">
        <p14:creationId xmlns:p14="http://schemas.microsoft.com/office/powerpoint/2010/main" val="40855708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120</TotalTime>
  <Words>933</Words>
  <Application>Microsoft Office PowerPoint</Application>
  <PresentationFormat>On-screen Show (4:3)</PresentationFormat>
  <Paragraphs>130</Paragraphs>
  <Slides>28</Slides>
  <Notes>7</Notes>
  <HiddenSlides>3</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 Unicode MS</vt:lpstr>
      <vt:lpstr>Arial</vt:lpstr>
      <vt:lpstr>Calibri</vt:lpstr>
      <vt:lpstr>Times New Roman</vt:lpstr>
      <vt:lpstr>Trebuchet MS</vt:lpstr>
      <vt:lpstr>Verdana</vt:lpstr>
      <vt:lpstr>Wingdings</vt:lpstr>
      <vt:lpstr>Wingdings 2</vt:lpstr>
      <vt:lpstr>Opulent</vt:lpstr>
      <vt:lpstr>Liver Function</vt:lpstr>
      <vt:lpstr>Spec</vt:lpstr>
      <vt:lpstr>Learning Objective  Success Criteria</vt:lpstr>
      <vt:lpstr>Starter: Histology of liver</vt:lpstr>
      <vt:lpstr>PowerPoint Presentation</vt:lpstr>
      <vt:lpstr>PowerPoint Presentation</vt:lpstr>
      <vt:lpstr>What does the liver do?- general</vt:lpstr>
      <vt:lpstr>What does the liver do?- general</vt:lpstr>
      <vt:lpstr>What does the Liver do?</vt:lpstr>
      <vt:lpstr>Detoxification</vt:lpstr>
      <vt:lpstr>Storage of Glycogen</vt:lpstr>
      <vt:lpstr>Storage of Glycogen</vt:lpstr>
      <vt:lpstr>Question</vt:lpstr>
      <vt:lpstr>Answer</vt:lpstr>
      <vt:lpstr>Formation of Urea</vt:lpstr>
      <vt:lpstr>Synthesis of urea (p29)  </vt:lpstr>
      <vt:lpstr>Deamination: removal of amino group from amino acids</vt:lpstr>
      <vt:lpstr>PowerPoint Presentation</vt:lpstr>
      <vt:lpstr>Ornithine Cycle Produces Urea from ammonia</vt:lpstr>
      <vt:lpstr>PowerPoint Presentation</vt:lpstr>
      <vt:lpstr>PowerPoint Presentation</vt:lpstr>
      <vt:lpstr>PowerPoint Presentation</vt:lpstr>
      <vt:lpstr>PowerPoint Presentation</vt:lpstr>
      <vt:lpstr>PPQ</vt:lpstr>
      <vt:lpstr>Markscheme</vt:lpstr>
      <vt:lpstr>PowerPoint Presentation</vt:lpstr>
      <vt:lpstr>Markscheme</vt:lpstr>
      <vt:lpstr>Revision Prompt: Test yourself </vt:lpstr>
    </vt:vector>
  </TitlesOfParts>
  <Company>RM plc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Liver Function</dc:title>
  <dc:creator>lwilson</dc:creator>
  <cp:lastModifiedBy>Louise Wilson</cp:lastModifiedBy>
  <cp:revision>21</cp:revision>
  <dcterms:created xsi:type="dcterms:W3CDTF">2014-06-24T14:05:33Z</dcterms:created>
  <dcterms:modified xsi:type="dcterms:W3CDTF">2017-09-17T13:50:45Z</dcterms:modified>
</cp:coreProperties>
</file>