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1" r:id="rId3"/>
    <p:sldId id="465" r:id="rId4"/>
    <p:sldId id="350" r:id="rId5"/>
    <p:sldId id="257" r:id="rId6"/>
    <p:sldId id="454" r:id="rId7"/>
    <p:sldId id="258" r:id="rId8"/>
    <p:sldId id="275" r:id="rId9"/>
    <p:sldId id="409" r:id="rId10"/>
    <p:sldId id="459" r:id="rId11"/>
    <p:sldId id="466" r:id="rId12"/>
    <p:sldId id="467" r:id="rId13"/>
    <p:sldId id="419" r:id="rId14"/>
    <p:sldId id="418" r:id="rId15"/>
    <p:sldId id="455" r:id="rId16"/>
    <p:sldId id="259" r:id="rId17"/>
    <p:sldId id="260" r:id="rId18"/>
    <p:sldId id="414" r:id="rId19"/>
    <p:sldId id="417" r:id="rId20"/>
    <p:sldId id="470" r:id="rId21"/>
    <p:sldId id="468" r:id="rId22"/>
    <p:sldId id="46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0" autoAdjust="0"/>
    <p:restoredTop sz="86715" autoAdjust="0"/>
  </p:normalViewPr>
  <p:slideViewPr>
    <p:cSldViewPr>
      <p:cViewPr varScale="1">
        <p:scale>
          <a:sx n="64" d="100"/>
          <a:sy n="64" d="100"/>
        </p:scale>
        <p:origin x="156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56F3FC0-76FF-46C2-B4F0-4CE3E7A87A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888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4DB1E4FB-8EAD-490A-B496-16C4B77E7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27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2BCCC2-4F39-44F1-83D8-7E21EACD924D}" type="slidenum">
              <a:rPr lang="en-US"/>
              <a:pPr/>
              <a:t>2</a:t>
            </a:fld>
            <a:endParaRPr lang="en-US"/>
          </a:p>
        </p:txBody>
      </p:sp>
      <p:sp>
        <p:nvSpPr>
          <p:cNvPr id="624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95229C7-C9E7-44AA-AF30-0231AB39AC7F}" type="slidenum">
              <a:rPr lang="en-US" sz="1200" b="0"/>
              <a:pPr algn="r"/>
              <a:t>2</a:t>
            </a:fld>
            <a:endParaRPr lang="en-US" sz="1200" b="0"/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96248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Bilirubin created in breakdown of old red</a:t>
            </a:r>
            <a:r>
              <a:rPr lang="en-GB" baseline="0" dirty="0" smtClean="0"/>
              <a:t> blood cells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B1E4FB-8EAD-490A-B496-16C4B77E7FC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41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Bile important</a:t>
            </a:r>
            <a:r>
              <a:rPr lang="en-GB" baseline="0" dirty="0" smtClean="0"/>
              <a:t> in breakdown of fats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B1E4FB-8EAD-490A-B496-16C4B77E7FC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30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637BA1-365F-406F-B983-9E7587AF01D8}" type="slidenum">
              <a:rPr lang="en-US"/>
              <a:pPr/>
              <a:t>5</a:t>
            </a:fld>
            <a:endParaRPr lang="en-US"/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3EA3C8E-F08B-4957-A2F7-E1A64FEDC051}" type="slidenum">
              <a:rPr lang="en-US" sz="1200" b="0"/>
              <a:pPr algn="r"/>
              <a:t>5</a:t>
            </a:fld>
            <a:endParaRPr lang="en-US" sz="1200" b="0"/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72816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95C16-7FAE-4651-924E-2DC143F7F56A}" type="slidenum">
              <a:rPr lang="en-US"/>
              <a:pPr/>
              <a:t>7</a:t>
            </a:fld>
            <a:endParaRPr lang="en-US"/>
          </a:p>
        </p:txBody>
      </p:sp>
      <p:sp>
        <p:nvSpPr>
          <p:cNvPr id="655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1A562F6-A517-4585-86F0-DBD62FB5BCC1}" type="slidenum">
              <a:rPr lang="en-US" sz="1200" b="0"/>
              <a:pPr algn="r"/>
              <a:t>7</a:t>
            </a:fld>
            <a:endParaRPr lang="en-US" sz="1200" b="0"/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 smtClean="0"/>
              <a:t>Hepatic portal vein, takes blood from gastrointestinal</a:t>
            </a:r>
            <a:r>
              <a:rPr lang="en-GB" baseline="0" dirty="0" smtClean="0"/>
              <a:t> tract to liver, rich in nutrients but also any toxins that have been </a:t>
            </a:r>
            <a:r>
              <a:rPr lang="en-GB" baseline="0" dirty="0" err="1" smtClean="0"/>
              <a:t>injested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9157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6B6A50-207A-4C94-A5A7-9EA752A0925B}" type="slidenum">
              <a:rPr lang="en-US"/>
              <a:pPr/>
              <a:t>9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900" smtClean="0">
                <a:ea typeface="Arial Unicode MS" pitchFamily="34" charset="-128"/>
                <a:cs typeface="Arial Unicode MS" pitchFamily="34" charset="-128"/>
              </a:rPr>
              <a:t>The liver receives approximately 30% of resting cardiac output and is therefore a </a:t>
            </a:r>
            <a:r>
              <a:rPr lang="en-GB" sz="900" b="1" smtClean="0">
                <a:ea typeface="Arial Unicode MS" pitchFamily="34" charset="-128"/>
                <a:cs typeface="Arial Unicode MS" pitchFamily="34" charset="-128"/>
              </a:rPr>
              <a:t>very vascular</a:t>
            </a:r>
            <a:r>
              <a:rPr lang="en-GB" sz="900" smtClean="0">
                <a:ea typeface="Arial Unicode MS" pitchFamily="34" charset="-128"/>
                <a:cs typeface="Arial Unicode MS" pitchFamily="34" charset="-128"/>
              </a:rPr>
              <a:t> organ. </a:t>
            </a:r>
          </a:p>
          <a:p>
            <a:pPr eaLnBrk="1" hangingPunct="1">
              <a:lnSpc>
                <a:spcPct val="80000"/>
              </a:lnSpc>
            </a:pPr>
            <a:endParaRPr lang="en-GB" sz="900" smtClean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900" smtClean="0">
                <a:ea typeface="Arial Unicode MS" pitchFamily="34" charset="-128"/>
                <a:cs typeface="Arial Unicode MS" pitchFamily="34" charset="-128"/>
              </a:rPr>
              <a:t>The hepatic vascular system is dynamic, meaning that it has considerable ability to both </a:t>
            </a:r>
            <a:r>
              <a:rPr lang="en-GB" sz="900" b="1" smtClean="0">
                <a:ea typeface="Arial Unicode MS" pitchFamily="34" charset="-128"/>
                <a:cs typeface="Arial Unicode MS" pitchFamily="34" charset="-128"/>
              </a:rPr>
              <a:t>store and release blood</a:t>
            </a:r>
            <a:r>
              <a:rPr lang="en-GB" sz="900" smtClean="0">
                <a:ea typeface="Arial Unicode MS" pitchFamily="34" charset="-128"/>
                <a:cs typeface="Arial Unicode MS" pitchFamily="34" charset="-128"/>
              </a:rPr>
              <a:t> - it functions as a reservoir within the general circulation. </a:t>
            </a:r>
            <a:br>
              <a:rPr lang="en-GB" sz="900" smtClean="0">
                <a:ea typeface="Arial Unicode MS" pitchFamily="34" charset="-128"/>
                <a:cs typeface="Arial Unicode MS" pitchFamily="34" charset="-128"/>
              </a:rPr>
            </a:br>
            <a:endParaRPr lang="en-GB" sz="900" smtClean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900" smtClean="0">
                <a:ea typeface="Arial Unicode MS" pitchFamily="34" charset="-128"/>
                <a:cs typeface="Arial Unicode MS" pitchFamily="34" charset="-128"/>
              </a:rPr>
              <a:t>In the normal situation, 10-15% of the total blood volume is in the liver, with roughly 60% of that in the sinusoids.</a:t>
            </a:r>
          </a:p>
          <a:p>
            <a:pPr eaLnBrk="1" hangingPunct="1">
              <a:lnSpc>
                <a:spcPct val="80000"/>
              </a:lnSpc>
            </a:pPr>
            <a:endParaRPr lang="en-GB" sz="900" smtClean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900" smtClean="0">
                <a:ea typeface="Arial Unicode MS" pitchFamily="34" charset="-128"/>
                <a:cs typeface="Arial Unicode MS" pitchFamily="34" charset="-128"/>
              </a:rPr>
              <a:t> When blood is lost, the liver dynamically adjusts its blood volume and can eject enough blood to compensate for a moderate amount of haemorrhage. </a:t>
            </a:r>
          </a:p>
          <a:p>
            <a:pPr eaLnBrk="1" hangingPunct="1">
              <a:lnSpc>
                <a:spcPct val="80000"/>
              </a:lnSpc>
            </a:pPr>
            <a:endParaRPr lang="en-GB" sz="900" smtClean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900" smtClean="0">
                <a:ea typeface="Arial Unicode MS" pitchFamily="34" charset="-128"/>
                <a:cs typeface="Arial Unicode MS" pitchFamily="34" charset="-128"/>
              </a:rPr>
              <a:t>Conversely, when vascular volume is increased, as when fluids are rapidly taken up, the hepatic blood volume expands, providing a buffer against increases in blood volume. </a:t>
            </a:r>
            <a:br>
              <a:rPr lang="en-GB" sz="900" smtClean="0">
                <a:ea typeface="Arial Unicode MS" pitchFamily="34" charset="-128"/>
                <a:cs typeface="Arial Unicode MS" pitchFamily="34" charset="-128"/>
              </a:rPr>
            </a:br>
            <a:endParaRPr lang="en-GB" sz="900" smtClean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900" smtClean="0">
                <a:ea typeface="Arial Unicode MS" pitchFamily="34" charset="-128"/>
                <a:cs typeface="Arial Unicode MS" pitchFamily="34" charset="-128"/>
              </a:rPr>
              <a:t>The liver receives approximately 30% of resting cardiac output and is therefore a </a:t>
            </a:r>
            <a:r>
              <a:rPr lang="en-GB" sz="900" b="1" smtClean="0">
                <a:ea typeface="Arial Unicode MS" pitchFamily="34" charset="-128"/>
                <a:cs typeface="Arial Unicode MS" pitchFamily="34" charset="-128"/>
              </a:rPr>
              <a:t>very vascular</a:t>
            </a:r>
            <a:r>
              <a:rPr lang="en-GB" sz="900" smtClean="0">
                <a:ea typeface="Arial Unicode MS" pitchFamily="34" charset="-128"/>
                <a:cs typeface="Arial Unicode MS" pitchFamily="34" charset="-128"/>
              </a:rPr>
              <a:t> organ. </a:t>
            </a:r>
          </a:p>
          <a:p>
            <a:pPr eaLnBrk="1" hangingPunct="1">
              <a:lnSpc>
                <a:spcPct val="80000"/>
              </a:lnSpc>
            </a:pPr>
            <a:endParaRPr lang="en-GB" sz="900" smtClean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900" smtClean="0">
                <a:ea typeface="Arial Unicode MS" pitchFamily="34" charset="-128"/>
                <a:cs typeface="Arial Unicode MS" pitchFamily="34" charset="-128"/>
              </a:rPr>
              <a:t>The hepatic vascular system is dynamic, meaning that it has considerable ability to both </a:t>
            </a:r>
            <a:r>
              <a:rPr lang="en-GB" sz="900" b="1" smtClean="0">
                <a:ea typeface="Arial Unicode MS" pitchFamily="34" charset="-128"/>
                <a:cs typeface="Arial Unicode MS" pitchFamily="34" charset="-128"/>
              </a:rPr>
              <a:t>store and release blood</a:t>
            </a:r>
            <a:r>
              <a:rPr lang="en-GB" sz="900" smtClean="0">
                <a:ea typeface="Arial Unicode MS" pitchFamily="34" charset="-128"/>
                <a:cs typeface="Arial Unicode MS" pitchFamily="34" charset="-128"/>
              </a:rPr>
              <a:t> - it functions as a reservoir within the general circulation. </a:t>
            </a:r>
            <a:br>
              <a:rPr lang="en-GB" sz="900" smtClean="0">
                <a:ea typeface="Arial Unicode MS" pitchFamily="34" charset="-128"/>
                <a:cs typeface="Arial Unicode MS" pitchFamily="34" charset="-128"/>
              </a:rPr>
            </a:br>
            <a:endParaRPr lang="en-GB" sz="900" smtClean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900" smtClean="0">
                <a:ea typeface="Arial Unicode MS" pitchFamily="34" charset="-128"/>
                <a:cs typeface="Arial Unicode MS" pitchFamily="34" charset="-128"/>
              </a:rPr>
              <a:t>In the normal situation, 10-15% of the total blood volume is in the liver, with roughly 60% of that in the sinusoids.</a:t>
            </a:r>
          </a:p>
          <a:p>
            <a:pPr eaLnBrk="1" hangingPunct="1">
              <a:lnSpc>
                <a:spcPct val="80000"/>
              </a:lnSpc>
            </a:pPr>
            <a:endParaRPr lang="en-GB" sz="900" smtClean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900" smtClean="0">
                <a:ea typeface="Arial Unicode MS" pitchFamily="34" charset="-128"/>
                <a:cs typeface="Arial Unicode MS" pitchFamily="34" charset="-128"/>
              </a:rPr>
              <a:t> When blood is lost, the liver dynamically adjusts its blood volume and can eject enough blood to compensate for a moderate amount of haemorrhage. </a:t>
            </a:r>
          </a:p>
          <a:p>
            <a:pPr eaLnBrk="1" hangingPunct="1">
              <a:lnSpc>
                <a:spcPct val="80000"/>
              </a:lnSpc>
            </a:pPr>
            <a:endParaRPr lang="en-GB" sz="900" smtClean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900" smtClean="0">
                <a:ea typeface="Arial Unicode MS" pitchFamily="34" charset="-128"/>
                <a:cs typeface="Arial Unicode MS" pitchFamily="34" charset="-128"/>
              </a:rPr>
              <a:t>Conversely, when vascular volume is increased, as when fluids are rapidly taken up, the hepatic blood volume expands, providing a buffer against increases in blood volume. </a:t>
            </a:r>
            <a:br>
              <a:rPr lang="en-GB" sz="900" smtClean="0">
                <a:ea typeface="Arial Unicode MS" pitchFamily="34" charset="-128"/>
                <a:cs typeface="Arial Unicode MS" pitchFamily="34" charset="-128"/>
              </a:rPr>
            </a:br>
            <a:endParaRPr lang="en-GB" sz="900" smtClean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496940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5390A8-47C5-4054-802E-166119FF39E3}" type="slidenum">
              <a:rPr lang="en-GB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403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5AF5D8-55D6-427F-88C6-CD1818E3B4AB}" type="slidenum">
              <a:rPr lang="en-US"/>
              <a:pPr/>
              <a:t>14</a:t>
            </a:fld>
            <a:endParaRPr lang="en-US"/>
          </a:p>
        </p:txBody>
      </p:sp>
      <p:sp>
        <p:nvSpPr>
          <p:cNvPr id="747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Glycogen granules can make up to 8% mass of cells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005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6E73B4-0800-492C-876A-324A7EA7F9DF}" type="slidenum">
              <a:rPr lang="en-US"/>
              <a:pPr/>
              <a:t>15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 smtClean="0"/>
              <a:t>MICROVILLI ON THE HEPATOCYTES AID ABSORPTION OF BLOOD BORNE SOLUBLE CHEMICALS ETC FOR UPTSAKE AND STORAGE. Lots of microvilli project.</a:t>
            </a:r>
          </a:p>
          <a:p>
            <a:pPr eaLnBrk="1" hangingPunct="1"/>
            <a:r>
              <a:rPr lang="en-GB" dirty="0" smtClean="0"/>
              <a:t>Sinusoids to mix blood from hepatic</a:t>
            </a:r>
            <a:r>
              <a:rPr lang="en-GB" baseline="0" dirty="0" smtClean="0"/>
              <a:t> artery and hepatic portal vein, </a:t>
            </a:r>
            <a:r>
              <a:rPr lang="en-GB" baseline="0" dirty="0" err="1" smtClean="0"/>
              <a:t>kupffer</a:t>
            </a:r>
            <a:r>
              <a:rPr lang="en-GB" baseline="0" dirty="0" smtClean="0"/>
              <a:t> cell to engulf ingested bacteria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4689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ED83AE-8B1D-4D4F-A09E-E2B6D9028D78}" type="slidenum">
              <a:rPr lang="en-US"/>
              <a:pPr/>
              <a:t>16</a:t>
            </a:fld>
            <a:endParaRPr lang="en-US"/>
          </a:p>
        </p:txBody>
      </p:sp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677F703-F53D-4DC2-BB6A-2B5EFDCD0CA1}" type="slidenum">
              <a:rPr lang="en-US" sz="1200" b="0"/>
              <a:pPr algn="r"/>
              <a:t>16</a:t>
            </a:fld>
            <a:endParaRPr lang="en-US" sz="1200" b="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Interlobular vessels: on outside of lobule: triad – three vessels: distinguishable as vein artery + other</a:t>
            </a:r>
          </a:p>
        </p:txBody>
      </p:sp>
    </p:spTree>
    <p:extLst>
      <p:ext uri="{BB962C8B-B14F-4D97-AF65-F5344CB8AC3E}">
        <p14:creationId xmlns:p14="http://schemas.microsoft.com/office/powerpoint/2010/main" val="1414742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C1247A-9328-4F5B-9E9E-DBE5897A6C8F}" type="slidenum">
              <a:rPr lang="en-US"/>
              <a:pPr/>
              <a:t>17</a:t>
            </a:fld>
            <a:endParaRPr lang="en-US"/>
          </a:p>
        </p:txBody>
      </p:sp>
      <p:sp>
        <p:nvSpPr>
          <p:cNvPr id="778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C421C74-7D7D-4594-9E2F-0E41B841228B}" type="slidenum">
              <a:rPr lang="en-US" sz="1200" b="0"/>
              <a:pPr algn="r"/>
              <a:t>17</a:t>
            </a:fld>
            <a:endParaRPr lang="en-US" sz="1200" b="0"/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 smtClean="0"/>
              <a:t>Stress </a:t>
            </a:r>
          </a:p>
          <a:p>
            <a:pPr eaLnBrk="1" hangingPunct="1"/>
            <a:r>
              <a:rPr lang="en-GB" dirty="0" smtClean="0"/>
              <a:t>Direction of blood flow outside </a:t>
            </a:r>
            <a:r>
              <a:rPr lang="en-GB" dirty="0" smtClean="0">
                <a:sym typeface="Wingdings" pitchFamily="2" charset="2"/>
              </a:rPr>
              <a:t> inside</a:t>
            </a:r>
          </a:p>
          <a:p>
            <a:pPr eaLnBrk="1" hangingPunct="1"/>
            <a:r>
              <a:rPr lang="en-GB" dirty="0" smtClean="0">
                <a:sym typeface="Wingdings" pitchFamily="2" charset="2"/>
              </a:rPr>
              <a:t>Sinusoids are dilated </a:t>
            </a:r>
            <a:r>
              <a:rPr lang="en-GB" dirty="0" err="1" smtClean="0">
                <a:sym typeface="Wingdings" pitchFamily="2" charset="2"/>
              </a:rPr>
              <a:t>capillaires</a:t>
            </a:r>
            <a:r>
              <a:rPr lang="en-GB" dirty="0" smtClean="0">
                <a:sym typeface="Wingdings" pitchFamily="2" charset="2"/>
              </a:rPr>
              <a:t>: thin endothelial cells the body fluid filled space in between the hepatocytes and endothelium </a:t>
            </a:r>
            <a:r>
              <a:rPr lang="en-GB" dirty="0" err="1" smtClean="0">
                <a:sym typeface="Wingdings" pitchFamily="2" charset="2"/>
              </a:rPr>
              <a:t>ois</a:t>
            </a:r>
            <a:r>
              <a:rPr lang="en-GB" dirty="0" smtClean="0">
                <a:sym typeface="Wingdings" pitchFamily="2" charset="2"/>
              </a:rPr>
              <a:t> called the PERISINUSOIDAL SPACE or SPACE OF DISSE. Fluid percolate through the endothelial cells and make contact with the </a:t>
            </a:r>
            <a:r>
              <a:rPr lang="en-GB" dirty="0" err="1" smtClean="0">
                <a:sym typeface="Wingdings" pitchFamily="2" charset="2"/>
              </a:rPr>
              <a:t>uunderlying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hepatcytes</a:t>
            </a:r>
            <a:r>
              <a:rPr lang="en-GB" dirty="0" smtClean="0">
                <a:sym typeface="Wingdings" pitchFamily="2" charset="2"/>
              </a:rPr>
              <a:t>.  Hepatocytes have </a:t>
            </a:r>
            <a:r>
              <a:rPr lang="en-GB" dirty="0" err="1" smtClean="0">
                <a:sym typeface="Wingdings" pitchFamily="2" charset="2"/>
              </a:rPr>
              <a:t>microvillis</a:t>
            </a:r>
            <a:r>
              <a:rPr lang="en-GB" dirty="0" smtClean="0">
                <a:sym typeface="Wingdings" pitchFamily="2" charset="2"/>
              </a:rPr>
              <a:t> x 6 fold increase in surface area.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63303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58930-8840-4408-8B01-3AA0C747B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D4B27-07A6-4C28-8DEF-E2423EC08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EFE50-BD32-478B-A2A0-D698F4820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7E164-0CB0-4F6B-A607-6C612A4D4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FB250-354E-4F1B-82F9-AB87FB49D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A4F6D-C79B-403C-87E0-5AB598984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A130E-BB9D-41F1-9987-B256DBE06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B7A1A-B9FE-45F7-A29B-EEE5EE98F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7A0E6-8DF2-41F3-A7DE-28BF849E1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7CBCB-EA59-4CBC-9F8C-E3022022D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C9730-E2EC-4FB7-9688-B10BC5DB2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 smtClean="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E3B24FFF-9734-4FF3-B833-8A29012CB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8" r:id="rId2"/>
    <p:sldLayoutId id="2147483684" r:id="rId3"/>
    <p:sldLayoutId id="2147483679" r:id="rId4"/>
    <p:sldLayoutId id="2147483680" r:id="rId5"/>
    <p:sldLayoutId id="2147483681" r:id="rId6"/>
    <p:sldLayoutId id="2147483685" r:id="rId7"/>
    <p:sldLayoutId id="2147483686" r:id="rId8"/>
    <p:sldLayoutId id="2147483687" r:id="rId9"/>
    <p:sldLayoutId id="2147483682" r:id="rId10"/>
    <p:sldLayoutId id="214748368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instrumedics.com/images/Liver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arbl.cvmbs.colostate.edu/hbooks/pathphys/digestion/liver/histo_glycogen.jpg" TargetMode="External"/><Relationship Id="rId5" Type="http://schemas.openxmlformats.org/officeDocument/2006/relationships/image" Target="../media/image12.jpeg"/><Relationship Id="rId4" Type="http://schemas.openxmlformats.org/officeDocument/2006/relationships/image" Target="http://arbl.cvmbs.colostate.edu/hbooks/pathphys/digestion/liver/histo_fetal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arbl.cvmbs.colostate.edu/hbooks/pathphys/digestion/liver/liver_dog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medterms.com/images/Liver.jpg" TargetMode="External"/><Relationship Id="rId5" Type="http://schemas.openxmlformats.org/officeDocument/2006/relationships/image" Target="../media/image8.jpeg"/><Relationship Id="rId4" Type="http://schemas.openxmlformats.org/officeDocument/2006/relationships/image" Target="http://www.sltu.org.uk/graphics/LIVER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4"/>
          <p:cNvSpPr>
            <a:spLocks noChangeArrowheads="1" noChangeShapeType="1" noTextEdit="1"/>
          </p:cNvSpPr>
          <p:nvPr/>
        </p:nvSpPr>
        <p:spPr bwMode="auto">
          <a:xfrm>
            <a:off x="1476375" y="1196975"/>
            <a:ext cx="5857875" cy="35337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Liver Histology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Liver Lobules</a:t>
            </a:r>
            <a:endParaRPr lang="en-US" smtClean="0"/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l="36354" t="28166" r="14827" b="18097"/>
          <a:stretch/>
        </p:blipFill>
        <p:spPr bwMode="auto">
          <a:xfrm>
            <a:off x="1403350" y="1557338"/>
            <a:ext cx="6697663" cy="460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55776" y="616530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Liver lobule                Intra-lobular vessel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 rot="5400000">
            <a:off x="7223991" y="2866293"/>
            <a:ext cx="2556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Inter-lobular vessel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228184" y="2492896"/>
            <a:ext cx="2016224" cy="13684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43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Key Skill: Drawing Microscope Slides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Looking at liver slides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700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4000" dirty="0" smtClean="0"/>
              <a:t>Low Power Drawing Mark Scheme [10]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 smtClean="0"/>
              <a:t>Annotations [3]</a:t>
            </a:r>
            <a:endParaRPr lang="en-GB" dirty="0" smtClean="0"/>
          </a:p>
          <a:p>
            <a:pPr lvl="1"/>
            <a:r>
              <a:rPr lang="en-GB" dirty="0" smtClean="0"/>
              <a:t>Whilst a label might be the name of a tissue, an annotation adds a descriptive quality such as shape, size or colour.</a:t>
            </a:r>
          </a:p>
          <a:p>
            <a:r>
              <a:rPr lang="en-GB" b="1" dirty="0" smtClean="0"/>
              <a:t>Drawings from a microscope [7]</a:t>
            </a:r>
            <a:endParaRPr lang="en-GB" dirty="0" smtClean="0"/>
          </a:p>
          <a:p>
            <a:pPr lvl="1"/>
            <a:r>
              <a:rPr lang="en-GB" dirty="0" smtClean="0"/>
              <a:t>Single, clear lines drawn with a sharp pencil.</a:t>
            </a:r>
          </a:p>
          <a:p>
            <a:pPr lvl="1"/>
            <a:r>
              <a:rPr lang="en-GB" dirty="0" smtClean="0"/>
              <a:t>No shading or colour on the diagram.</a:t>
            </a:r>
          </a:p>
          <a:p>
            <a:pPr lvl="1"/>
            <a:r>
              <a:rPr lang="en-GB" dirty="0" smtClean="0"/>
              <a:t>Informative title to be included.</a:t>
            </a:r>
          </a:p>
          <a:p>
            <a:pPr lvl="1"/>
            <a:r>
              <a:rPr lang="en-GB" dirty="0" smtClean="0"/>
              <a:t>Scale included (e.g. high power, low power, x80, x10) to show approximate magnification.</a:t>
            </a:r>
          </a:p>
          <a:p>
            <a:pPr lvl="1"/>
            <a:r>
              <a:rPr lang="en-GB" dirty="0" smtClean="0"/>
              <a:t>Low power tissue plans may not include cells.</a:t>
            </a:r>
          </a:p>
          <a:p>
            <a:pPr lvl="1"/>
            <a:r>
              <a:rPr lang="en-GB" dirty="0" smtClean="0"/>
              <a:t>Tissues should be in correct proportions.</a:t>
            </a:r>
          </a:p>
          <a:p>
            <a:pPr lvl="1"/>
            <a:r>
              <a:rPr lang="en-GB" dirty="0" smtClean="0"/>
              <a:t>Label lines drawn in pencil using a ruler.</a:t>
            </a:r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327441" y="6216134"/>
            <a:ext cx="335935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You will be PA on your drawings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518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6600" dirty="0" err="1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Hepatocytes</a:t>
            </a:r>
            <a:endParaRPr lang="en-GB" sz="6600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1491" name="Rectangle 1027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534400" cy="5181600"/>
          </a:xfrm>
        </p:spPr>
        <p:txBody>
          <a:bodyPr/>
          <a:lstStyle/>
          <a:p>
            <a:r>
              <a:rPr lang="en-GB" sz="2800" smtClean="0">
                <a:solidFill>
                  <a:srgbClr val="000000"/>
                </a:solidFill>
                <a:cs typeface="Times New Roman" pitchFamily="18" charset="0"/>
              </a:rPr>
              <a:t>Make up roughly 80% of the mass of the liver </a:t>
            </a:r>
          </a:p>
          <a:p>
            <a:r>
              <a:rPr lang="en-GB" sz="2800" smtClean="0">
                <a:solidFill>
                  <a:srgbClr val="000000"/>
                </a:solidFill>
                <a:cs typeface="Times New Roman" pitchFamily="18" charset="0"/>
              </a:rPr>
              <a:t>Nuclei are distinctly round, most single nucleus, some binucleate cells. </a:t>
            </a:r>
            <a:endParaRPr lang="en-GB" sz="2800" smtClean="0">
              <a:cs typeface="Times New Roman" pitchFamily="18" charset="0"/>
            </a:endParaRPr>
          </a:p>
          <a:p>
            <a:r>
              <a:rPr lang="en-GB" sz="2800" smtClean="0">
                <a:solidFill>
                  <a:srgbClr val="000000"/>
                </a:solidFill>
                <a:cs typeface="Times New Roman" pitchFamily="18" charset="0"/>
              </a:rPr>
              <a:t>Hepatocytes are exceptionally </a:t>
            </a:r>
            <a:r>
              <a:rPr lang="en-GB" sz="2800" b="1" smtClean="0">
                <a:solidFill>
                  <a:srgbClr val="000000"/>
                </a:solidFill>
                <a:cs typeface="Times New Roman" pitchFamily="18" charset="0"/>
              </a:rPr>
              <a:t>active in synthesis of protein and lipids</a:t>
            </a:r>
            <a:r>
              <a:rPr lang="en-GB" sz="2800" smtClean="0">
                <a:solidFill>
                  <a:srgbClr val="000000"/>
                </a:solidFill>
                <a:cs typeface="Times New Roman" pitchFamily="18" charset="0"/>
              </a:rPr>
              <a:t> for export therefore have large quantities of both </a:t>
            </a:r>
            <a:r>
              <a:rPr lang="en-GB" sz="2800" b="1" smtClean="0">
                <a:solidFill>
                  <a:srgbClr val="000000"/>
                </a:solidFill>
                <a:cs typeface="Times New Roman" pitchFamily="18" charset="0"/>
              </a:rPr>
              <a:t>rough and smooth endoplasmic reticulum and Golgi membranes.</a:t>
            </a:r>
            <a:endParaRPr lang="en-GB" sz="2800" b="1" smtClean="0">
              <a:cs typeface="Times New Roman" pitchFamily="18" charset="0"/>
            </a:endParaRPr>
          </a:p>
          <a:p>
            <a:r>
              <a:rPr lang="en-GB" sz="2800" b="1" smtClean="0">
                <a:solidFill>
                  <a:srgbClr val="000000"/>
                </a:solidFill>
                <a:cs typeface="Times New Roman" pitchFamily="18" charset="0"/>
              </a:rPr>
              <a:t>Glycogen granules</a:t>
            </a:r>
            <a:r>
              <a:rPr lang="en-GB" sz="2800" smtClean="0">
                <a:solidFill>
                  <a:srgbClr val="000000"/>
                </a:solidFill>
                <a:cs typeface="Times New Roman" pitchFamily="18" charset="0"/>
              </a:rPr>
              <a:t> and vesicles containing </a:t>
            </a:r>
            <a:r>
              <a:rPr lang="en-GB" sz="2800" b="1" smtClean="0">
                <a:solidFill>
                  <a:srgbClr val="000000"/>
                </a:solidFill>
                <a:cs typeface="Times New Roman" pitchFamily="18" charset="0"/>
              </a:rPr>
              <a:t>very low density lipoproteins</a:t>
            </a:r>
            <a:r>
              <a:rPr lang="en-GB" sz="2800" smtClean="0">
                <a:solidFill>
                  <a:srgbClr val="000000"/>
                </a:solidFill>
                <a:cs typeface="Times New Roman" pitchFamily="18" charset="0"/>
              </a:rPr>
              <a:t> are readily observed. </a:t>
            </a:r>
          </a:p>
        </p:txBody>
      </p:sp>
      <p:pic>
        <p:nvPicPr>
          <p:cNvPr id="27652" name="Picture 1028" descr="http://www.instrumedics.com/images/Liver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0"/>
            <a:ext cx="160337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219075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28675" name="Picture 5" descr="http://arbl.cvmbs.colostate.edu/hbooks/pathphys/digestion/liver/histo_fetal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500563" y="838200"/>
            <a:ext cx="4262437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6" descr="http://arbl.cvmbs.colostate.edu/hbooks/pathphys/digestion/liver/histo_glycogen.jpg"/>
          <p:cNvPicPr>
            <a:picLocks noGrp="1" noChangeAspect="1" noChangeArrowheads="1"/>
          </p:cNvPicPr>
          <p:nvPr>
            <p:ph idx="1"/>
          </p:nvPr>
        </p:nvPicPr>
        <p:blipFill>
          <a:blip r:embed="rId5" r:link="rId6" cstate="print"/>
          <a:srcRect/>
          <a:stretch>
            <a:fillRect/>
          </a:stretch>
        </p:blipFill>
        <p:spPr>
          <a:xfrm>
            <a:off x="250825" y="4137025"/>
            <a:ext cx="8497888" cy="2236788"/>
          </a:xfrm>
          <a:noFill/>
        </p:spPr>
      </p:pic>
      <p:sp>
        <p:nvSpPr>
          <p:cNvPr id="28677" name="WordArt 7"/>
          <p:cNvSpPr>
            <a:spLocks noChangeArrowheads="1" noChangeShapeType="1" noTextEdit="1"/>
          </p:cNvSpPr>
          <p:nvPr/>
        </p:nvSpPr>
        <p:spPr bwMode="auto">
          <a:xfrm>
            <a:off x="1042988" y="3068638"/>
            <a:ext cx="27051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Glycogen granules </a:t>
            </a:r>
          </a:p>
          <a:p>
            <a:pPr algn="ctr"/>
            <a:r>
              <a:rPr lang="en-GB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within hepatocytes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001713" y="1849438"/>
            <a:ext cx="9144000" cy="0"/>
          </a:xfrm>
          <a:prstGeom prst="rect">
            <a:avLst/>
          </a:prstGeom>
          <a:solidFill>
            <a:srgbClr val="FFDBDB"/>
          </a:solidFill>
          <a:ln w="9525">
            <a:noFill/>
            <a:miter lim="800000"/>
            <a:headEnd/>
            <a:tailEnd/>
          </a:ln>
        </p:spPr>
        <p:txBody>
          <a:bodyPr lIns="0" tIns="31740" rIns="0" bIns="31740">
            <a:spAutoFit/>
          </a:bodyPr>
          <a:lstStyle/>
          <a:p>
            <a:endParaRPr lang="en-GB"/>
          </a:p>
        </p:txBody>
      </p:sp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3" cstate="print"/>
          <a:srcRect l="20000" t="31721" r="8749" b="27654"/>
          <a:stretch>
            <a:fillRect/>
          </a:stretch>
        </p:blipFill>
        <p:spPr bwMode="auto">
          <a:xfrm>
            <a:off x="228600" y="304800"/>
            <a:ext cx="8686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AutoShape 6"/>
          <p:cNvSpPr>
            <a:spLocks noChangeArrowheads="1"/>
          </p:cNvSpPr>
          <p:nvPr/>
        </p:nvSpPr>
        <p:spPr bwMode="auto">
          <a:xfrm>
            <a:off x="457200" y="4724400"/>
            <a:ext cx="1447800" cy="1295400"/>
          </a:xfrm>
          <a:prstGeom prst="wedgeRectCallout">
            <a:avLst>
              <a:gd name="adj1" fmla="val 22588"/>
              <a:gd name="adj2" fmla="val -969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b="0"/>
              <a:t>DELIVERS BLOOD IN TO LIVER LOBULE</a:t>
            </a:r>
          </a:p>
        </p:txBody>
      </p:sp>
      <p:sp>
        <p:nvSpPr>
          <p:cNvPr id="30725" name="AutoShape 7"/>
          <p:cNvSpPr>
            <a:spLocks noChangeArrowheads="1"/>
          </p:cNvSpPr>
          <p:nvPr/>
        </p:nvSpPr>
        <p:spPr bwMode="auto">
          <a:xfrm>
            <a:off x="2819400" y="4495800"/>
            <a:ext cx="1981200" cy="838200"/>
          </a:xfrm>
          <a:prstGeom prst="wedgeRectCallout">
            <a:avLst>
              <a:gd name="adj1" fmla="val -14181"/>
              <a:gd name="adj2" fmla="val -829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b="0"/>
              <a:t>SPECIALISED LIVER CELL- MICROVILLI</a:t>
            </a:r>
          </a:p>
        </p:txBody>
      </p:sp>
      <p:sp>
        <p:nvSpPr>
          <p:cNvPr id="30726" name="AutoShape 8"/>
          <p:cNvSpPr>
            <a:spLocks noChangeArrowheads="1"/>
          </p:cNvSpPr>
          <p:nvPr/>
        </p:nvSpPr>
        <p:spPr bwMode="auto">
          <a:xfrm>
            <a:off x="6629400" y="4191000"/>
            <a:ext cx="1905000" cy="1295400"/>
          </a:xfrm>
          <a:prstGeom prst="wedgeRectCallout">
            <a:avLst>
              <a:gd name="adj1" fmla="val -16750"/>
              <a:gd name="adj2" fmla="val -71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b="0"/>
              <a:t>SPACE BETWEEN LIVER CELL AND SINUSOID (BLOOD PLASMA)</a:t>
            </a:r>
          </a:p>
        </p:txBody>
      </p:sp>
      <p:sp>
        <p:nvSpPr>
          <p:cNvPr id="30727" name="AutoShape 9"/>
          <p:cNvSpPr>
            <a:spLocks noChangeArrowheads="1"/>
          </p:cNvSpPr>
          <p:nvPr/>
        </p:nvSpPr>
        <p:spPr bwMode="auto">
          <a:xfrm>
            <a:off x="7162800" y="304800"/>
            <a:ext cx="1981200" cy="609600"/>
          </a:xfrm>
          <a:prstGeom prst="wedgeRectCallout">
            <a:avLst>
              <a:gd name="adj1" fmla="val 1523"/>
              <a:gd name="adj2" fmla="val 846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b="0"/>
              <a:t>CHANNEL</a:t>
            </a:r>
          </a:p>
        </p:txBody>
      </p:sp>
      <p:sp>
        <p:nvSpPr>
          <p:cNvPr id="30728" name="AutoShape 10"/>
          <p:cNvSpPr>
            <a:spLocks noChangeArrowheads="1"/>
          </p:cNvSpPr>
          <p:nvPr/>
        </p:nvSpPr>
        <p:spPr bwMode="auto">
          <a:xfrm>
            <a:off x="4724400" y="152400"/>
            <a:ext cx="1981200" cy="609600"/>
          </a:xfrm>
          <a:prstGeom prst="wedgeRectCallout">
            <a:avLst>
              <a:gd name="adj1" fmla="val -403"/>
              <a:gd name="adj2" fmla="val 11354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b="0"/>
              <a:t>SPECIALISED MACROPHAGE CELL</a:t>
            </a:r>
          </a:p>
        </p:txBody>
      </p:sp>
      <p:sp>
        <p:nvSpPr>
          <p:cNvPr id="30729" name="Text Box 11"/>
          <p:cNvSpPr txBox="1">
            <a:spLocks noChangeArrowheads="1"/>
          </p:cNvSpPr>
          <p:nvPr/>
        </p:nvSpPr>
        <p:spPr bwMode="auto">
          <a:xfrm>
            <a:off x="0" y="64770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0"/>
              <a:t>OUTSIDE OF LOBULE </a:t>
            </a:r>
          </a:p>
        </p:txBody>
      </p:sp>
      <p:sp>
        <p:nvSpPr>
          <p:cNvPr id="30730" name="Text Box 13"/>
          <p:cNvSpPr txBox="1">
            <a:spLocks noChangeArrowheads="1"/>
          </p:cNvSpPr>
          <p:nvPr/>
        </p:nvSpPr>
        <p:spPr bwMode="auto">
          <a:xfrm>
            <a:off x="6477000" y="6491288"/>
            <a:ext cx="2667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0"/>
              <a:t>INSIDE OF LOBULE </a:t>
            </a:r>
          </a:p>
        </p:txBody>
      </p:sp>
      <p:sp>
        <p:nvSpPr>
          <p:cNvPr id="30731" name="Line 14"/>
          <p:cNvSpPr>
            <a:spLocks noChangeShapeType="1"/>
          </p:cNvSpPr>
          <p:nvPr/>
        </p:nvSpPr>
        <p:spPr bwMode="auto">
          <a:xfrm flipH="1" flipV="1">
            <a:off x="4876800" y="2895600"/>
            <a:ext cx="304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32" name="AutoShape 15"/>
          <p:cNvSpPr>
            <a:spLocks noChangeArrowheads="1"/>
          </p:cNvSpPr>
          <p:nvPr/>
        </p:nvSpPr>
        <p:spPr bwMode="auto">
          <a:xfrm>
            <a:off x="4800600" y="5410200"/>
            <a:ext cx="1981200" cy="609600"/>
          </a:xfrm>
          <a:prstGeom prst="wedgeRectCallout">
            <a:avLst>
              <a:gd name="adj1" fmla="val -11620"/>
              <a:gd name="adj2" fmla="val -2468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b="0"/>
              <a:t>BLOOD VESSEL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327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SINUSOID</a:t>
            </a: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2" descr="biology a2 portra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83058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18"/>
          <p:cNvSpPr txBox="1">
            <a:spLocks noChangeArrowheads="1"/>
          </p:cNvSpPr>
          <p:nvPr/>
        </p:nvSpPr>
        <p:spPr bwMode="auto">
          <a:xfrm>
            <a:off x="6400800" y="6400800"/>
            <a:ext cx="236855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600" b="0">
                <a:latin typeface="Verdana" pitchFamily="34" charset="0"/>
              </a:rPr>
              <a:t>© Pearson Education Ltd 2009</a:t>
            </a:r>
          </a:p>
          <a:p>
            <a:r>
              <a:rPr lang="en-GB" sz="600" b="0">
                <a:latin typeface="Verdana" pitchFamily="34" charset="0"/>
              </a:rPr>
              <a:t>This document may have been altered from the original</a:t>
            </a:r>
            <a:endParaRPr lang="en-GB" sz="600" b="0"/>
          </a:p>
          <a:p>
            <a:endParaRPr lang="en-GB" b="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81000" y="1143000"/>
            <a:ext cx="830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0" i="1"/>
              <a:t>The arrangement of liver cells into cylindrical lobules</a:t>
            </a:r>
          </a:p>
        </p:txBody>
      </p:sp>
      <p:sp>
        <p:nvSpPr>
          <p:cNvPr id="31749" name="Rectangle 7"/>
          <p:cNvSpPr>
            <a:spLocks noChangeArrowheads="1"/>
          </p:cNvSpPr>
          <p:nvPr/>
        </p:nvSpPr>
        <p:spPr bwMode="auto">
          <a:xfrm rot="10800000" flipH="1" flipV="1">
            <a:off x="1114425" y="6453188"/>
            <a:ext cx="3673475" cy="333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0"/>
              <a:t>Interlobular vessels (triad)</a:t>
            </a:r>
            <a:endParaRPr lang="en-US" b="0"/>
          </a:p>
        </p:txBody>
      </p:sp>
      <p:pic>
        <p:nvPicPr>
          <p:cNvPr id="31750" name="Picture 6" descr="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628775"/>
            <a:ext cx="423068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Text Box 9"/>
          <p:cNvSpPr txBox="1">
            <a:spLocks noChangeArrowheads="1"/>
          </p:cNvSpPr>
          <p:nvPr/>
        </p:nvSpPr>
        <p:spPr bwMode="auto">
          <a:xfrm>
            <a:off x="5003800" y="1773238"/>
            <a:ext cx="3960813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0"/>
              <a:t>Blood moves from outside of lobule from HPV and HA </a:t>
            </a:r>
            <a:r>
              <a:rPr lang="en-GB" b="0">
                <a:sym typeface="Wingdings" pitchFamily="2" charset="2"/>
              </a:rPr>
              <a:t> HV</a:t>
            </a:r>
            <a:endParaRPr lang="en-US" b="0"/>
          </a:p>
        </p:txBody>
      </p:sp>
      <p:sp>
        <p:nvSpPr>
          <p:cNvPr id="31752" name="Text Box 10"/>
          <p:cNvSpPr txBox="1">
            <a:spLocks noChangeArrowheads="1"/>
          </p:cNvSpPr>
          <p:nvPr/>
        </p:nvSpPr>
        <p:spPr bwMode="auto">
          <a:xfrm>
            <a:off x="5003800" y="2565400"/>
            <a:ext cx="3960813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0"/>
              <a:t>Blood from HPV and HA mix and enter channels called SINUSOIDS</a:t>
            </a:r>
            <a:endParaRPr lang="en-US" b="0"/>
          </a:p>
        </p:txBody>
      </p:sp>
      <p:sp>
        <p:nvSpPr>
          <p:cNvPr id="31753" name="Text Box 11"/>
          <p:cNvSpPr txBox="1">
            <a:spLocks noChangeArrowheads="1"/>
          </p:cNvSpPr>
          <p:nvPr/>
        </p:nvSpPr>
        <p:spPr bwMode="auto">
          <a:xfrm>
            <a:off x="5003800" y="4772025"/>
            <a:ext cx="3960813" cy="14652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0" dirty="0"/>
              <a:t>The branches of HV have thin vessel walls and </a:t>
            </a:r>
            <a:r>
              <a:rPr lang="en-GB" b="0" dirty="0" smtClean="0"/>
              <a:t>receive </a:t>
            </a:r>
            <a:r>
              <a:rPr lang="en-GB" b="0" dirty="0"/>
              <a:t>more blood from the sinusoids from each plate (layer) of lobule: link to from bigger branches</a:t>
            </a:r>
            <a:endParaRPr lang="en-US" b="0" dirty="0"/>
          </a:p>
        </p:txBody>
      </p:sp>
      <p:sp>
        <p:nvSpPr>
          <p:cNvPr id="31754" name="Text Box 12"/>
          <p:cNvSpPr txBox="1">
            <a:spLocks noChangeArrowheads="1"/>
          </p:cNvSpPr>
          <p:nvPr/>
        </p:nvSpPr>
        <p:spPr bwMode="auto">
          <a:xfrm>
            <a:off x="5003800" y="3429000"/>
            <a:ext cx="3960813" cy="11906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0"/>
              <a:t>Hepatocytes lining the SINUSOIDS absorb products in blood and secrete products into the blood as it flows over them.</a:t>
            </a:r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2" descr="biology a2 portra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83058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18"/>
          <p:cNvSpPr txBox="1">
            <a:spLocks noChangeArrowheads="1"/>
          </p:cNvSpPr>
          <p:nvPr/>
        </p:nvSpPr>
        <p:spPr bwMode="auto">
          <a:xfrm>
            <a:off x="6400800" y="6400800"/>
            <a:ext cx="236855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600" b="0">
                <a:latin typeface="Verdana" pitchFamily="34" charset="0"/>
              </a:rPr>
              <a:t>© Pearson Education Ltd 2009</a:t>
            </a:r>
          </a:p>
          <a:p>
            <a:r>
              <a:rPr lang="en-GB" sz="600" b="0">
                <a:latin typeface="Verdana" pitchFamily="34" charset="0"/>
              </a:rPr>
              <a:t>This document may have been altered from the original</a:t>
            </a:r>
            <a:endParaRPr lang="en-GB" sz="600" b="0"/>
          </a:p>
          <a:p>
            <a:endParaRPr lang="en-GB" b="0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81000" y="1143000"/>
            <a:ext cx="815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0" i="1"/>
              <a:t>The arrangement of liver cells in a lobule</a:t>
            </a:r>
            <a:endParaRPr lang="en-GB" b="0"/>
          </a:p>
        </p:txBody>
      </p:sp>
      <p:pic>
        <p:nvPicPr>
          <p:cNvPr id="32773" name="Picture 6" descr="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52513"/>
            <a:ext cx="7416800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AutoShape 7"/>
          <p:cNvSpPr>
            <a:spLocks noChangeArrowheads="1"/>
          </p:cNvSpPr>
          <p:nvPr/>
        </p:nvSpPr>
        <p:spPr bwMode="auto">
          <a:xfrm rot="-2116052">
            <a:off x="2554288" y="1989138"/>
            <a:ext cx="1512887" cy="360362"/>
          </a:xfrm>
          <a:prstGeom prst="rightArrow">
            <a:avLst>
              <a:gd name="adj1" fmla="val 50000"/>
              <a:gd name="adj2" fmla="val 1049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accent1">
                    <a:satMod val="150000"/>
                  </a:schemeClr>
                </a:solidFill>
              </a:rPr>
              <a:t>The sinusoids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7225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dirty="0" smtClean="0">
                <a:solidFill>
                  <a:srgbClr val="00FF00"/>
                </a:solidFill>
              </a:rPr>
              <a:t>Hepatocytes</a:t>
            </a:r>
            <a:r>
              <a:rPr lang="en-GB" dirty="0" smtClean="0"/>
              <a:t> have microvilli (increase surface area of liver cells: x6)</a:t>
            </a:r>
          </a:p>
          <a:p>
            <a:pPr lvl="1">
              <a:lnSpc>
                <a:spcPct val="80000"/>
              </a:lnSpc>
            </a:pPr>
            <a:r>
              <a:rPr lang="en-GB" dirty="0"/>
              <a:t>Release: plasma proteins (prothrombin, fibrinogen, albumin), lipoproteins </a:t>
            </a:r>
            <a:r>
              <a:rPr lang="en-GB" dirty="0">
                <a:solidFill>
                  <a:srgbClr val="FF0000"/>
                </a:solidFill>
              </a:rPr>
              <a:t>(endocrine function of liver), </a:t>
            </a:r>
            <a:r>
              <a:rPr lang="en-GB" dirty="0"/>
              <a:t>cholesterol</a:t>
            </a:r>
          </a:p>
          <a:p>
            <a:pPr lvl="1">
              <a:lnSpc>
                <a:spcPct val="80000"/>
              </a:lnSpc>
            </a:pPr>
            <a:r>
              <a:rPr lang="en-GB" dirty="0"/>
              <a:t>Absorb:  insulin, glucose, minerals, vitamins, blood borne toxins for detox.</a:t>
            </a:r>
          </a:p>
          <a:p>
            <a:pPr>
              <a:lnSpc>
                <a:spcPct val="80000"/>
              </a:lnSpc>
            </a:pPr>
            <a:r>
              <a:rPr lang="en-GB" dirty="0" err="1" smtClean="0">
                <a:solidFill>
                  <a:srgbClr val="00FF00"/>
                </a:solidFill>
              </a:rPr>
              <a:t>Kupffer</a:t>
            </a:r>
            <a:r>
              <a:rPr lang="en-GB" dirty="0" smtClean="0">
                <a:solidFill>
                  <a:srgbClr val="00FF00"/>
                </a:solidFill>
              </a:rPr>
              <a:t> cells</a:t>
            </a:r>
            <a:r>
              <a:rPr lang="en-GB" dirty="0" smtClean="0"/>
              <a:t> in SINUSOID: phagocytic cells (derived from monocytes).  Ingest bacteria from blood.  Breakdown bilirubin for absorption into hepatocytes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000" dirty="0" smtClean="0"/>
          </a:p>
        </p:txBody>
      </p:sp>
      <p:pic>
        <p:nvPicPr>
          <p:cNvPr id="33796" name="Picture 4" descr="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11413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accent1">
                    <a:satMod val="150000"/>
                  </a:schemeClr>
                </a:solidFill>
              </a:rPr>
              <a:t>Bile </a:t>
            </a:r>
            <a:r>
              <a:rPr lang="en-GB" dirty="0" err="1">
                <a:solidFill>
                  <a:schemeClr val="accent1">
                    <a:satMod val="150000"/>
                  </a:schemeClr>
                </a:solidFill>
              </a:rPr>
              <a:t>Canaliculus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7225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800" dirty="0" smtClean="0"/>
              <a:t>Hepatocytes separated by second channel:</a:t>
            </a:r>
            <a:r>
              <a:rPr lang="en-GB" sz="2800" dirty="0" smtClean="0">
                <a:solidFill>
                  <a:srgbClr val="00FF00"/>
                </a:solidFill>
              </a:rPr>
              <a:t> bile </a:t>
            </a:r>
            <a:r>
              <a:rPr lang="en-GB" sz="2800" dirty="0" err="1" smtClean="0">
                <a:solidFill>
                  <a:srgbClr val="00FF00"/>
                </a:solidFill>
              </a:rPr>
              <a:t>cannuli</a:t>
            </a:r>
            <a:r>
              <a:rPr lang="en-GB" sz="2800" dirty="0" smtClean="0">
                <a:solidFill>
                  <a:srgbClr val="00FF00"/>
                </a:solidFill>
              </a:rPr>
              <a:t> (plural)</a:t>
            </a:r>
          </a:p>
          <a:p>
            <a:pPr>
              <a:lnSpc>
                <a:spcPct val="80000"/>
              </a:lnSpc>
            </a:pPr>
            <a:r>
              <a:rPr lang="en-GB" sz="2800" dirty="0" smtClean="0"/>
              <a:t>Hepatocytes close to bile </a:t>
            </a:r>
            <a:r>
              <a:rPr lang="en-GB" sz="2800" dirty="0" err="1" smtClean="0"/>
              <a:t>canuli</a:t>
            </a:r>
            <a:r>
              <a:rPr lang="en-GB" sz="2800" dirty="0" smtClean="0"/>
              <a:t> rich in Golgi vessels</a:t>
            </a:r>
            <a:r>
              <a:rPr lang="en-GB" sz="2800" dirty="0" smtClean="0">
                <a:solidFill>
                  <a:srgbClr val="00FF00"/>
                </a:solidFill>
              </a:rPr>
              <a:t> </a:t>
            </a:r>
            <a:r>
              <a:rPr lang="en-GB" sz="2800" dirty="0" smtClean="0">
                <a:solidFill>
                  <a:srgbClr val="000000"/>
                </a:solidFill>
              </a:rPr>
              <a:t>reflecting transport of </a:t>
            </a:r>
            <a:r>
              <a:rPr lang="en-GB" sz="2800" dirty="0" smtClean="0">
                <a:solidFill>
                  <a:srgbClr val="FF0000"/>
                </a:solidFill>
              </a:rPr>
              <a:t>bile constituents</a:t>
            </a:r>
            <a:r>
              <a:rPr lang="en-GB" sz="2800" dirty="0" smtClean="0">
                <a:solidFill>
                  <a:srgbClr val="000000"/>
                </a:solidFill>
              </a:rPr>
              <a:t> into the channels</a:t>
            </a:r>
            <a:endParaRPr lang="en-GB" sz="2800" dirty="0" smtClean="0">
              <a:solidFill>
                <a:srgbClr val="00FF00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2800" dirty="0" smtClean="0">
                <a:sym typeface="Wingdings" pitchFamily="2" charset="2"/>
              </a:rPr>
              <a:t>Contents drained into bile duct giving bile to the duodenum</a:t>
            </a:r>
            <a:endParaRPr lang="en-US" sz="280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34820" name="Picture 4" descr="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11413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533400" y="3443321"/>
            <a:ext cx="8305800" cy="92333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7188" indent="-357188">
              <a:buFont typeface="Arial" charset="0"/>
              <a:buChar char="•"/>
            </a:pPr>
            <a:r>
              <a:rPr lang="en-GB" b="0" dirty="0" smtClean="0">
                <a:solidFill>
                  <a:schemeClr val="bg1"/>
                </a:solidFill>
              </a:rPr>
              <a:t>Describe the gross structure and histology of the liver</a:t>
            </a:r>
          </a:p>
          <a:p>
            <a:pPr marL="357188" indent="-357188">
              <a:buFont typeface="Arial" charset="0"/>
              <a:buChar char="•"/>
            </a:pPr>
            <a:endParaRPr lang="en-GB" b="0" dirty="0">
              <a:solidFill>
                <a:schemeClr val="bg1"/>
              </a:solidFill>
            </a:endParaRPr>
          </a:p>
          <a:p>
            <a:pPr marL="357188" indent="-357188">
              <a:buFont typeface="Arial" charset="0"/>
              <a:buChar char="•"/>
            </a:pPr>
            <a:r>
              <a:rPr lang="en-GB" b="0" dirty="0" smtClean="0">
                <a:solidFill>
                  <a:schemeClr val="bg1"/>
                </a:solidFill>
              </a:rPr>
              <a:t>Examine and draw stained sections to show the histology of liver tissue</a:t>
            </a:r>
            <a:endParaRPr lang="en-GB" b="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244702"/>
            <a:ext cx="7239000" cy="3192409"/>
          </a:xfrm>
          <a:prstGeom prst="rect">
            <a:avLst/>
          </a:prstGeom>
        </p:spPr>
        <p:txBody>
          <a:bodyPr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FFC8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9pPr>
            <a:extLst/>
          </a:lstStyle>
          <a:p>
            <a:r>
              <a:rPr lang="en-GB" dirty="0" smtClean="0"/>
              <a:t>Learning Objective</a:t>
            </a:r>
            <a:br>
              <a:rPr lang="en-GB" dirty="0" smtClean="0"/>
            </a:br>
            <a:endParaRPr lang="en-GB" dirty="0"/>
          </a:p>
          <a:p>
            <a:r>
              <a:rPr lang="en-GB" dirty="0" smtClean="0"/>
              <a:t>Success Criteria</a:t>
            </a:r>
            <a:endParaRPr lang="en-GB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09361" y="2175990"/>
            <a:ext cx="8305800" cy="36933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7188" indent="-357188">
              <a:buFont typeface="Arial" charset="0"/>
              <a:buChar char="•"/>
            </a:pPr>
            <a:r>
              <a:rPr lang="en-GB" b="0" dirty="0" smtClean="0">
                <a:solidFill>
                  <a:schemeClr val="bg1"/>
                </a:solidFill>
              </a:rPr>
              <a:t>Know about liver structure</a:t>
            </a:r>
            <a:endParaRPr lang="en-GB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Plenary: PPQ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999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532440" cy="682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6550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Markscheme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12776"/>
            <a:ext cx="9144000" cy="289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1257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Review your FLIP learning, discuss what you learnt with the person next to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729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accent1">
                    <a:satMod val="150000"/>
                  </a:schemeClr>
                </a:solidFill>
              </a:rPr>
              <a:t>Terms never to confuse!!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7523" name="Rectangle 1027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i="1" dirty="0">
                <a:solidFill>
                  <a:schemeClr val="accent2"/>
                </a:solidFill>
              </a:rPr>
              <a:t>Excretion</a:t>
            </a:r>
            <a:r>
              <a:rPr lang="en-GB" dirty="0"/>
              <a:t> versus </a:t>
            </a:r>
            <a:r>
              <a:rPr lang="en-GB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egestion</a:t>
            </a:r>
            <a:endParaRPr lang="en-GB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Metabolic </a:t>
            </a:r>
            <a:r>
              <a:rPr lang="en-GB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waste </a:t>
            </a:r>
            <a:r>
              <a:rPr lang="en-GB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substances produced from chemical reaction that may be toxic at high levels in the body</a:t>
            </a:r>
            <a:endParaRPr lang="en-US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8" name="AutoShape 1028"/>
          <p:cNvSpPr>
            <a:spLocks noChangeArrowheads="1"/>
          </p:cNvSpPr>
          <p:nvPr/>
        </p:nvSpPr>
        <p:spPr bwMode="auto">
          <a:xfrm>
            <a:off x="1835150" y="3789363"/>
            <a:ext cx="865188" cy="1295400"/>
          </a:xfrm>
          <a:prstGeom prst="downArrow">
            <a:avLst>
              <a:gd name="adj1" fmla="val 50000"/>
              <a:gd name="adj2" fmla="val 3743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69" name="AutoShape 1029"/>
          <p:cNvSpPr>
            <a:spLocks noChangeArrowheads="1"/>
          </p:cNvSpPr>
          <p:nvPr/>
        </p:nvSpPr>
        <p:spPr bwMode="auto">
          <a:xfrm>
            <a:off x="6443663" y="3717925"/>
            <a:ext cx="865187" cy="1295400"/>
          </a:xfrm>
          <a:prstGeom prst="downArrow">
            <a:avLst>
              <a:gd name="adj1" fmla="val 50000"/>
              <a:gd name="adj2" fmla="val 3743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7526" name="Text Box 1030"/>
          <p:cNvSpPr txBox="1">
            <a:spLocks noChangeArrowheads="1"/>
          </p:cNvSpPr>
          <p:nvPr/>
        </p:nvSpPr>
        <p:spPr bwMode="auto">
          <a:xfrm>
            <a:off x="863600" y="5192712"/>
            <a:ext cx="2808287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b="0">
                <a:effectLst>
                  <a:outerShdw blurRad="38100" dist="38100" dir="2700000" algn="tl">
                    <a:srgbClr val="FFFFFF"/>
                  </a:outerShdw>
                </a:effectLst>
              </a:rPr>
              <a:t>Carbon dioxide</a:t>
            </a:r>
            <a:endParaRPr lang="en-US" b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7527" name="Text Box 1031"/>
          <p:cNvSpPr txBox="1">
            <a:spLocks noChangeArrowheads="1"/>
          </p:cNvSpPr>
          <p:nvPr/>
        </p:nvSpPr>
        <p:spPr bwMode="auto">
          <a:xfrm>
            <a:off x="5472112" y="5134202"/>
            <a:ext cx="2808288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b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Nitrogenous waste (urea)</a:t>
            </a:r>
            <a:endParaRPr lang="en-US" b="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2" descr="biology a2 portra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83058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17"/>
          <p:cNvSpPr txBox="1">
            <a:spLocks noChangeArrowheads="1"/>
          </p:cNvSpPr>
          <p:nvPr/>
        </p:nvSpPr>
        <p:spPr bwMode="auto">
          <a:xfrm>
            <a:off x="7696200" y="4714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Week 5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381000" y="1143000"/>
            <a:ext cx="830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0" i="1"/>
              <a:t>A diagram showing the positions of the main excretory organs </a:t>
            </a:r>
          </a:p>
        </p:txBody>
      </p:sp>
      <p:pic>
        <p:nvPicPr>
          <p:cNvPr id="10245" name="Picture 6" descr="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616167"/>
            <a:ext cx="3961160" cy="509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gall_bladder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1187450" y="2997200"/>
            <a:ext cx="1439863" cy="576263"/>
          </a:xfrm>
          <a:prstGeom prst="rightArrow">
            <a:avLst>
              <a:gd name="adj1" fmla="val 50000"/>
              <a:gd name="adj2" fmla="val 6246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1187450" y="1484313"/>
            <a:ext cx="1439863" cy="576262"/>
          </a:xfrm>
          <a:prstGeom prst="rightArrow">
            <a:avLst>
              <a:gd name="adj1" fmla="val 50000"/>
              <a:gd name="adj2" fmla="val 6246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3132138" y="4292600"/>
            <a:ext cx="1439862" cy="576263"/>
          </a:xfrm>
          <a:prstGeom prst="rightArrow">
            <a:avLst>
              <a:gd name="adj1" fmla="val 50000"/>
              <a:gd name="adj2" fmla="val 6246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042988" y="4437063"/>
            <a:ext cx="20891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0"/>
              <a:t>Pancreas</a:t>
            </a:r>
            <a:endParaRPr lang="en-US" b="0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-180975" y="3133725"/>
            <a:ext cx="20891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0"/>
              <a:t>Gallbladder</a:t>
            </a:r>
            <a:endParaRPr lang="en-US" b="0"/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-36513" y="1571625"/>
            <a:ext cx="2089151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0"/>
              <a:t>Liver</a:t>
            </a:r>
            <a:endParaRPr lang="en-US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2" descr="biology a2 portra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83058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18"/>
          <p:cNvSpPr txBox="1">
            <a:spLocks noChangeArrowheads="1"/>
          </p:cNvSpPr>
          <p:nvPr/>
        </p:nvSpPr>
        <p:spPr bwMode="auto">
          <a:xfrm>
            <a:off x="6400800" y="6400800"/>
            <a:ext cx="236855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600" b="0">
                <a:latin typeface="Verdana" pitchFamily="34" charset="0"/>
              </a:rPr>
              <a:t>© Pearson Education Ltd 2009</a:t>
            </a:r>
          </a:p>
          <a:p>
            <a:r>
              <a:rPr lang="en-GB" sz="600" b="0">
                <a:latin typeface="Verdana" pitchFamily="34" charset="0"/>
              </a:rPr>
              <a:t>This document may have been altered from the original</a:t>
            </a:r>
            <a:endParaRPr lang="en-GB" sz="600" b="0"/>
          </a:p>
          <a:p>
            <a:endParaRPr lang="en-GB" b="0"/>
          </a:p>
        </p:txBody>
      </p:sp>
      <p:sp>
        <p:nvSpPr>
          <p:cNvPr id="16388" name="Text Box 17"/>
          <p:cNvSpPr txBox="1">
            <a:spLocks noChangeArrowheads="1"/>
          </p:cNvSpPr>
          <p:nvPr/>
        </p:nvSpPr>
        <p:spPr bwMode="auto">
          <a:xfrm>
            <a:off x="7696200" y="4714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Week 5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381000" y="1143000"/>
            <a:ext cx="830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0" i="1"/>
              <a:t>The liver and its connections to the blood system</a:t>
            </a:r>
          </a:p>
        </p:txBody>
      </p:sp>
      <p:pic>
        <p:nvPicPr>
          <p:cNvPr id="16390" name="Picture 6" descr="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1628775"/>
            <a:ext cx="5713413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6600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L</a:t>
            </a:r>
            <a:r>
              <a:rPr lang="en-GB" sz="6600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iver</a:t>
            </a:r>
            <a:endParaRPr lang="en-GB" sz="6600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pic>
        <p:nvPicPr>
          <p:cNvPr id="15363" name="Picture 3" descr="http://arbl.cvmbs.colostate.edu/hbooks/pathphys/digestion/liver/liver_dog.jpg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1587500" y="2627313"/>
            <a:ext cx="5969000" cy="2921000"/>
          </a:xfr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accent1">
                    <a:satMod val="150000"/>
                  </a:schemeClr>
                </a:solidFill>
              </a:rPr>
              <a:t>Liver basics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23988"/>
            <a:ext cx="8229600" cy="4525962"/>
          </a:xfrm>
        </p:spPr>
        <p:txBody>
          <a:bodyPr/>
          <a:lstStyle/>
          <a:p>
            <a:r>
              <a:rPr lang="en-GB" sz="2400" smtClean="0"/>
              <a:t>Lies to the right side of body just under diaphragm</a:t>
            </a:r>
          </a:p>
          <a:p>
            <a:r>
              <a:rPr lang="en-GB" sz="2400" smtClean="0"/>
              <a:t>Largest internal organ- holds 13% total blood at any one time- can store &amp; release blood acting as a reservoir to compensate for smaller changes in blood volume</a:t>
            </a:r>
          </a:p>
          <a:p>
            <a:r>
              <a:rPr lang="en-GB" sz="2400" smtClean="0"/>
              <a:t>Uses up to 20% total energy in body </a:t>
            </a:r>
          </a:p>
          <a:p>
            <a:r>
              <a:rPr lang="en-GB" sz="2400" smtClean="0"/>
              <a:t>Made of left &amp; right lobes enclosed by </a:t>
            </a:r>
            <a:r>
              <a:rPr lang="en-GB" sz="2400" smtClean="0">
                <a:solidFill>
                  <a:srgbClr val="FF0000"/>
                </a:solidFill>
              </a:rPr>
              <a:t>fibrous capsule</a:t>
            </a:r>
            <a:r>
              <a:rPr lang="en-GB" sz="2400" smtClean="0"/>
              <a:t> (</a:t>
            </a:r>
            <a:r>
              <a:rPr lang="en-GB" sz="2400" smtClean="0">
                <a:solidFill>
                  <a:schemeClr val="accent2"/>
                </a:solidFill>
              </a:rPr>
              <a:t>Glissons Capsule</a:t>
            </a:r>
            <a:r>
              <a:rPr lang="en-GB" sz="2400" smtClean="0"/>
              <a:t>)</a:t>
            </a:r>
          </a:p>
          <a:p>
            <a:r>
              <a:rPr lang="en-GB" sz="2400" smtClean="0"/>
              <a:t>Each lobe formed from </a:t>
            </a:r>
            <a:r>
              <a:rPr lang="en-GB" sz="2400" smtClean="0">
                <a:solidFill>
                  <a:schemeClr val="accent2"/>
                </a:solidFill>
              </a:rPr>
              <a:t>hexagonal lobules</a:t>
            </a:r>
            <a:r>
              <a:rPr lang="en-GB" sz="2400" smtClean="0"/>
              <a:t> (100,000)</a:t>
            </a:r>
          </a:p>
          <a:p>
            <a:r>
              <a:rPr lang="en-GB" sz="2400" smtClean="0"/>
              <a:t>Dual blood supply: receives blood from 2 blood vessels</a:t>
            </a:r>
            <a:endParaRPr lang="en-US" sz="2400" smtClean="0"/>
          </a:p>
        </p:txBody>
      </p:sp>
      <p:pic>
        <p:nvPicPr>
          <p:cNvPr id="17412" name="Picture 4" descr="http://www.sltu.org.uk/graphics/LIVER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132138" y="5084763"/>
            <a:ext cx="2625725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http://www.medterms.com/images/Liver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0" y="0"/>
            <a:ext cx="1400175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632</TotalTime>
  <Words>915</Words>
  <Application>Microsoft Office PowerPoint</Application>
  <PresentationFormat>On-screen Show (4:3)</PresentationFormat>
  <Paragraphs>128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 Unicode MS</vt:lpstr>
      <vt:lpstr>Arial</vt:lpstr>
      <vt:lpstr>Arial Black</vt:lpstr>
      <vt:lpstr>Corbel</vt:lpstr>
      <vt:lpstr>Times New Roman</vt:lpstr>
      <vt:lpstr>Verdana</vt:lpstr>
      <vt:lpstr>Wingdings</vt:lpstr>
      <vt:lpstr>Wingdings 2</vt:lpstr>
      <vt:lpstr>Wingdings 3</vt:lpstr>
      <vt:lpstr>Module</vt:lpstr>
      <vt:lpstr>PowerPoint Presentation</vt:lpstr>
      <vt:lpstr>PowerPoint Presentation</vt:lpstr>
      <vt:lpstr>Starter: </vt:lpstr>
      <vt:lpstr>Terms never to confuse!!</vt:lpstr>
      <vt:lpstr>PowerPoint Presentation</vt:lpstr>
      <vt:lpstr>PowerPoint Presentation</vt:lpstr>
      <vt:lpstr>PowerPoint Presentation</vt:lpstr>
      <vt:lpstr>Liver</vt:lpstr>
      <vt:lpstr>Liver basics</vt:lpstr>
      <vt:lpstr>Liver Lobules</vt:lpstr>
      <vt:lpstr>Key Skill: Drawing Microscope Slides</vt:lpstr>
      <vt:lpstr>Low Power Drawing Mark Scheme [10]</vt:lpstr>
      <vt:lpstr>Hepatocytes</vt:lpstr>
      <vt:lpstr>PowerPoint Presentation</vt:lpstr>
      <vt:lpstr>PowerPoint Presentation</vt:lpstr>
      <vt:lpstr>PowerPoint Presentation</vt:lpstr>
      <vt:lpstr>PowerPoint Presentation</vt:lpstr>
      <vt:lpstr>The sinusoids</vt:lpstr>
      <vt:lpstr>Bile Canaliculus</vt:lpstr>
      <vt:lpstr>Plenary: PPQ</vt:lpstr>
      <vt:lpstr>PowerPoint Presentation</vt:lpstr>
      <vt:lpstr>Markscheme</vt:lpstr>
    </vt:vector>
  </TitlesOfParts>
  <Company>Tasker Milward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Kevin Elcock</dc:creator>
  <cp:lastModifiedBy>Louise Wilson</cp:lastModifiedBy>
  <cp:revision>30</cp:revision>
  <dcterms:created xsi:type="dcterms:W3CDTF">2009-11-20T20:27:32Z</dcterms:created>
  <dcterms:modified xsi:type="dcterms:W3CDTF">2017-09-17T13:43:00Z</dcterms:modified>
</cp:coreProperties>
</file>