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89" r:id="rId6"/>
    <p:sldId id="285" r:id="rId7"/>
    <p:sldId id="281" r:id="rId8"/>
    <p:sldId id="290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Microorganisms &amp;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6.4</a:t>
            </a:r>
          </a:p>
          <a:p>
            <a:r>
              <a:rPr lang="en-US"/>
              <a:t>Cloning &amp; 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use of microorganisms in biotechnological processes.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67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use of microorganisms in the production of dairy products, alcohol and </a:t>
            </a:r>
            <a:r>
              <a:rPr lang="en-US" dirty="0" err="1" smtClean="0"/>
              <a:t>mycoprotein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State the advantages and disadvantages of using microorganisms to produce food products such as </a:t>
            </a:r>
            <a:r>
              <a:rPr lang="en-US" dirty="0" err="1" smtClean="0"/>
              <a:t>mycoprotein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use of microorganisms in biotechnological processes.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0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use of microorganisms in the production of dairy products, alcohol and </a:t>
            </a:r>
            <a:r>
              <a:rPr lang="en-US" dirty="0" err="1" smtClean="0"/>
              <a:t>mycoprotein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State the advantages and disadvantages of using microorganisms to produce food products such as </a:t>
            </a:r>
            <a:r>
              <a:rPr lang="en-US" dirty="0" err="1" smtClean="0"/>
              <a:t>mycoprotein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4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Starter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foods do you think are made using biotechnological processes?</a:t>
            </a:r>
          </a:p>
          <a:p>
            <a:pPr marL="0" indent="0">
              <a:buNone/>
            </a:pPr>
            <a:r>
              <a:rPr lang="en-US" dirty="0" smtClean="0"/>
              <a:t>Most food production incorporates some form of biotechnology, so you should be able to come up with some ideas!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3" y="2968488"/>
            <a:ext cx="2494347" cy="2160104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73" y="4491283"/>
            <a:ext cx="3772493" cy="21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60" y="2688430"/>
            <a:ext cx="2931597" cy="1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nt of lag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889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42" y="2688430"/>
            <a:ext cx="2861658" cy="43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Food Example: </a:t>
            </a:r>
            <a:r>
              <a:rPr lang="en-US" sz="4000" dirty="0" err="1" smtClean="0"/>
              <a:t>Mycoprotein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096" y="1064698"/>
            <a:ext cx="2887674" cy="1926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3687" y="1061822"/>
            <a:ext cx="2870528" cy="19239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35387" y="1629116"/>
            <a:ext cx="2270766" cy="756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63274" y="830919"/>
            <a:ext cx="2655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fungus </a:t>
            </a:r>
            <a:r>
              <a:rPr lang="en-US" sz="2000" i="1" dirty="0" err="1" smtClean="0"/>
              <a:t>Fusarium</a:t>
            </a:r>
            <a:r>
              <a:rPr lang="en-US" sz="2000" dirty="0" smtClean="0"/>
              <a:t> is cultured.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fungal mycelium is separated and processed as food.</a:t>
            </a:r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096" y="2991318"/>
            <a:ext cx="4087852" cy="3735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3043" y="4001193"/>
            <a:ext cx="4387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fungus can be cultured on a large scale using a </a:t>
            </a:r>
            <a:r>
              <a:rPr lang="en-US" b="1" dirty="0" smtClean="0"/>
              <a:t>fermenter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mycoprotein</a:t>
            </a:r>
            <a:r>
              <a:rPr lang="en-US" dirty="0" smtClean="0"/>
              <a:t> produced is high in protein and </a:t>
            </a:r>
            <a:r>
              <a:rPr lang="en-US" dirty="0" err="1" smtClean="0"/>
              <a:t>fibre</a:t>
            </a:r>
            <a:r>
              <a:rPr lang="en-US" dirty="0" smtClean="0"/>
              <a:t>, but is also low in fat and contains no cholesterol.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Task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756834"/>
            <a:ext cx="8824055" cy="582376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Read the paragraph on </a:t>
            </a:r>
            <a:r>
              <a:rPr lang="en-US" sz="2200" b="1" dirty="0" smtClean="0">
                <a:solidFill>
                  <a:schemeClr val="tx1"/>
                </a:solidFill>
              </a:rPr>
              <a:t>single-cell protein (SCP)</a:t>
            </a:r>
            <a:r>
              <a:rPr lang="en-US" sz="2200" dirty="0" smtClean="0">
                <a:solidFill>
                  <a:schemeClr val="tx1"/>
                </a:solidFill>
              </a:rPr>
              <a:t> on page 252.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Answer the following questions after reading the section: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Which fungal species is used to produce </a:t>
            </a:r>
            <a:r>
              <a:rPr lang="en-US" sz="2200" dirty="0" err="1" smtClean="0">
                <a:solidFill>
                  <a:schemeClr val="tx1"/>
                </a:solidFill>
              </a:rPr>
              <a:t>mycoprotein</a:t>
            </a:r>
            <a:r>
              <a:rPr lang="en-US" sz="2200" dirty="0" smtClean="0">
                <a:solidFill>
                  <a:schemeClr val="tx1"/>
                </a:solidFill>
              </a:rPr>
              <a:t>/SCP.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What is </a:t>
            </a:r>
            <a:r>
              <a:rPr lang="en-US" sz="2200" dirty="0" err="1" smtClean="0">
                <a:solidFill>
                  <a:schemeClr val="tx1"/>
                </a:solidFill>
              </a:rPr>
              <a:t>mycoprotein</a:t>
            </a:r>
            <a:r>
              <a:rPr lang="en-US" sz="2200" dirty="0" smtClean="0">
                <a:solidFill>
                  <a:schemeClr val="tx1"/>
                </a:solidFill>
              </a:rPr>
              <a:t> marketed as?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How is </a:t>
            </a:r>
            <a:r>
              <a:rPr lang="en-US" sz="2200" dirty="0" err="1" smtClean="0">
                <a:solidFill>
                  <a:schemeClr val="tx1"/>
                </a:solidFill>
              </a:rPr>
              <a:t>mycoprotein</a:t>
            </a:r>
            <a:r>
              <a:rPr lang="en-US" sz="2200" dirty="0" smtClean="0">
                <a:solidFill>
                  <a:schemeClr val="tx1"/>
                </a:solidFill>
              </a:rPr>
              <a:t> beneficial to health?</a:t>
            </a:r>
          </a:p>
          <a:p>
            <a:pPr marL="457200" indent="-457200">
              <a:spcBef>
                <a:spcPts val="1000"/>
              </a:spcBef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What is one of the biggest benefits of using microorganisms to produce </a:t>
            </a:r>
            <a:r>
              <a:rPr lang="en-US" sz="2200" dirty="0" err="1" smtClean="0">
                <a:solidFill>
                  <a:schemeClr val="tx1"/>
                </a:solidFill>
              </a:rPr>
              <a:t>mycoprotein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80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3600" dirty="0" smtClean="0"/>
              <a:t>Advantages/Disadvantages of SCP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4239957" cy="5823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Protein production is much faster than in animals.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High protein content (up to 85%)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Production rate can be altered.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No animal fat or cholesterol.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Microorganism can easily be genetically engineered.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SCP production could be combined with waste removal.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Seasonal variations do not affect production.</a:t>
            </a:r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B050"/>
                </a:solidFill>
              </a:rPr>
              <a:t>Not much land required.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9370" y="756833"/>
            <a:ext cx="4239957" cy="5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Stigma against food produced using waste.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Isolation of the protein can be difficult.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The protein has to be purified to ensure it is decontaminated.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Amino acid profile may be different to animal protein.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Pathogenic organisms also thrive in the same conditions.</a:t>
            </a:r>
          </a:p>
          <a:p>
            <a:pPr marL="0" indent="0" algn="ctr">
              <a:buFont typeface="Wingdings 2" pitchFamily="18" charset="2"/>
              <a:buNone/>
            </a:pPr>
            <a:endParaRPr lang="en-US" sz="2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7576"/>
            <a:ext cx="8911771" cy="649257"/>
          </a:xfrm>
        </p:spPr>
        <p:txBody>
          <a:bodyPr/>
          <a:lstStyle/>
          <a:p>
            <a:r>
              <a:rPr lang="en-US" sz="2800" dirty="0" smtClean="0"/>
              <a:t>Advantages of using Microorganisms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1600" y="853820"/>
            <a:ext cx="8911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Microorganisms are cheap and easy to grow.</a:t>
            </a:r>
          </a:p>
          <a:p>
            <a:endParaRPr lang="en-GB" sz="2400" dirty="0"/>
          </a:p>
          <a:p>
            <a:r>
              <a:rPr lang="en-GB" sz="2400" dirty="0" smtClean="0"/>
              <a:t>Low fuel/running costs.</a:t>
            </a:r>
          </a:p>
          <a:p>
            <a:endParaRPr lang="en-GB" sz="2400" dirty="0"/>
          </a:p>
          <a:p>
            <a:r>
              <a:rPr lang="en-GB" sz="2400" dirty="0" smtClean="0"/>
              <a:t>Process requires low atmospheric pressures.</a:t>
            </a:r>
          </a:p>
          <a:p>
            <a:endParaRPr lang="en-GB" sz="2400" dirty="0"/>
          </a:p>
          <a:p>
            <a:r>
              <a:rPr lang="en-GB" sz="2400" dirty="0" smtClean="0"/>
              <a:t>Microorganisms can be fed waste products of other processes.</a:t>
            </a:r>
          </a:p>
          <a:p>
            <a:endParaRPr lang="en-GB" sz="2400" dirty="0"/>
          </a:p>
          <a:p>
            <a:r>
              <a:rPr lang="en-GB" sz="2400" dirty="0" smtClean="0"/>
              <a:t>Short life cycles.</a:t>
            </a:r>
          </a:p>
          <a:p>
            <a:endParaRPr lang="en-GB" sz="2400" dirty="0"/>
          </a:p>
          <a:p>
            <a:r>
              <a:rPr lang="en-GB" sz="2400" dirty="0" smtClean="0"/>
              <a:t>Can be genetically modified easily.</a:t>
            </a:r>
          </a:p>
          <a:p>
            <a:endParaRPr lang="en-GB" sz="2400" dirty="0"/>
          </a:p>
          <a:p>
            <a:r>
              <a:rPr lang="en-GB" sz="2400" dirty="0" smtClean="0"/>
              <a:t>Fewer ethical considerations.</a:t>
            </a:r>
          </a:p>
          <a:p>
            <a:endParaRPr lang="en-GB" sz="2400" dirty="0" smtClean="0"/>
          </a:p>
          <a:p>
            <a:r>
              <a:rPr lang="en-GB" sz="2400" dirty="0" smtClean="0"/>
              <a:t>Product is easy to harvest.</a:t>
            </a:r>
          </a:p>
        </p:txBody>
      </p:sp>
    </p:spTree>
    <p:extLst>
      <p:ext uri="{BB962C8B-B14F-4D97-AF65-F5344CB8AC3E}">
        <p14:creationId xmlns:p14="http://schemas.microsoft.com/office/powerpoint/2010/main" val="3344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Plenary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613775"/>
            <a:ext cx="8824055" cy="5966827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Do the exam question on Microorganisms and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549"/>
          <a:stretch/>
        </p:blipFill>
        <p:spPr>
          <a:xfrm>
            <a:off x="290316" y="1050644"/>
            <a:ext cx="7150143" cy="1113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277" r="48644"/>
          <a:stretch/>
        </p:blipFill>
        <p:spPr>
          <a:xfrm>
            <a:off x="240212" y="2294910"/>
            <a:ext cx="3672066" cy="439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16" y="2285031"/>
            <a:ext cx="33623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385</TotalTime>
  <Words>413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News Gothic MT</vt:lpstr>
      <vt:lpstr>Wingdings 2</vt:lpstr>
      <vt:lpstr>Breeze</vt:lpstr>
      <vt:lpstr>Microorganisms &amp; Food</vt:lpstr>
      <vt:lpstr>Learning Objectives</vt:lpstr>
      <vt:lpstr>Success Criteria</vt:lpstr>
      <vt:lpstr>Starter</vt:lpstr>
      <vt:lpstr>Food Example: Mycoprotein</vt:lpstr>
      <vt:lpstr>Task</vt:lpstr>
      <vt:lpstr>Advantages/Disadvantages of SCP</vt:lpstr>
      <vt:lpstr>Advantages of using Microorganisms</vt:lpstr>
      <vt:lpstr>Plenary</vt:lpstr>
      <vt:lpstr>Learning Objectives</vt:lpstr>
      <vt:lpstr>Success Criteria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Clones in Nature</dc:title>
  <dc:creator>Varinder Singh</dc:creator>
  <cp:lastModifiedBy>Louise Wilson</cp:lastModifiedBy>
  <cp:revision>39</cp:revision>
  <dcterms:created xsi:type="dcterms:W3CDTF">2015-01-25T17:22:48Z</dcterms:created>
  <dcterms:modified xsi:type="dcterms:W3CDTF">2017-03-23T10:55:37Z</dcterms:modified>
</cp:coreProperties>
</file>