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9" r:id="rId5"/>
  </p:sldMasterIdLst>
  <p:notesMasterIdLst>
    <p:notesMasterId r:id="rId29"/>
  </p:notesMasterIdLst>
  <p:sldIdLst>
    <p:sldId id="282" r:id="rId6"/>
    <p:sldId id="283" r:id="rId7"/>
    <p:sldId id="257" r:id="rId8"/>
    <p:sldId id="274" r:id="rId9"/>
    <p:sldId id="258" r:id="rId10"/>
    <p:sldId id="271" r:id="rId11"/>
    <p:sldId id="259" r:id="rId12"/>
    <p:sldId id="260" r:id="rId13"/>
    <p:sldId id="272" r:id="rId14"/>
    <p:sldId id="27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6" r:id="rId23"/>
    <p:sldId id="277" r:id="rId24"/>
    <p:sldId id="280" r:id="rId25"/>
    <p:sldId id="281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AE4B-298E-4527-A658-E62B6B77C569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35094-C288-4627-A3A2-0A54F5022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3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mitosis PAG1 sheet in the folder explains this well – they could use the</a:t>
            </a:r>
            <a:r>
              <a:rPr lang="en-GB" baseline="0" dirty="0" smtClean="0"/>
              <a:t> relevant </a:t>
            </a:r>
            <a:r>
              <a:rPr lang="en-GB" dirty="0" smtClean="0"/>
              <a:t>page and measure something</a:t>
            </a:r>
            <a:r>
              <a:rPr lang="en-GB" baseline="0" dirty="0" smtClean="0"/>
              <a:t> on prepared slides, or make cheek cell/onion cell/leaf peel slides.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29F1-4F96-4FCB-A1B8-4911F4D1894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Total magnification = mag of eyepiece x mag of objective lens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29F1-4F96-4FCB-A1B8-4911F4D1894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9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EE10-D78C-4EBB-B853-71B370302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7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DEC2-24E8-4361-A122-FFD8CFD884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18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69A8-C7AF-4803-99B5-213700C66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14BD-E239-44EA-B428-6C853CB6E5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0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F0ABD-2FAC-44D1-8A14-090EB0C67F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C620-2007-4415-A8D7-DAB57BBC5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62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891E-C39C-4D59-9192-69D15B0E1F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15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3D59-34CE-49A9-A666-D1FAFA413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3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8F44E-E628-4764-B0B9-70853D1A5D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25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BA06-0EB1-4372-8DF6-DBE928606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A3ADB-8D63-40D6-9632-D928B447CA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5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FD75C-CC9E-452F-B679-D711A49007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8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586D3-4A2E-4A5F-9F40-C4D6B54361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57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EA80D-629F-488A-8427-2EFE2C535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47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AD51A-11F6-4DC5-AFCA-857DFE8A33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1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BABBD-2012-4B71-A65F-5D08F11FF8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56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4BA02-9CDB-4135-9182-E1ADC225E5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394F2-F235-4F97-A410-A32C44429B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F0A98-4495-4821-A2DE-8BFF4DDA82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62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A7F0D-B0BF-4A04-972A-0D71644877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77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A34A5-F01B-4BCC-882E-27DC548415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3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0F917-616A-4CE9-A13E-C2424E9843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1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10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0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9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45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25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4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68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29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9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6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0D1B-29DD-4EC6-8FA7-C2A3D9ECD97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2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97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90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1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14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7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20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74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3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90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0D1B-29DD-4EC6-8FA7-C2A3D9ECD97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A038-294A-45FE-8E54-CF0809C20F49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3B9-FF41-4C37-B56F-AB7FA931AD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82C3A-ECCC-4E77-AF42-ECC0A82C4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98EEB9-972E-4F4B-B360-4D00EEECB9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3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F100-74BF-4E08-9805-5F5A77CD75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8414-DA9C-462D-917E-7F58981B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0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icroscopy.fsu.edu/micro/gallery/mitosis/earlyprophas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microscopy.fsu.edu/micro/gallery/mitosis/lateprophas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uoguelph.ca/zoology/devobio/miller/01415fig1-3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icroscopy.fsu.edu/micro/gallery/mitosis/metaphase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uoguelph.ca/zoology/devobio/miller/01417fig1-4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icroscopy.fsu.edu/micro/gallery/mitosis/earlyanaphas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microscopy.fsu.edu/micro/gallery/mitosis/lateanaphas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uoguelph.ca/zoology/devobio/miller/01418fig1-5.gif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icroscopy.fsu.edu/micro/gallery/mitosis/telophase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icroscopy.fsu.edu/micro/gallery/mitosis/daughter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itosis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uoguelph.ca/zoology/devobio/miller/01413fig1-2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958750"/>
            <a:ext cx="5829300" cy="1102519"/>
          </a:xfrm>
        </p:spPr>
        <p:txBody>
          <a:bodyPr>
            <a:normAutofit/>
          </a:bodyPr>
          <a:lstStyle/>
          <a:p>
            <a:r>
              <a:rPr lang="en-GB" sz="3000" dirty="0"/>
              <a:t>Block 1B – Cell division, cell diversity and cellular organisation 2.1.6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185084"/>
            <a:ext cx="4800600" cy="1314450"/>
          </a:xfrm>
        </p:spPr>
        <p:txBody>
          <a:bodyPr/>
          <a:lstStyle/>
          <a:p>
            <a:r>
              <a:rPr lang="en-GB" dirty="0" smtClean="0"/>
              <a:t>Mitosis PAG 1.1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30402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Foundations in Biology</a:t>
            </a:r>
          </a:p>
        </p:txBody>
      </p:sp>
    </p:spTree>
    <p:extLst>
      <p:ext uri="{BB962C8B-B14F-4D97-AF65-F5344CB8AC3E}">
        <p14:creationId xmlns:p14="http://schemas.microsoft.com/office/powerpoint/2010/main" val="40224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littleearlypro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459" b="3423"/>
          <a:stretch>
            <a:fillRect/>
          </a:stretch>
        </p:blipFill>
        <p:spPr bwMode="auto">
          <a:xfrm>
            <a:off x="250825" y="188913"/>
            <a:ext cx="4392613" cy="3671887"/>
          </a:xfrm>
          <a:prstGeom prst="rect">
            <a:avLst/>
          </a:prstGeom>
          <a:noFill/>
        </p:spPr>
      </p:pic>
      <p:pic>
        <p:nvPicPr>
          <p:cNvPr id="26631" name="Picture 7" descr="littlelatepropha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040" b="5194"/>
          <a:stretch>
            <a:fillRect/>
          </a:stretch>
        </p:blipFill>
        <p:spPr bwMode="auto">
          <a:xfrm>
            <a:off x="4067175" y="3370263"/>
            <a:ext cx="4824413" cy="3271837"/>
          </a:xfrm>
          <a:prstGeom prst="rect">
            <a:avLst/>
          </a:prstGeom>
          <a:noFill/>
        </p:spPr>
      </p:pic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250825" y="4221163"/>
            <a:ext cx="38163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Prophase </a:t>
            </a:r>
          </a:p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(early)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5003800" y="1052513"/>
            <a:ext cx="4140200" cy="163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Prophase </a:t>
            </a:r>
          </a:p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(late)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124075" y="3429000"/>
            <a:ext cx="576263" cy="5048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019925" y="2708275"/>
            <a:ext cx="576263" cy="649288"/>
          </a:xfrm>
          <a:prstGeom prst="downArrow">
            <a:avLst>
              <a:gd name="adj1" fmla="val 50000"/>
              <a:gd name="adj2" fmla="val 281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916113"/>
            <a:ext cx="5257800" cy="4114800"/>
          </a:xfrm>
        </p:spPr>
        <p:txBody>
          <a:bodyPr>
            <a:normAutofit/>
          </a:bodyPr>
          <a:lstStyle/>
          <a:p>
            <a:endParaRPr lang="en-GB" sz="2400" dirty="0">
              <a:cs typeface="Times New Roman" pitchFamily="18" charset="0"/>
            </a:endParaRPr>
          </a:p>
          <a:p>
            <a:r>
              <a:rPr lang="en-GB" sz="2400" dirty="0">
                <a:cs typeface="Times New Roman" pitchFamily="18" charset="0"/>
              </a:rPr>
              <a:t> The chromosomes are lined up along </a:t>
            </a:r>
            <a:r>
              <a:rPr lang="en-GB" sz="2400" dirty="0" smtClean="0">
                <a:cs typeface="Times New Roman" pitchFamily="18" charset="0"/>
              </a:rPr>
              <a:t>the </a:t>
            </a:r>
            <a:r>
              <a:rPr lang="en-GB" sz="2400" dirty="0">
                <a:cs typeface="Times New Roman" pitchFamily="18" charset="0"/>
              </a:rPr>
              <a:t>cell's equator </a:t>
            </a:r>
            <a:r>
              <a:rPr lang="en-GB" sz="2400" dirty="0" smtClean="0">
                <a:cs typeface="Times New Roman" pitchFamily="18" charset="0"/>
              </a:rPr>
              <a:t>.</a:t>
            </a:r>
          </a:p>
          <a:p>
            <a:endParaRPr lang="en-GB" sz="2400" dirty="0" smtClean="0">
              <a:cs typeface="Times New Roman" pitchFamily="18" charset="0"/>
            </a:endParaRPr>
          </a:p>
          <a:p>
            <a:r>
              <a:rPr lang="en-GB" sz="2400" dirty="0" smtClean="0">
                <a:cs typeface="Times New Roman" pitchFamily="18" charset="0"/>
              </a:rPr>
              <a:t>Spindle microtubules from each pole are attached to each centromere on opposite sides.</a:t>
            </a:r>
          </a:p>
          <a:p>
            <a:endParaRPr lang="en-GB" sz="2400" dirty="0" smtClean="0">
              <a:cs typeface="Times New Roman" pitchFamily="18" charset="0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105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Metaphase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4325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9462" name="Picture 6" descr="Metaphas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388" y="1989138"/>
            <a:ext cx="3657600" cy="33893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5105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Metaphase</a:t>
            </a:r>
          </a:p>
        </p:txBody>
      </p:sp>
      <p:pic>
        <p:nvPicPr>
          <p:cNvPr id="27654" name="Picture 6" descr="littlemeta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003" b="4617"/>
          <a:stretch>
            <a:fillRect/>
          </a:stretch>
        </p:blipFill>
        <p:spPr bwMode="auto">
          <a:xfrm>
            <a:off x="1763713" y="2205038"/>
            <a:ext cx="5688012" cy="386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81200"/>
            <a:ext cx="4876800" cy="41148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The </a:t>
            </a:r>
            <a:r>
              <a:rPr lang="en-GB" sz="2400" dirty="0" err="1" smtClean="0">
                <a:cs typeface="Times New Roman" pitchFamily="18" charset="0"/>
              </a:rPr>
              <a:t>centromeres</a:t>
            </a:r>
            <a:r>
              <a:rPr lang="en-GB" sz="2400" dirty="0" smtClean="0">
                <a:cs typeface="Times New Roman" pitchFamily="18" charset="0"/>
              </a:rPr>
              <a:t> divide and the sister chromatids have become chromosomes.</a:t>
            </a:r>
          </a:p>
          <a:p>
            <a:endParaRPr lang="en-GB" sz="2400" dirty="0" smtClean="0">
              <a:cs typeface="Times New Roman" pitchFamily="18" charset="0"/>
            </a:endParaRPr>
          </a:p>
          <a:p>
            <a:r>
              <a:rPr lang="en-GB" sz="2400" dirty="0" smtClean="0">
                <a:cs typeface="Times New Roman" pitchFamily="18" charset="0"/>
              </a:rPr>
              <a:t>The chromosomes </a:t>
            </a:r>
            <a:r>
              <a:rPr lang="en-GB" sz="2400" dirty="0">
                <a:cs typeface="Times New Roman" pitchFamily="18" charset="0"/>
              </a:rPr>
              <a:t>are pulled along the microtubules toward opposite poles of the cell.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426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Anaphase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4325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0486" name="Picture 6" descr="Anaphas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388" y="2060575"/>
            <a:ext cx="3987800" cy="3505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23850" y="4221163"/>
            <a:ext cx="3744913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Anaphase</a:t>
            </a:r>
          </a:p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(early) </a:t>
            </a:r>
          </a:p>
        </p:txBody>
      </p:sp>
      <p:pic>
        <p:nvPicPr>
          <p:cNvPr id="28678" name="Picture 6" descr="littleearlyana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653" b="4424"/>
          <a:stretch>
            <a:fillRect/>
          </a:stretch>
        </p:blipFill>
        <p:spPr bwMode="auto">
          <a:xfrm>
            <a:off x="250825" y="260350"/>
            <a:ext cx="4392613" cy="3313113"/>
          </a:xfrm>
          <a:prstGeom prst="rect">
            <a:avLst/>
          </a:prstGeom>
          <a:noFill/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4859338" y="476250"/>
            <a:ext cx="3744912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Anaphase</a:t>
            </a:r>
          </a:p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(late) </a:t>
            </a:r>
          </a:p>
        </p:txBody>
      </p:sp>
      <p:pic>
        <p:nvPicPr>
          <p:cNvPr id="28681" name="Picture 9" descr="littlelateanapha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3294" b="3426"/>
          <a:stretch>
            <a:fillRect/>
          </a:stretch>
        </p:blipFill>
        <p:spPr bwMode="auto">
          <a:xfrm>
            <a:off x="4284663" y="2917825"/>
            <a:ext cx="4608512" cy="3592513"/>
          </a:xfrm>
          <a:prstGeom prst="rect">
            <a:avLst/>
          </a:prstGeom>
          <a:noFill/>
        </p:spPr>
      </p:pic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1979613" y="3429000"/>
            <a:ext cx="576262" cy="5048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6443663" y="2205038"/>
            <a:ext cx="576262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16113"/>
            <a:ext cx="4211638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cs typeface="Times New Roman" pitchFamily="18" charset="0"/>
              </a:rPr>
              <a:t>The chromosome have migrated to the </a:t>
            </a:r>
            <a:r>
              <a:rPr lang="en-GB" sz="2400" dirty="0" smtClean="0">
                <a:cs typeface="Times New Roman" pitchFamily="18" charset="0"/>
              </a:rPr>
              <a:t>poles.</a:t>
            </a:r>
          </a:p>
          <a:p>
            <a:pPr>
              <a:lnSpc>
                <a:spcPct val="90000"/>
              </a:lnSpc>
            </a:pPr>
            <a:endParaRPr lang="en-GB" sz="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The nuclear membrane reforms.</a:t>
            </a:r>
          </a:p>
          <a:p>
            <a:pPr>
              <a:lnSpc>
                <a:spcPct val="90000"/>
              </a:lnSpc>
            </a:pPr>
            <a:endParaRPr lang="en-GB" sz="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cs typeface="Times New Roman" pitchFamily="18" charset="0"/>
              </a:rPr>
              <a:t>The mitotic structures breakdown. </a:t>
            </a:r>
            <a:endParaRPr lang="en-GB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The chromosomes uncoil.</a:t>
            </a:r>
            <a:endParaRPr lang="en-GB" sz="2400" dirty="0">
              <a:cs typeface="Times New Roman" pitchFamily="18" charset="0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441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Telophase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14325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1509" name="Picture 5" descr="Telophas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1905000"/>
            <a:ext cx="4275138" cy="39004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484438" y="620713"/>
            <a:ext cx="441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Telophase </a:t>
            </a:r>
          </a:p>
        </p:txBody>
      </p:sp>
      <p:pic>
        <p:nvPicPr>
          <p:cNvPr id="29702" name="Picture 6" descr="littletelopha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798" b="5634"/>
          <a:stretch>
            <a:fillRect/>
          </a:stretch>
        </p:blipFill>
        <p:spPr bwMode="auto">
          <a:xfrm>
            <a:off x="1619250" y="2060575"/>
            <a:ext cx="5614988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000364" cy="4114800"/>
          </a:xfrm>
        </p:spPr>
        <p:txBody>
          <a:bodyPr>
            <a:normAutofit/>
          </a:bodyPr>
          <a:lstStyle/>
          <a:p>
            <a:r>
              <a:rPr lang="en-GB" sz="2400" dirty="0">
                <a:cs typeface="Times New Roman" pitchFamily="18" charset="0"/>
              </a:rPr>
              <a:t>The plasma membrane of the cell pinches down along the equator creating two separate cells. At this time, the chromosomes become indistinct (as they are during </a:t>
            </a:r>
            <a:r>
              <a:rPr lang="en-GB" sz="2400" dirty="0" smtClean="0">
                <a:cs typeface="Times New Roman" pitchFamily="18" charset="0"/>
              </a:rPr>
              <a:t>Interphase).</a:t>
            </a:r>
            <a:endParaRPr lang="en-GB" sz="2400" dirty="0">
              <a:cs typeface="Times New Roman" pitchFamily="18" charset="0"/>
            </a:endParaRPr>
          </a:p>
          <a:p>
            <a:endParaRPr lang="en-GB" sz="2400" dirty="0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52578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Cytokinesis</a:t>
            </a:r>
          </a:p>
        </p:txBody>
      </p:sp>
      <p:pic>
        <p:nvPicPr>
          <p:cNvPr id="4" name="Picture 34" descr="littledaugh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090" b="3818"/>
          <a:stretch>
            <a:fillRect/>
          </a:stretch>
        </p:blipFill>
        <p:spPr bwMode="auto">
          <a:xfrm>
            <a:off x="2928926" y="1857364"/>
            <a:ext cx="6048375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Examining cells under the microscope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1475656" cy="5001419"/>
          </a:xfrm>
        </p:spPr>
        <p:txBody>
          <a:bodyPr>
            <a:normAutofit/>
          </a:bodyPr>
          <a:lstStyle/>
          <a:p>
            <a:pPr eaLnBrk="1" hangingPunct="1"/>
            <a:endParaRPr lang="en-GB" dirty="0"/>
          </a:p>
          <a:p>
            <a:pPr eaLnBrk="1" hangingPunct="1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65872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Task - Demonstrate use of a light microscope - PAG1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06613"/>
            <a:ext cx="7510636" cy="51339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Just before you draw: Check your understanding.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052"/>
            <a:ext cx="4392488" cy="67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2708920"/>
            <a:ext cx="46312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Shading present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Label lines not touching correct place (cell wall)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Label lines not parallel with top of page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No magnification given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6265022"/>
            <a:ext cx="4716016" cy="62068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85" y="2420888"/>
            <a:ext cx="8915430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6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77" y="-54591"/>
            <a:ext cx="8229600" cy="1143000"/>
          </a:xfrm>
        </p:spPr>
        <p:txBody>
          <a:bodyPr/>
          <a:lstStyle/>
          <a:p>
            <a:r>
              <a:rPr lang="en-GB" dirty="0" smtClean="0"/>
              <a:t>PAG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Place the slide showing the stages of mitosis on the microscope stage.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Without </a:t>
            </a:r>
            <a:r>
              <a:rPr lang="en-GB" dirty="0"/>
              <a:t>putting your eye to microscope but looking at the slide itself, twist the focusing dial until </a:t>
            </a:r>
            <a:r>
              <a:rPr lang="en-GB" dirty="0" smtClean="0"/>
              <a:t>the microscope </a:t>
            </a:r>
            <a:r>
              <a:rPr lang="en-GB" dirty="0"/>
              <a:t>stage is up as far as it will go or just touching the slide.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Then </a:t>
            </a:r>
            <a:r>
              <a:rPr lang="en-GB" dirty="0"/>
              <a:t>use the coarse focusing dial to focus DOWN until you can clearly see the cells in the field of view.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Make sure the cells are in the centre of the field of view (the circle of light you can see when </a:t>
            </a:r>
            <a:r>
              <a:rPr lang="en-GB" dirty="0" smtClean="0"/>
              <a:t>looking down </a:t>
            </a:r>
            <a:r>
              <a:rPr lang="en-GB" dirty="0"/>
              <a:t>the microscope).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/>
              <a:t>Rotate to the medium power lens and again focus until you can see the cells and the chromosomes </a:t>
            </a:r>
            <a:r>
              <a:rPr lang="en-GB" dirty="0" smtClean="0"/>
              <a:t>in them </a:t>
            </a:r>
            <a:r>
              <a:rPr lang="en-GB" dirty="0"/>
              <a:t>clearly.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dirty="0"/>
              <a:t>Then rotate to the high power lens and use the fine focusing dial only to bring the chromosomes </a:t>
            </a:r>
            <a:r>
              <a:rPr lang="en-GB" dirty="0" smtClean="0"/>
              <a:t>into distinct </a:t>
            </a:r>
            <a:r>
              <a:rPr lang="en-GB" dirty="0"/>
              <a:t>view.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Take </a:t>
            </a:r>
            <a:r>
              <a:rPr lang="en-GB" dirty="0"/>
              <a:t>time to look carefully and identify each stage of mitosis that can be </a:t>
            </a:r>
            <a:r>
              <a:rPr lang="en-GB" dirty="0" smtClean="0"/>
              <a:t>seen.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Make </a:t>
            </a:r>
            <a:r>
              <a:rPr lang="en-GB" dirty="0"/>
              <a:t>scientific annotated drawings of the stages of mitosis that you have seen and identified. It </a:t>
            </a:r>
            <a:r>
              <a:rPr lang="en-GB" dirty="0" smtClean="0"/>
              <a:t>should be </a:t>
            </a:r>
            <a:r>
              <a:rPr lang="en-GB" dirty="0"/>
              <a:t>possible from your drawings to know which stage has been drawn.</a:t>
            </a:r>
            <a:r>
              <a:rPr lang="en-GB" dirty="0" smtClean="0"/>
              <a:t>(take note of drawing skills required)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Label your drawing with the magnification 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019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 2 – Measuring 3 chromosomes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slide is set up at the front of the class room your teacher will assist you when calibrating and using the </a:t>
            </a:r>
            <a:r>
              <a:rPr lang="en-GB" dirty="0" err="1" smtClean="0"/>
              <a:t>graticule</a:t>
            </a:r>
            <a:r>
              <a:rPr lang="en-GB" dirty="0" smtClean="0"/>
              <a:t> to measure at least 3 chromosomes.</a:t>
            </a:r>
          </a:p>
          <a:p>
            <a:r>
              <a:rPr lang="en-GB" dirty="0" smtClean="0"/>
              <a:t>Make sure these measurements are recorded in your PAG book</a:t>
            </a:r>
          </a:p>
          <a:p>
            <a:endParaRPr lang="en-GB" dirty="0"/>
          </a:p>
          <a:p>
            <a:r>
              <a:rPr lang="en-GB" dirty="0" smtClean="0"/>
              <a:t>Part 3 – Complete extension questions for homework</a:t>
            </a:r>
          </a:p>
          <a:p>
            <a:r>
              <a:rPr lang="en-GB" dirty="0" smtClean="0"/>
              <a:t>Stick </a:t>
            </a:r>
            <a:r>
              <a:rPr lang="en-GB" dirty="0" smtClean="0"/>
              <a:t>the practical sheet in your books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3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Calibration - Using Stage Micrometer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t="27155" b="27155"/>
          <a:stretch>
            <a:fillRect/>
          </a:stretch>
        </p:blipFill>
        <p:spPr bwMode="auto">
          <a:xfrm>
            <a:off x="1907704" y="3789040"/>
            <a:ext cx="48069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GB" dirty="0" smtClean="0"/>
              <a:t>1) Place a stage </a:t>
            </a:r>
            <a:r>
              <a:rPr lang="en-GB" dirty="0" err="1" smtClean="0"/>
              <a:t>graticule</a:t>
            </a:r>
            <a:r>
              <a:rPr lang="en-GB" dirty="0" smtClean="0"/>
              <a:t> on the stage</a:t>
            </a:r>
          </a:p>
          <a:p>
            <a:pPr marL="0" indent="0" eaLnBrk="1" hangingPunct="1">
              <a:buNone/>
            </a:pPr>
            <a:r>
              <a:rPr lang="en-GB" dirty="0" smtClean="0"/>
              <a:t>2) The ruler is 1mm long and split into 100 divisions</a:t>
            </a:r>
          </a:p>
          <a:p>
            <a:pPr eaLnBrk="1" hangingPunct="1"/>
            <a:r>
              <a:rPr lang="en-GB" dirty="0" smtClean="0"/>
              <a:t>Each division = 10</a:t>
            </a:r>
            <a:r>
              <a:rPr lang="en-US" dirty="0" smtClean="0"/>
              <a:t>µ</a:t>
            </a:r>
            <a:r>
              <a:rPr lang="en-GB" dirty="0" smtClean="0"/>
              <a:t>m (0.01mm)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1</a:t>
            </a:r>
            <a:r>
              <a:rPr lang="en-US" dirty="0" smtClean="0"/>
              <a:t>µ</a:t>
            </a:r>
            <a:r>
              <a:rPr lang="en-GB" dirty="0" smtClean="0"/>
              <a:t>m is equal to 1 millionth of a metre</a:t>
            </a:r>
          </a:p>
        </p:txBody>
      </p:sp>
    </p:spTree>
    <p:extLst>
      <p:ext uri="{BB962C8B-B14F-4D97-AF65-F5344CB8AC3E}">
        <p14:creationId xmlns:p14="http://schemas.microsoft.com/office/powerpoint/2010/main" val="11254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79243"/>
            <a:ext cx="9808805" cy="1143000"/>
          </a:xfrm>
        </p:spPr>
        <p:txBody>
          <a:bodyPr/>
          <a:lstStyle/>
          <a:p>
            <a:pPr algn="l"/>
            <a:r>
              <a:rPr lang="en-GB" dirty="0" smtClean="0"/>
              <a:t>Calibration - Using Stage </a:t>
            </a:r>
            <a:r>
              <a:rPr lang="en-GB" dirty="0" err="1" smtClean="0"/>
              <a:t>Micrometer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3) Align the eyepiece </a:t>
            </a:r>
            <a:r>
              <a:rPr lang="en-GB" dirty="0" err="1" smtClean="0"/>
              <a:t>graticule</a:t>
            </a:r>
            <a:r>
              <a:rPr lang="en-GB" dirty="0" smtClean="0"/>
              <a:t> with the stage micrometer</a:t>
            </a:r>
          </a:p>
          <a:p>
            <a:pPr marL="0" indent="0">
              <a:buNone/>
            </a:pPr>
            <a:r>
              <a:rPr lang="en-GB" dirty="0" smtClean="0"/>
              <a:t>4) Find the value of one eyepiece division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26" y="3501008"/>
            <a:ext cx="4742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64418" y="3352760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(a) where </a:t>
            </a:r>
            <a:r>
              <a:rPr lang="en-GB" dirty="0" err="1" smtClean="0"/>
              <a:t>mag</a:t>
            </a:r>
            <a:r>
              <a:rPr lang="en-GB" dirty="0" smtClean="0"/>
              <a:t> = x40,</a:t>
            </a:r>
          </a:p>
          <a:p>
            <a:r>
              <a:rPr lang="en-GB" dirty="0" smtClean="0"/>
              <a:t>The stage </a:t>
            </a:r>
            <a:r>
              <a:rPr lang="en-GB" dirty="0" err="1" smtClean="0"/>
              <a:t>graticule</a:t>
            </a:r>
            <a:r>
              <a:rPr lang="en-GB" dirty="0" smtClean="0"/>
              <a:t> is equal to 40 eyepiece divisions.</a:t>
            </a:r>
          </a:p>
          <a:p>
            <a:endParaRPr lang="en-GB" dirty="0" smtClean="0"/>
          </a:p>
          <a:p>
            <a:r>
              <a:rPr lang="en-GB" dirty="0" smtClean="0"/>
              <a:t>Each eyepiece division = </a:t>
            </a:r>
          </a:p>
          <a:p>
            <a:r>
              <a:rPr lang="en-GB" dirty="0" smtClean="0"/>
              <a:t>1000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m/40 = </a:t>
            </a:r>
            <a:r>
              <a:rPr lang="en-GB" b="1" u="sng" dirty="0" smtClean="0"/>
              <a:t>25</a:t>
            </a:r>
            <a:r>
              <a:rPr lang="en-GB" b="1" u="sng" dirty="0" smtClean="0">
                <a:latin typeface="Symbol" pitchFamily="18" charset="2"/>
              </a:rPr>
              <a:t>m</a:t>
            </a:r>
            <a:r>
              <a:rPr lang="en-GB" b="1" u="sng" dirty="0" smtClean="0"/>
              <a:t>m</a:t>
            </a:r>
          </a:p>
          <a:p>
            <a:endParaRPr lang="en-GB" dirty="0" smtClean="0"/>
          </a:p>
          <a:p>
            <a:r>
              <a:rPr lang="en-GB" dirty="0" smtClean="0"/>
              <a:t>In (b) where </a:t>
            </a:r>
            <a:r>
              <a:rPr lang="en-GB" dirty="0" err="1" smtClean="0"/>
              <a:t>mag</a:t>
            </a:r>
            <a:r>
              <a:rPr lang="en-GB" dirty="0" smtClean="0"/>
              <a:t> = x100</a:t>
            </a:r>
          </a:p>
          <a:p>
            <a:r>
              <a:rPr lang="en-GB" dirty="0" smtClean="0"/>
              <a:t>The stage </a:t>
            </a:r>
            <a:r>
              <a:rPr lang="en-GB" dirty="0" err="1" smtClean="0"/>
              <a:t>graticule</a:t>
            </a:r>
            <a:r>
              <a:rPr lang="en-GB" dirty="0" smtClean="0"/>
              <a:t> is equal to 100 </a:t>
            </a:r>
            <a:r>
              <a:rPr lang="en-GB" dirty="0" err="1" smtClean="0"/>
              <a:t>epd</a:t>
            </a:r>
            <a:endParaRPr lang="en-GB" dirty="0" smtClean="0"/>
          </a:p>
          <a:p>
            <a:r>
              <a:rPr lang="en-GB" dirty="0" smtClean="0"/>
              <a:t>Each </a:t>
            </a:r>
            <a:r>
              <a:rPr lang="en-GB" dirty="0" err="1" smtClean="0"/>
              <a:t>epd</a:t>
            </a:r>
            <a:r>
              <a:rPr lang="en-GB" dirty="0" smtClean="0"/>
              <a:t> = 1000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m/100 = </a:t>
            </a:r>
            <a:r>
              <a:rPr lang="en-GB" b="1" u="sng" dirty="0" smtClean="0"/>
              <a:t>10</a:t>
            </a:r>
            <a:r>
              <a:rPr lang="en-GB" b="1" u="sng" dirty="0" smtClean="0">
                <a:latin typeface="Symbol" pitchFamily="18" charset="2"/>
              </a:rPr>
              <a:t>m</a:t>
            </a:r>
            <a:r>
              <a:rPr lang="en-GB" b="1" u="sng" dirty="0" smtClean="0"/>
              <a:t>m</a:t>
            </a:r>
            <a:endParaRPr lang="en-GB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65448"/>
            <a:ext cx="56268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Remember the stage </a:t>
            </a:r>
            <a:r>
              <a:rPr lang="en-GB" b="1" dirty="0" err="1" smtClean="0">
                <a:solidFill>
                  <a:srgbClr val="FF0000"/>
                </a:solidFill>
              </a:rPr>
              <a:t>graticule</a:t>
            </a:r>
            <a:r>
              <a:rPr lang="en-GB" b="1" dirty="0" smtClean="0">
                <a:solidFill>
                  <a:srgbClr val="FF0000"/>
                </a:solidFill>
              </a:rPr>
              <a:t> is 1mm or 1000</a:t>
            </a:r>
            <a:r>
              <a:rPr lang="en-GB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GB" b="1" dirty="0" smtClean="0">
                <a:solidFill>
                  <a:srgbClr val="FF0000"/>
                </a:solidFill>
              </a:rPr>
              <a:t>m)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/>
                <a:cs typeface="+mn-cs"/>
              </a:rPr>
              <a:t>Total magnification = mag of eyepiece x mag of objective lens 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Mitosis and Cell Cycle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- Collection and presentation of data:</a:t>
            </a:r>
          </a:p>
          <a:p>
            <a:r>
              <a:rPr lang="en-GB" dirty="0"/>
              <a:t>• Produce a root tip squash;</a:t>
            </a:r>
          </a:p>
          <a:p>
            <a:r>
              <a:rPr lang="en-GB" dirty="0"/>
              <a:t>• Use a light microscope to produce annotated drawings of the stages of mitosis.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Review mitosis and the cell cycle</a:t>
            </a:r>
          </a:p>
          <a:p>
            <a:endParaRPr lang="en-GB" dirty="0"/>
          </a:p>
          <a:p>
            <a:r>
              <a:rPr lang="en-GB" dirty="0" smtClean="0"/>
              <a:t>Carry out a qualitative Practical Assessment Practice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6"/>
          <p:cNvSpPr>
            <a:spLocks noChangeArrowheads="1"/>
          </p:cNvSpPr>
          <p:nvPr/>
        </p:nvSpPr>
        <p:spPr bwMode="auto">
          <a:xfrm>
            <a:off x="2700338" y="620713"/>
            <a:ext cx="649287" cy="627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47" name="Oval 11"/>
          <p:cNvSpPr>
            <a:spLocks noChangeArrowheads="1"/>
          </p:cNvSpPr>
          <p:nvPr/>
        </p:nvSpPr>
        <p:spPr bwMode="auto">
          <a:xfrm>
            <a:off x="3778250" y="5589588"/>
            <a:ext cx="649288" cy="627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48" name="Oval 12"/>
          <p:cNvSpPr>
            <a:spLocks noChangeArrowheads="1"/>
          </p:cNvSpPr>
          <p:nvPr/>
        </p:nvSpPr>
        <p:spPr bwMode="auto">
          <a:xfrm>
            <a:off x="1690688" y="5610225"/>
            <a:ext cx="649287" cy="627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49" name="Oval 13"/>
          <p:cNvSpPr>
            <a:spLocks noChangeArrowheads="1"/>
          </p:cNvSpPr>
          <p:nvPr/>
        </p:nvSpPr>
        <p:spPr bwMode="auto">
          <a:xfrm>
            <a:off x="2698750" y="3789363"/>
            <a:ext cx="649288" cy="627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5003800" y="3573463"/>
            <a:ext cx="3960813" cy="2932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0000"/>
                </a:solidFill>
              </a:rPr>
              <a:t>MITOSIS</a:t>
            </a:r>
            <a:r>
              <a:rPr lang="en-GB" altLang="en-US" sz="1600" smtClean="0">
                <a:solidFill>
                  <a:srgbClr val="000000"/>
                </a:solidFill>
              </a:rPr>
              <a:t> </a:t>
            </a:r>
            <a:r>
              <a:rPr lang="en-GB" altLang="en-US" sz="1600" b="1" smtClean="0">
                <a:solidFill>
                  <a:srgbClr val="000000"/>
                </a:solidFill>
              </a:rPr>
              <a:t>(M)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9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Process by which a</a:t>
            </a:r>
            <a:r>
              <a:rPr lang="en-GB" altLang="en-US" sz="1600" b="1" smtClean="0">
                <a:solidFill>
                  <a:srgbClr val="000000"/>
                </a:solidFill>
              </a:rPr>
              <a:t> nucleus</a:t>
            </a:r>
            <a:r>
              <a:rPr lang="en-GB" altLang="en-US" sz="1600" smtClean="0">
                <a:solidFill>
                  <a:srgbClr val="000000"/>
                </a:solidFill>
              </a:rPr>
              <a:t> divides into two – each with an identical set of chromosomes – the nuclei are genetically identical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9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00FF"/>
                </a:solidFill>
              </a:rPr>
              <a:t>Four phases – prophase, metaphase, anaphase, and telophase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800" b="1" smtClean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00FF"/>
                </a:solidFill>
              </a:rPr>
              <a:t>Followed by cytokinesis – division of the cell into two genetically identical daughter cells</a:t>
            </a: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5003800" y="476250"/>
            <a:ext cx="3960813" cy="2838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0000"/>
                </a:solidFill>
              </a:rPr>
              <a:t>INTERPHASE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9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Period of cell growth; cell prepares cell for cell division (mitosis); genetic material (DNA) is copied and checked for errors – prevents mutations being passed 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9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No apparent activity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9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New organelles and proteins are made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9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00FF"/>
                </a:solidFill>
              </a:rPr>
              <a:t>Divided into three phases (G1, S, and G2 phase)</a:t>
            </a:r>
          </a:p>
        </p:txBody>
      </p:sp>
      <p:sp>
        <p:nvSpPr>
          <p:cNvPr id="6152" name="AutoShape 21"/>
          <p:cNvSpPr>
            <a:spLocks/>
          </p:cNvSpPr>
          <p:nvPr/>
        </p:nvSpPr>
        <p:spPr bwMode="auto">
          <a:xfrm>
            <a:off x="1187450" y="908050"/>
            <a:ext cx="288925" cy="4897438"/>
          </a:xfrm>
          <a:prstGeom prst="leftBrace">
            <a:avLst>
              <a:gd name="adj1" fmla="val 1412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53" name="Text Box 22"/>
          <p:cNvSpPr txBox="1">
            <a:spLocks noChangeArrowheads="1"/>
          </p:cNvSpPr>
          <p:nvPr/>
        </p:nvSpPr>
        <p:spPr bwMode="auto">
          <a:xfrm>
            <a:off x="179388" y="3068638"/>
            <a:ext cx="879475" cy="590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0000"/>
                </a:solidFill>
              </a:rPr>
              <a:t>CELL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smtClean="0">
                <a:solidFill>
                  <a:srgbClr val="000000"/>
                </a:solidFill>
              </a:rPr>
              <a:t>CYCLE</a:t>
            </a:r>
          </a:p>
        </p:txBody>
      </p:sp>
      <p:sp>
        <p:nvSpPr>
          <p:cNvPr id="6154" name="AutoShape 24"/>
          <p:cNvSpPr>
            <a:spLocks noChangeArrowheads="1"/>
          </p:cNvSpPr>
          <p:nvPr/>
        </p:nvSpPr>
        <p:spPr bwMode="auto">
          <a:xfrm>
            <a:off x="2916238" y="1341438"/>
            <a:ext cx="215900" cy="544512"/>
          </a:xfrm>
          <a:prstGeom prst="downArrow">
            <a:avLst>
              <a:gd name="adj1" fmla="val 50000"/>
              <a:gd name="adj2" fmla="val 6305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55" name="AutoShape 25"/>
          <p:cNvSpPr>
            <a:spLocks noChangeArrowheads="1"/>
          </p:cNvSpPr>
          <p:nvPr/>
        </p:nvSpPr>
        <p:spPr bwMode="auto">
          <a:xfrm>
            <a:off x="2843213" y="1916113"/>
            <a:ext cx="360362" cy="1081087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56" name="AutoShape 26"/>
          <p:cNvSpPr>
            <a:spLocks noChangeArrowheads="1"/>
          </p:cNvSpPr>
          <p:nvPr/>
        </p:nvSpPr>
        <p:spPr bwMode="auto">
          <a:xfrm>
            <a:off x="2916238" y="3100388"/>
            <a:ext cx="215900" cy="544512"/>
          </a:xfrm>
          <a:prstGeom prst="downArrow">
            <a:avLst>
              <a:gd name="adj1" fmla="val 50000"/>
              <a:gd name="adj2" fmla="val 6305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57" name="Text Box 28"/>
          <p:cNvSpPr txBox="1">
            <a:spLocks noChangeArrowheads="1"/>
          </p:cNvSpPr>
          <p:nvPr/>
        </p:nvSpPr>
        <p:spPr bwMode="auto">
          <a:xfrm>
            <a:off x="3281363" y="1431925"/>
            <a:ext cx="498475" cy="3762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G1</a:t>
            </a:r>
          </a:p>
        </p:txBody>
      </p:sp>
      <p:sp>
        <p:nvSpPr>
          <p:cNvPr id="6158" name="Text Box 29"/>
          <p:cNvSpPr txBox="1">
            <a:spLocks noChangeArrowheads="1"/>
          </p:cNvSpPr>
          <p:nvPr/>
        </p:nvSpPr>
        <p:spPr bwMode="auto">
          <a:xfrm>
            <a:off x="3281363" y="2189163"/>
            <a:ext cx="1069975" cy="3762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S phase</a:t>
            </a:r>
          </a:p>
        </p:txBody>
      </p:sp>
      <p:sp>
        <p:nvSpPr>
          <p:cNvPr id="6159" name="Text Box 30"/>
          <p:cNvSpPr txBox="1">
            <a:spLocks noChangeArrowheads="1"/>
          </p:cNvSpPr>
          <p:nvPr/>
        </p:nvSpPr>
        <p:spPr bwMode="auto">
          <a:xfrm>
            <a:off x="3281363" y="3124200"/>
            <a:ext cx="498475" cy="3762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G2</a:t>
            </a:r>
          </a:p>
        </p:txBody>
      </p:sp>
      <p:sp>
        <p:nvSpPr>
          <p:cNvPr id="6160" name="Text Box 31"/>
          <p:cNvSpPr txBox="1">
            <a:spLocks noChangeArrowheads="1"/>
          </p:cNvSpPr>
          <p:nvPr/>
        </p:nvSpPr>
        <p:spPr bwMode="auto">
          <a:xfrm>
            <a:off x="3348038" y="4708525"/>
            <a:ext cx="1439862" cy="3762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Mitosis (M)</a:t>
            </a:r>
          </a:p>
        </p:txBody>
      </p:sp>
      <p:sp>
        <p:nvSpPr>
          <p:cNvPr id="6161" name="Line 33"/>
          <p:cNvSpPr>
            <a:spLocks noChangeShapeType="1"/>
          </p:cNvSpPr>
          <p:nvPr/>
        </p:nvSpPr>
        <p:spPr bwMode="auto">
          <a:xfrm>
            <a:off x="3059113" y="46529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62" name="Line 34"/>
          <p:cNvSpPr>
            <a:spLocks noChangeShapeType="1"/>
          </p:cNvSpPr>
          <p:nvPr/>
        </p:nvSpPr>
        <p:spPr bwMode="auto">
          <a:xfrm flipH="1">
            <a:off x="2411413" y="5445125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63" name="Line 35"/>
          <p:cNvSpPr>
            <a:spLocks noChangeShapeType="1"/>
          </p:cNvSpPr>
          <p:nvPr/>
        </p:nvSpPr>
        <p:spPr bwMode="auto">
          <a:xfrm>
            <a:off x="3059113" y="5445125"/>
            <a:ext cx="72072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64" name="Text Box 36"/>
          <p:cNvSpPr txBox="1">
            <a:spLocks noChangeArrowheads="1"/>
          </p:cNvSpPr>
          <p:nvPr/>
        </p:nvSpPr>
        <p:spPr bwMode="auto">
          <a:xfrm>
            <a:off x="1116013" y="6381750"/>
            <a:ext cx="3881437" cy="3460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Two daughter cells – genetically identical</a:t>
            </a:r>
          </a:p>
        </p:txBody>
      </p:sp>
      <p:sp>
        <p:nvSpPr>
          <p:cNvPr id="6165" name="AutoShape 37"/>
          <p:cNvSpPr>
            <a:spLocks/>
          </p:cNvSpPr>
          <p:nvPr/>
        </p:nvSpPr>
        <p:spPr bwMode="auto">
          <a:xfrm>
            <a:off x="4356100" y="1268413"/>
            <a:ext cx="576263" cy="2447925"/>
          </a:xfrm>
          <a:prstGeom prst="rightBrace">
            <a:avLst>
              <a:gd name="adj1" fmla="val 35399"/>
              <a:gd name="adj2" fmla="val 48963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166" name="Line 38"/>
          <p:cNvSpPr>
            <a:spLocks noChangeShapeType="1"/>
          </p:cNvSpPr>
          <p:nvPr/>
        </p:nvSpPr>
        <p:spPr bwMode="auto">
          <a:xfrm flipH="1">
            <a:off x="4500563" y="4221163"/>
            <a:ext cx="503237" cy="5032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40" y="285728"/>
            <a:ext cx="85725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life cycle of a cell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3757610" cy="49291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Interphase can be divided into 3 phases (ITS NOT RESTING!)</a:t>
            </a:r>
          </a:p>
          <a:p>
            <a:r>
              <a:rPr lang="en-GB" dirty="0" smtClean="0"/>
              <a:t>G1 – cell growth, duplication of organelles</a:t>
            </a:r>
          </a:p>
          <a:p>
            <a:r>
              <a:rPr lang="en-GB" dirty="0" smtClean="0"/>
              <a:t>S – DNA replication and chromosome duplication</a:t>
            </a:r>
          </a:p>
          <a:p>
            <a:r>
              <a:rPr lang="en-GB" dirty="0" smtClean="0"/>
              <a:t>G2 – cell growth and preparation for mitosis</a:t>
            </a:r>
          </a:p>
        </p:txBody>
      </p:sp>
      <p:pic>
        <p:nvPicPr>
          <p:cNvPr id="4" name="Picture 2" descr="http://teachline.ls.huji.ac.il/72373/substance_x/cell-cycle2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778" y="1714488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914650" y="5805488"/>
            <a:ext cx="3313113" cy="581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CC0000"/>
                </a:solidFill>
              </a:rPr>
              <a:t>G1 + S + G2 = INTERPHASE</a:t>
            </a:r>
            <a:r>
              <a:rPr lang="en-GB" sz="1600" b="1" smtClean="0">
                <a:solidFill>
                  <a:srgbClr val="000000"/>
                </a:solidFill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No apparent observable activity</a:t>
            </a:r>
          </a:p>
        </p:txBody>
      </p:sp>
      <p:pic>
        <p:nvPicPr>
          <p:cNvPr id="7171" name="Picture 7" descr="39927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557338"/>
            <a:ext cx="33131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9"/>
          <p:cNvSpPr>
            <a:spLocks/>
          </p:cNvSpPr>
          <p:nvPr/>
        </p:nvSpPr>
        <p:spPr bwMode="auto">
          <a:xfrm rot="10800000">
            <a:off x="6608763" y="404813"/>
            <a:ext cx="2066925" cy="863600"/>
          </a:xfrm>
          <a:prstGeom prst="borderCallout2">
            <a:avLst>
              <a:gd name="adj1" fmla="val 86764"/>
              <a:gd name="adj2" fmla="val 103685"/>
              <a:gd name="adj3" fmla="val 86764"/>
              <a:gd name="adj4" fmla="val 145157"/>
              <a:gd name="adj5" fmla="val -109194"/>
              <a:gd name="adj6" fmla="val 166051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smtClean="0">
                <a:solidFill>
                  <a:srgbClr val="000000"/>
                </a:solidFill>
              </a:rPr>
              <a:t>Cytokinesis – cell divides into two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smtClean="0">
                <a:solidFill>
                  <a:srgbClr val="000000"/>
                </a:solidFill>
              </a:rPr>
              <a:t>DNA content = 20</a:t>
            </a:r>
          </a:p>
        </p:txBody>
      </p:sp>
      <p:sp>
        <p:nvSpPr>
          <p:cNvPr id="7173" name="AutoShape 10"/>
          <p:cNvSpPr>
            <a:spLocks/>
          </p:cNvSpPr>
          <p:nvPr/>
        </p:nvSpPr>
        <p:spPr bwMode="auto">
          <a:xfrm>
            <a:off x="5940425" y="2278063"/>
            <a:ext cx="3024188" cy="3095625"/>
          </a:xfrm>
          <a:prstGeom prst="borderCallout2">
            <a:avLst>
              <a:gd name="adj1" fmla="val 3694"/>
              <a:gd name="adj2" fmla="val -2519"/>
              <a:gd name="adj3" fmla="val 3694"/>
              <a:gd name="adj4" fmla="val -8083"/>
              <a:gd name="adj5" fmla="val 13028"/>
              <a:gd name="adj6" fmla="val -28190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CC0000"/>
                </a:solidFill>
              </a:rPr>
              <a:t>G1</a:t>
            </a:r>
            <a:r>
              <a:rPr lang="en-GB" sz="1600" b="1" dirty="0" smtClean="0">
                <a:solidFill>
                  <a:srgbClr val="000000"/>
                </a:solidFill>
              </a:rPr>
              <a:t> - </a:t>
            </a:r>
            <a:r>
              <a:rPr lang="en-GB" sz="1600" b="1" dirty="0" smtClean="0">
                <a:solidFill>
                  <a:srgbClr val="FF3300"/>
                </a:solidFill>
              </a:rPr>
              <a:t>First growth phase – longest phase</a:t>
            </a:r>
            <a:r>
              <a:rPr lang="en-GB" sz="1600" b="1" dirty="0" smtClean="0">
                <a:solidFill>
                  <a:srgbClr val="000000"/>
                </a:solidFill>
              </a:rPr>
              <a:t>	</a:t>
            </a:r>
            <a:endParaRPr lang="en-GB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Protein synthesis – cell “grows”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Organelles replicate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Volume of cytoplasm increases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Cell differentiation (switching on or off of genes)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000000"/>
                </a:solidFill>
              </a:rPr>
              <a:t>Length depends on internal and external factors</a:t>
            </a:r>
            <a:endParaRPr lang="en-GB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If cell is not going to divide again it remains in this phase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DNA content = 20 (</a:t>
            </a:r>
            <a:r>
              <a:rPr lang="en-GB" sz="1600" dirty="0" err="1" smtClean="0">
                <a:solidFill>
                  <a:srgbClr val="000000"/>
                </a:solidFill>
              </a:rPr>
              <a:t>arbitary</a:t>
            </a:r>
            <a:r>
              <a:rPr lang="en-GB" sz="16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174" name="AutoShape 11"/>
          <p:cNvSpPr>
            <a:spLocks/>
          </p:cNvSpPr>
          <p:nvPr/>
        </p:nvSpPr>
        <p:spPr bwMode="auto">
          <a:xfrm rot="10800000">
            <a:off x="337596" y="4740714"/>
            <a:ext cx="2443162" cy="2089150"/>
          </a:xfrm>
          <a:prstGeom prst="borderCallout2">
            <a:avLst>
              <a:gd name="adj1" fmla="val 94528"/>
              <a:gd name="adj2" fmla="val -3120"/>
              <a:gd name="adj3" fmla="val 94528"/>
              <a:gd name="adj4" fmla="val -12931"/>
              <a:gd name="adj5" fmla="val 120894"/>
              <a:gd name="adj6" fmla="val -52699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CC0000"/>
                </a:solidFill>
              </a:rPr>
              <a:t>S - </a:t>
            </a:r>
            <a:r>
              <a:rPr lang="en-GB" sz="1600" b="1" smtClean="0">
                <a:solidFill>
                  <a:srgbClr val="FF3300"/>
                </a:solidFill>
              </a:rPr>
              <a:t>Replication phase </a:t>
            </a:r>
            <a:r>
              <a:rPr lang="en-GB" sz="1600" smtClean="0">
                <a:solidFill>
                  <a:srgbClr val="000000"/>
                </a:solidFill>
              </a:rPr>
              <a:t>DNA replication – this must occur if mitosis is to take place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smtClean="0">
                <a:solidFill>
                  <a:srgbClr val="000000"/>
                </a:solidFill>
              </a:rPr>
              <a:t>The cell enters this phase only if cell division is to follow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smtClean="0">
                <a:solidFill>
                  <a:srgbClr val="000000"/>
                </a:solidFill>
              </a:rPr>
              <a:t>DNA content = 40</a:t>
            </a:r>
          </a:p>
        </p:txBody>
      </p:sp>
      <p:sp>
        <p:nvSpPr>
          <p:cNvPr id="7175" name="AutoShape 12"/>
          <p:cNvSpPr>
            <a:spLocks/>
          </p:cNvSpPr>
          <p:nvPr/>
        </p:nvSpPr>
        <p:spPr bwMode="auto">
          <a:xfrm rot="10800000">
            <a:off x="107851" y="620688"/>
            <a:ext cx="2447925" cy="3960441"/>
          </a:xfrm>
          <a:prstGeom prst="borderCallout2">
            <a:avLst>
              <a:gd name="adj1" fmla="val 96218"/>
              <a:gd name="adj2" fmla="val -3116"/>
              <a:gd name="adj3" fmla="val 96218"/>
              <a:gd name="adj4" fmla="val -17449"/>
              <a:gd name="adj5" fmla="val 43727"/>
              <a:gd name="adj6" fmla="val -31907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CC0000"/>
                </a:solidFill>
              </a:rPr>
              <a:t>G2 - </a:t>
            </a:r>
            <a:r>
              <a:rPr lang="en-GB" sz="1600" b="1" dirty="0" smtClean="0">
                <a:solidFill>
                  <a:srgbClr val="FF3300"/>
                </a:solidFill>
              </a:rPr>
              <a:t>Second growth phase - short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Short gap before mitosis (cell division)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Cell continues to increase in size, energy stores increased.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Cytoskeleton of cell breaks down and the protein microtubule components begin to reassemble into spindle fibres – required for cell division. DNA checked for errors.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DNA content = 40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231775" y="116632"/>
            <a:ext cx="1746250" cy="3667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</a:rPr>
              <a:t>The Cell Cycle</a:t>
            </a:r>
          </a:p>
        </p:txBody>
      </p:sp>
      <p:sp>
        <p:nvSpPr>
          <p:cNvPr id="7177" name="Line 15"/>
          <p:cNvSpPr>
            <a:spLocks noChangeShapeType="1"/>
          </p:cNvSpPr>
          <p:nvPr/>
        </p:nvSpPr>
        <p:spPr bwMode="auto">
          <a:xfrm flipV="1">
            <a:off x="4500563" y="2133600"/>
            <a:ext cx="792162" cy="863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Interphase – S phase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207170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Before mitosis can occur 2 copies of each chromosome are needed.</a:t>
            </a:r>
          </a:p>
          <a:p>
            <a:r>
              <a:rPr lang="en-GB" dirty="0" smtClean="0"/>
              <a:t>During interphase the chromosomes which initially consist of a single DNA molecule are duplicated.</a:t>
            </a:r>
          </a:p>
          <a:p>
            <a:endParaRPr lang="en-GB" dirty="0"/>
          </a:p>
        </p:txBody>
      </p:sp>
      <p:pic>
        <p:nvPicPr>
          <p:cNvPr id="4" name="Picture 5" descr="ccd8"/>
          <p:cNvPicPr>
            <a:picLocks noChangeAspect="1" noChangeArrowheads="1"/>
          </p:cNvPicPr>
          <p:nvPr/>
        </p:nvPicPr>
        <p:blipFill>
          <a:blip r:embed="rId2" cstate="print"/>
          <a:srcRect l="21796" t="3705" r="21332" b="31496"/>
          <a:stretch>
            <a:fillRect/>
          </a:stretch>
        </p:blipFill>
        <p:spPr bwMode="auto">
          <a:xfrm>
            <a:off x="6399349" y="3214686"/>
            <a:ext cx="2744651" cy="3354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928934"/>
            <a:ext cx="59293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The new chromosome is made of two identical structures called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chromatids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Each chromatids contains one DNA molecule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Chromatids are held together by a region called 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‘centromere’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DNA is made up of a series of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en-GB" dirty="0" smtClean="0"/>
              <a:t>Mitosis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96074"/>
            <a:ext cx="8401080" cy="482442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3400" dirty="0">
                <a:solidFill>
                  <a:prstClr val="black"/>
                </a:solidFill>
              </a:rPr>
              <a:t>During mitosis, the cell’s DNA is copied into each of the two daughter cells. In multicellular organisms, mitosis provides new cells for </a:t>
            </a:r>
            <a:r>
              <a:rPr lang="en-GB" sz="3400" b="1" dirty="0">
                <a:solidFill>
                  <a:srgbClr val="FF0000"/>
                </a:solidFill>
              </a:rPr>
              <a:t>growth and tissue repair</a:t>
            </a:r>
            <a:r>
              <a:rPr lang="en-GB" sz="34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3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3400" dirty="0">
                <a:solidFill>
                  <a:prstClr val="black"/>
                </a:solidFill>
              </a:rPr>
              <a:t>In eukaryotes, it can also be a form of </a:t>
            </a:r>
            <a:r>
              <a:rPr lang="en-GB" sz="3400" b="1" dirty="0">
                <a:solidFill>
                  <a:srgbClr val="FF0000"/>
                </a:solidFill>
              </a:rPr>
              <a:t>asexual reproduction</a:t>
            </a:r>
            <a:r>
              <a:rPr lang="en-GB" sz="3400" dirty="0">
                <a:solidFill>
                  <a:prstClr val="black"/>
                </a:solidFill>
              </a:rPr>
              <a:t>. This most commonly occurs in single-celled organisms, such as yeast.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GB" sz="3400" dirty="0" smtClean="0"/>
          </a:p>
          <a:p>
            <a:pPr marL="609600" indent="-609600">
              <a:lnSpc>
                <a:spcPct val="90000"/>
              </a:lnSpc>
            </a:pPr>
            <a:r>
              <a:rPr lang="en-GB" sz="3400" dirty="0" smtClean="0"/>
              <a:t>Can be split into four stages: </a:t>
            </a:r>
          </a:p>
          <a:p>
            <a:pPr marL="609600" indent="-609600" algn="ctr">
              <a:lnSpc>
                <a:spcPct val="90000"/>
              </a:lnSpc>
              <a:buFontTx/>
              <a:buAutoNum type="arabicParenR"/>
            </a:pPr>
            <a:r>
              <a:rPr lang="en-GB" sz="3400" dirty="0" smtClean="0"/>
              <a:t>Prophase</a:t>
            </a:r>
            <a:endParaRPr lang="en-GB" sz="3400" dirty="0" smtClean="0"/>
          </a:p>
          <a:p>
            <a:pPr marL="609600" indent="-609600" algn="ctr">
              <a:lnSpc>
                <a:spcPct val="90000"/>
              </a:lnSpc>
              <a:buFontTx/>
              <a:buAutoNum type="arabicParenR"/>
            </a:pPr>
            <a:r>
              <a:rPr lang="en-GB" sz="3400" dirty="0" smtClean="0"/>
              <a:t>Metaphase</a:t>
            </a:r>
          </a:p>
          <a:p>
            <a:pPr marL="609600" indent="-609600" algn="ctr">
              <a:lnSpc>
                <a:spcPct val="90000"/>
              </a:lnSpc>
              <a:buFontTx/>
              <a:buAutoNum type="arabicParenR"/>
            </a:pPr>
            <a:r>
              <a:rPr lang="en-GB" sz="3400" dirty="0" smtClean="0"/>
              <a:t>Anaphase</a:t>
            </a:r>
          </a:p>
          <a:p>
            <a:pPr marL="609600" indent="-609600" algn="ctr">
              <a:lnSpc>
                <a:spcPct val="90000"/>
              </a:lnSpc>
              <a:buFontTx/>
              <a:buAutoNum type="arabicParenR"/>
            </a:pPr>
            <a:r>
              <a:rPr lang="en-GB" sz="3400" dirty="0" err="1" smtClean="0"/>
              <a:t>Telophase</a:t>
            </a:r>
            <a:r>
              <a:rPr lang="en-GB" sz="3400" dirty="0" smtClean="0"/>
              <a:t>.</a:t>
            </a:r>
          </a:p>
          <a:p>
            <a:r>
              <a:rPr lang="en-GB" dirty="0" smtClean="0">
                <a:hlinkClick r:id="rId2" action="ppaction://hlinkfile"/>
              </a:rPr>
              <a:t>Mitosis animation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693" y="2996952"/>
            <a:ext cx="1739571" cy="141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700213"/>
            <a:ext cx="4779963" cy="3729051"/>
          </a:xfrm>
        </p:spPr>
        <p:txBody>
          <a:bodyPr>
            <a:norm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The </a:t>
            </a:r>
            <a:r>
              <a:rPr lang="en-GB" sz="2400" dirty="0">
                <a:cs typeface="Times New Roman" pitchFamily="18" charset="0"/>
              </a:rPr>
              <a:t>chromosomes shorten and </a:t>
            </a:r>
            <a:r>
              <a:rPr lang="en-GB" sz="2400" dirty="0" smtClean="0">
                <a:cs typeface="Times New Roman" pitchFamily="18" charset="0"/>
              </a:rPr>
              <a:t>thicken by coiling (</a:t>
            </a:r>
            <a:r>
              <a:rPr lang="en-GB" sz="2400" dirty="0" err="1" smtClean="0">
                <a:solidFill>
                  <a:srgbClr val="FF0000"/>
                </a:solidFill>
                <a:cs typeface="Times New Roman" pitchFamily="18" charset="0"/>
              </a:rPr>
              <a:t>supercoiling</a:t>
            </a:r>
            <a:r>
              <a:rPr lang="en-GB" sz="2400" dirty="0" smtClean="0">
                <a:cs typeface="Times New Roman" pitchFamily="18" charset="0"/>
              </a:rPr>
              <a:t>)</a:t>
            </a:r>
          </a:p>
          <a:p>
            <a:endParaRPr lang="en-GB" sz="800" dirty="0" smtClean="0">
              <a:cs typeface="Times New Roman" pitchFamily="18" charset="0"/>
            </a:endParaRPr>
          </a:p>
          <a:p>
            <a:r>
              <a:rPr lang="en-GB" sz="2400" dirty="0" smtClean="0">
                <a:cs typeface="Times New Roman" pitchFamily="18" charset="0"/>
              </a:rPr>
              <a:t>The nuclear membrane breaks down at the end of prophase</a:t>
            </a:r>
          </a:p>
          <a:p>
            <a:endParaRPr lang="en-GB" sz="800" dirty="0" smtClean="0">
              <a:cs typeface="Times New Roman" pitchFamily="18" charset="0"/>
            </a:endParaRPr>
          </a:p>
          <a:p>
            <a:r>
              <a:rPr lang="en-GB" sz="2400" dirty="0" smtClean="0">
                <a:cs typeface="Times New Roman" pitchFamily="18" charset="0"/>
              </a:rPr>
              <a:t>The other structures important for mitosis are also forming (i.e. the centrioles or microtubule organising centre  MTOC).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4325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8436" name="Picture 4" descr="Early Prophas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388" y="1700213"/>
            <a:ext cx="3733800" cy="3505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4876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Prophase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542926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Microtubules grow from the MTOC at the poles of the cell to the chromosomes. They form a spindle shape. (Mitotic spindle)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1180</Words>
  <Application>Microsoft Office PowerPoint</Application>
  <PresentationFormat>On-screen Show (4:3)</PresentationFormat>
  <Paragraphs>167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Comic Sans MS</vt:lpstr>
      <vt:lpstr>Symbol</vt:lpstr>
      <vt:lpstr>Times New Roman</vt:lpstr>
      <vt:lpstr>Office Theme</vt:lpstr>
      <vt:lpstr>Default Design</vt:lpstr>
      <vt:lpstr>1_Default Design</vt:lpstr>
      <vt:lpstr>1_Office Theme</vt:lpstr>
      <vt:lpstr>2_Office Theme</vt:lpstr>
      <vt:lpstr>Block 1B – Cell division, cell diversity and cellular organisation 2.1.6</vt:lpstr>
      <vt:lpstr>spec</vt:lpstr>
      <vt:lpstr>Mitosis and Cell Cycle</vt:lpstr>
      <vt:lpstr>PowerPoint Presentation</vt:lpstr>
      <vt:lpstr>The life cycle of a cell</vt:lpstr>
      <vt:lpstr>PowerPoint Presentation</vt:lpstr>
      <vt:lpstr>Interphase – S phase </vt:lpstr>
      <vt:lpstr>Mitosis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Examining cells under the microscope</vt:lpstr>
      <vt:lpstr>Just before you draw: Check your understanding.</vt:lpstr>
      <vt:lpstr>PAG 1.1</vt:lpstr>
      <vt:lpstr>Part 2 – Measuring 3 chromosomes</vt:lpstr>
      <vt:lpstr>Calibration - Using Stage Micrometer</vt:lpstr>
      <vt:lpstr>Calibration - Using Stage Micrometer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seranb</dc:creator>
  <cp:lastModifiedBy>Sarah Gibson</cp:lastModifiedBy>
  <cp:revision>12</cp:revision>
  <dcterms:created xsi:type="dcterms:W3CDTF">2013-08-14T11:28:57Z</dcterms:created>
  <dcterms:modified xsi:type="dcterms:W3CDTF">2017-11-15T08:08:56Z</dcterms:modified>
</cp:coreProperties>
</file>