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AA33-10E9-496E-985E-8F001A022A2B}" type="datetimeFigureOut">
              <a:rPr lang="en-GB" smtClean="0"/>
              <a:pPr/>
              <a:t>08/05/2011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3A09F-20A1-4C8B-BEED-A995BC5BDF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Module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Responding to the Environment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 of Nervous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Central</a:t>
            </a:r>
          </a:p>
          <a:p>
            <a:pPr lvl="1"/>
            <a:r>
              <a:rPr lang="en-GB" dirty="0" smtClean="0"/>
              <a:t>Brain and spinal </a:t>
            </a:r>
            <a:r>
              <a:rPr lang="en-GB" dirty="0" err="1" smtClean="0"/>
              <a:t>ocrd</a:t>
            </a:r>
            <a:endParaRPr lang="en-GB" dirty="0" smtClean="0"/>
          </a:p>
          <a:p>
            <a:pPr lvl="1"/>
            <a:r>
              <a:rPr lang="en-GB" dirty="0" smtClean="0"/>
              <a:t>Grey (non </a:t>
            </a:r>
            <a:r>
              <a:rPr lang="en-GB" dirty="0" err="1" smtClean="0"/>
              <a:t>myelinated</a:t>
            </a:r>
            <a:r>
              <a:rPr lang="en-GB" dirty="0" smtClean="0"/>
              <a:t>) and white (</a:t>
            </a:r>
            <a:r>
              <a:rPr lang="en-GB" dirty="0" err="1" smtClean="0"/>
              <a:t>myelinated</a:t>
            </a:r>
            <a:r>
              <a:rPr lang="en-GB" dirty="0" smtClean="0"/>
              <a:t>) matter</a:t>
            </a:r>
          </a:p>
          <a:p>
            <a:r>
              <a:rPr lang="en-GB" dirty="0" smtClean="0"/>
              <a:t>Peripheral</a:t>
            </a:r>
          </a:p>
          <a:p>
            <a:pPr lvl="1"/>
            <a:r>
              <a:rPr lang="en-GB" dirty="0" smtClean="0"/>
              <a:t>Neurones that carry impulses in and out of CNS</a:t>
            </a:r>
          </a:p>
          <a:p>
            <a:pPr lvl="1"/>
            <a:r>
              <a:rPr lang="en-GB" dirty="0" smtClean="0"/>
              <a:t>Sensory neurones carry impulses from receptors to CNS</a:t>
            </a:r>
          </a:p>
          <a:p>
            <a:pPr lvl="1"/>
            <a:r>
              <a:rPr lang="en-GB" dirty="0" smtClean="0"/>
              <a:t>Motor neurones carry impulses from CNS to effectors</a:t>
            </a:r>
          </a:p>
          <a:p>
            <a:pPr lvl="2"/>
            <a:r>
              <a:rPr lang="en-GB" dirty="0" smtClean="0"/>
              <a:t>Somatic: voluntary (conscious) control</a:t>
            </a:r>
          </a:p>
          <a:p>
            <a:pPr lvl="2"/>
            <a:r>
              <a:rPr lang="en-GB" dirty="0" smtClean="0"/>
              <a:t>Autonomic: not under voluntary control e.g. to heart, gut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Autonomic Nervous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Non-</a:t>
            </a:r>
            <a:r>
              <a:rPr lang="en-GB" dirty="0" err="1" smtClean="0"/>
              <a:t>myelinated</a:t>
            </a:r>
            <a:r>
              <a:rPr lang="en-GB" dirty="0" smtClean="0"/>
              <a:t> neurones</a:t>
            </a:r>
          </a:p>
          <a:p>
            <a:r>
              <a:rPr lang="en-GB" dirty="0" smtClean="0"/>
              <a:t>Connect to the effectors with at least two neurones (which join at a ganglion)</a:t>
            </a:r>
          </a:p>
          <a:p>
            <a:r>
              <a:rPr lang="en-GB" dirty="0" smtClean="0"/>
              <a:t>Two Types antagonistic to each other</a:t>
            </a:r>
          </a:p>
          <a:p>
            <a:pPr lvl="1"/>
            <a:r>
              <a:rPr lang="en-GB" dirty="0" smtClean="0"/>
              <a:t>Sympathetic</a:t>
            </a:r>
          </a:p>
          <a:p>
            <a:pPr lvl="2"/>
            <a:r>
              <a:rPr lang="en-GB" dirty="0" smtClean="0"/>
              <a:t>Most active in times of stress</a:t>
            </a:r>
          </a:p>
          <a:p>
            <a:pPr lvl="2"/>
            <a:r>
              <a:rPr lang="en-GB" dirty="0" smtClean="0"/>
              <a:t>Neurotransmitter is </a:t>
            </a:r>
            <a:r>
              <a:rPr lang="en-GB" dirty="0" err="1" smtClean="0"/>
              <a:t>noradrenaline</a:t>
            </a:r>
            <a:endParaRPr lang="en-GB" dirty="0" smtClean="0"/>
          </a:p>
          <a:p>
            <a:pPr lvl="2"/>
            <a:r>
              <a:rPr lang="en-GB" dirty="0" smtClean="0"/>
              <a:t>Pre </a:t>
            </a:r>
            <a:r>
              <a:rPr lang="en-GB" dirty="0" err="1" smtClean="0"/>
              <a:t>ganglionic</a:t>
            </a:r>
            <a:r>
              <a:rPr lang="en-GB" dirty="0" smtClean="0"/>
              <a:t> neurones are very short as ganglion is near the CNS</a:t>
            </a:r>
          </a:p>
          <a:p>
            <a:pPr lvl="1"/>
            <a:r>
              <a:rPr lang="en-GB" dirty="0" err="1" smtClean="0"/>
              <a:t>Parasympatheric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Most active in sleep and relaxation</a:t>
            </a:r>
          </a:p>
          <a:p>
            <a:pPr lvl="2"/>
            <a:r>
              <a:rPr lang="en-GB" dirty="0" smtClean="0"/>
              <a:t>Neurotransmitter is acetyl </a:t>
            </a:r>
            <a:r>
              <a:rPr lang="en-GB" dirty="0" err="1" smtClean="0"/>
              <a:t>choline</a:t>
            </a:r>
            <a:endParaRPr lang="en-GB" dirty="0" smtClean="0"/>
          </a:p>
          <a:p>
            <a:pPr lvl="2"/>
            <a:r>
              <a:rPr lang="en-GB" dirty="0" smtClean="0"/>
              <a:t>Pre </a:t>
            </a:r>
            <a:r>
              <a:rPr lang="en-GB" dirty="0" err="1" smtClean="0"/>
              <a:t>ganglionic</a:t>
            </a:r>
            <a:r>
              <a:rPr lang="en-GB" dirty="0" smtClean="0"/>
              <a:t> neurones are longer as ganglion is within target tissue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Gross Structure of the Brain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66593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372200" y="1844824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15616" y="3212976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763688" y="4365104"/>
            <a:ext cx="13681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Cerebrum</a:t>
            </a:r>
          </a:p>
          <a:p>
            <a:pPr lvl="1"/>
            <a:r>
              <a:rPr lang="en-GB" dirty="0" smtClean="0"/>
              <a:t>Largest part, 2 hemispheres connected by corpus </a:t>
            </a:r>
            <a:r>
              <a:rPr lang="en-GB" dirty="0" err="1" smtClean="0"/>
              <a:t>callosum</a:t>
            </a:r>
            <a:r>
              <a:rPr lang="en-GB" dirty="0" smtClean="0"/>
              <a:t>, controls higher brain functions</a:t>
            </a:r>
          </a:p>
          <a:p>
            <a:pPr lvl="2"/>
            <a:r>
              <a:rPr lang="en-GB" dirty="0" smtClean="0"/>
              <a:t>Conscious thought &amp; emotions</a:t>
            </a:r>
          </a:p>
          <a:p>
            <a:pPr lvl="2"/>
            <a:r>
              <a:rPr lang="en-GB" dirty="0" smtClean="0"/>
              <a:t>Override some reflexes</a:t>
            </a:r>
          </a:p>
          <a:p>
            <a:pPr lvl="2"/>
            <a:r>
              <a:rPr lang="en-GB" dirty="0" smtClean="0"/>
              <a:t>Reasoning and judgement</a:t>
            </a:r>
          </a:p>
          <a:p>
            <a:pPr marL="342900" lvl="2" indent="-342900"/>
            <a:r>
              <a:rPr lang="en-GB" sz="3200" dirty="0" smtClean="0"/>
              <a:t>Cerebellum</a:t>
            </a:r>
          </a:p>
          <a:p>
            <a:pPr marL="800100" lvl="3" indent="-342900"/>
            <a:r>
              <a:rPr lang="en-GB" sz="2800" dirty="0" smtClean="0"/>
              <a:t>Coordinates </a:t>
            </a:r>
            <a:r>
              <a:rPr lang="en-GB" sz="2800" dirty="0" smtClean="0"/>
              <a:t>motor </a:t>
            </a:r>
            <a:r>
              <a:rPr lang="en-GB" sz="2800" dirty="0" smtClean="0"/>
              <a:t>responses</a:t>
            </a:r>
          </a:p>
          <a:p>
            <a:pPr marL="800100" lvl="3" indent="-342900"/>
            <a:r>
              <a:rPr lang="en-GB" sz="2800" dirty="0" smtClean="0"/>
              <a:t>Processes sensory information from eye, ear, spindle fibres &amp; joints</a:t>
            </a:r>
            <a:endParaRPr lang="en-GB" dirty="0" smtClean="0"/>
          </a:p>
          <a:p>
            <a:r>
              <a:rPr lang="en-GB" dirty="0" smtClean="0"/>
              <a:t>Medulla </a:t>
            </a:r>
            <a:r>
              <a:rPr lang="en-GB" dirty="0" smtClean="0"/>
              <a:t>oblongata</a:t>
            </a:r>
          </a:p>
          <a:p>
            <a:pPr lvl="1"/>
            <a:r>
              <a:rPr lang="en-GB" dirty="0" smtClean="0"/>
              <a:t>Controls non-skeletal muscles (e.g. heart and lung)</a:t>
            </a:r>
          </a:p>
          <a:p>
            <a:pPr lvl="2"/>
            <a:r>
              <a:rPr lang="en-GB" dirty="0" smtClean="0"/>
              <a:t>Controls autonomic nervous system</a:t>
            </a:r>
            <a:endParaRPr lang="en-GB" dirty="0" smtClean="0"/>
          </a:p>
          <a:p>
            <a:r>
              <a:rPr lang="en-GB" dirty="0" smtClean="0"/>
              <a:t>Hypothalamus</a:t>
            </a:r>
          </a:p>
          <a:p>
            <a:pPr lvl="1"/>
            <a:r>
              <a:rPr lang="en-GB" dirty="0" smtClean="0"/>
              <a:t>Controls homeostatic mechanisms e.g. </a:t>
            </a:r>
            <a:r>
              <a:rPr lang="en-GB" dirty="0" err="1" smtClean="0"/>
              <a:t>Osmoregulation</a:t>
            </a:r>
            <a:endParaRPr lang="en-GB" dirty="0" smtClean="0"/>
          </a:p>
          <a:p>
            <a:pPr lvl="1"/>
            <a:r>
              <a:rPr lang="en-GB" dirty="0" smtClean="0"/>
              <a:t>Regulates pituitary gland (so controls endocrine function)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brain and nervous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Coordination of muscle </a:t>
            </a:r>
            <a:r>
              <a:rPr lang="en-GB" dirty="0" smtClean="0"/>
              <a:t>movement</a:t>
            </a:r>
          </a:p>
          <a:p>
            <a:pPr lvl="1"/>
            <a:r>
              <a:rPr lang="en-GB" dirty="0" smtClean="0"/>
              <a:t>Conscious thought to move in cerebrum</a:t>
            </a:r>
          </a:p>
          <a:p>
            <a:pPr lvl="1"/>
            <a:r>
              <a:rPr lang="en-GB" dirty="0" smtClean="0"/>
              <a:t>‘auto pilot’ movement from cerebellum</a:t>
            </a:r>
          </a:p>
          <a:p>
            <a:pPr lvl="1"/>
            <a:r>
              <a:rPr lang="en-GB" dirty="0" smtClean="0"/>
              <a:t>Sends impulses to motor areas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Coordinated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action of skeletal movement about joints</a:t>
            </a:r>
          </a:p>
          <a:p>
            <a:r>
              <a:rPr lang="en-GB" dirty="0" smtClean="0"/>
              <a:t>E.g. Elbow joint</a:t>
            </a:r>
          </a:p>
          <a:p>
            <a:pPr lvl="1"/>
            <a:r>
              <a:rPr lang="en-GB" dirty="0" smtClean="0"/>
              <a:t>Biceps and triceps work antagonistically to move forearm at the elbow</a:t>
            </a:r>
          </a:p>
          <a:p>
            <a:pPr lvl="1"/>
            <a:r>
              <a:rPr lang="en-GB" dirty="0" smtClean="0"/>
              <a:t>Synovial joint </a:t>
            </a:r>
          </a:p>
          <a:p>
            <a:pPr lvl="2"/>
            <a:r>
              <a:rPr lang="en-GB" dirty="0" smtClean="0"/>
              <a:t>synovial fluid lubricates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87136"/>
            <a:ext cx="3995936" cy="317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Sliding Filament Model of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013731"/>
            <a:ext cx="4248472" cy="3228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5354960" cy="433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Sliding Filament Model of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types of protein involved</a:t>
            </a:r>
          </a:p>
          <a:p>
            <a:pPr lvl="1"/>
            <a:r>
              <a:rPr lang="en-GB" dirty="0" smtClean="0"/>
              <a:t>Thick filament </a:t>
            </a:r>
          </a:p>
          <a:p>
            <a:pPr lvl="2"/>
            <a:r>
              <a:rPr lang="en-GB" dirty="0" smtClean="0"/>
              <a:t>Bundles of myosin</a:t>
            </a:r>
          </a:p>
          <a:p>
            <a:pPr lvl="2"/>
            <a:r>
              <a:rPr lang="en-GB" dirty="0" smtClean="0"/>
              <a:t>One tail, two heads</a:t>
            </a:r>
          </a:p>
          <a:p>
            <a:pPr lvl="1"/>
            <a:r>
              <a:rPr lang="en-GB" dirty="0" smtClean="0"/>
              <a:t>Thin filament</a:t>
            </a:r>
            <a:r>
              <a:rPr lang="en-GB" dirty="0" smtClean="0"/>
              <a:t>	</a:t>
            </a:r>
            <a:endParaRPr lang="en-GB" dirty="0" smtClean="0"/>
          </a:p>
          <a:p>
            <a:pPr lvl="2"/>
            <a:r>
              <a:rPr lang="en-GB" dirty="0" smtClean="0"/>
              <a:t>2 strands of </a:t>
            </a:r>
            <a:r>
              <a:rPr lang="en-GB" dirty="0" err="1" smtClean="0"/>
              <a:t>actin</a:t>
            </a:r>
            <a:r>
              <a:rPr lang="en-GB" dirty="0" smtClean="0"/>
              <a:t> coiled round each other</a:t>
            </a:r>
          </a:p>
          <a:p>
            <a:pPr lvl="2"/>
            <a:r>
              <a:rPr lang="en-GB" dirty="0" err="1" smtClean="0"/>
              <a:t>Tropomyosin</a:t>
            </a:r>
            <a:r>
              <a:rPr lang="en-GB" dirty="0" smtClean="0"/>
              <a:t> coiled round the </a:t>
            </a:r>
            <a:r>
              <a:rPr lang="en-GB" dirty="0" err="1" smtClean="0"/>
              <a:t>actin</a:t>
            </a:r>
            <a:endParaRPr lang="en-GB" dirty="0" smtClean="0"/>
          </a:p>
          <a:p>
            <a:pPr lvl="2"/>
            <a:r>
              <a:rPr lang="en-GB" dirty="0" err="1" smtClean="0"/>
              <a:t>Troponin</a:t>
            </a:r>
            <a:r>
              <a:rPr lang="en-GB" dirty="0" smtClean="0"/>
              <a:t> has 3 binding sites: binds to </a:t>
            </a:r>
            <a:r>
              <a:rPr lang="en-GB" dirty="0" err="1" smtClean="0"/>
              <a:t>tropomyosin</a:t>
            </a:r>
            <a:r>
              <a:rPr lang="en-GB" dirty="0" smtClean="0"/>
              <a:t>, </a:t>
            </a:r>
            <a:r>
              <a:rPr lang="en-GB" dirty="0" err="1" smtClean="0"/>
              <a:t>actin</a:t>
            </a:r>
            <a:r>
              <a:rPr lang="en-GB" dirty="0" smtClean="0"/>
              <a:t> and a free one for calcium ions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517232"/>
            <a:ext cx="2695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988840"/>
            <a:ext cx="723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Sliding Filament Model of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Calcium ions bind to </a:t>
            </a:r>
            <a:r>
              <a:rPr lang="en-GB" dirty="0" err="1" smtClean="0"/>
              <a:t>troponin</a:t>
            </a:r>
            <a:r>
              <a:rPr lang="en-GB" dirty="0" smtClean="0"/>
              <a:t> changing its shape so myosin can bind to the </a:t>
            </a:r>
            <a:r>
              <a:rPr lang="en-GB" dirty="0" err="1" smtClean="0"/>
              <a:t>actin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Myosin head attaches to </a:t>
            </a:r>
            <a:r>
              <a:rPr lang="en-GB" dirty="0" err="1" smtClean="0"/>
              <a:t>actin</a:t>
            </a:r>
            <a:r>
              <a:rPr lang="en-GB" dirty="0" smtClean="0"/>
              <a:t> (forming a cross bridge)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Myosin head bends pulling thin filament along (more overlap)</a:t>
            </a:r>
          </a:p>
          <a:p>
            <a:pPr marL="1314450" lvl="2" indent="-514350"/>
            <a:r>
              <a:rPr lang="en-GB" dirty="0" smtClean="0"/>
              <a:t>Uses ATP, so making ADP and inorganic P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Cross bridge broken as ATP binds to myosin head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Head group moves back as ATP is broken down and then forms new </a:t>
            </a:r>
            <a:r>
              <a:rPr lang="en-GB" dirty="0" err="1" smtClean="0"/>
              <a:t>crossbridge</a:t>
            </a:r>
            <a:r>
              <a:rPr lang="en-GB" dirty="0" smtClean="0"/>
              <a:t> with </a:t>
            </a:r>
            <a:r>
              <a:rPr lang="en-GB" dirty="0" err="1" smtClean="0"/>
              <a:t>actin</a:t>
            </a: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ATP in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Energy required to break </a:t>
            </a:r>
            <a:r>
              <a:rPr lang="en-GB" dirty="0" err="1" smtClean="0"/>
              <a:t>crossbridge</a:t>
            </a:r>
            <a:endParaRPr lang="en-GB" dirty="0" smtClean="0"/>
          </a:p>
          <a:p>
            <a:r>
              <a:rPr lang="en-GB" dirty="0" smtClean="0"/>
              <a:t>Supply only sufficient for 1-2 </a:t>
            </a:r>
            <a:r>
              <a:rPr lang="en-GB" dirty="0" err="1" smtClean="0"/>
              <a:t>secs</a:t>
            </a:r>
            <a:r>
              <a:rPr lang="en-GB" dirty="0" smtClean="0"/>
              <a:t> contraction</a:t>
            </a:r>
          </a:p>
          <a:p>
            <a:r>
              <a:rPr lang="en-GB" dirty="0" smtClean="0"/>
              <a:t>ATP supply maintained by</a:t>
            </a:r>
          </a:p>
          <a:p>
            <a:pPr lvl="1"/>
            <a:r>
              <a:rPr lang="en-GB" dirty="0" smtClean="0"/>
              <a:t>Aerobic respiration</a:t>
            </a:r>
          </a:p>
          <a:p>
            <a:pPr lvl="1"/>
            <a:r>
              <a:rPr lang="en-GB" dirty="0" smtClean="0"/>
              <a:t>Anaerobic respiration</a:t>
            </a:r>
          </a:p>
          <a:p>
            <a:pPr lvl="1"/>
            <a:r>
              <a:rPr lang="en-GB" dirty="0" smtClean="0"/>
              <a:t>Phosphate group from </a:t>
            </a:r>
            <a:r>
              <a:rPr lang="en-GB" dirty="0" err="1" smtClean="0"/>
              <a:t>creatnine</a:t>
            </a:r>
            <a:r>
              <a:rPr lang="en-GB" dirty="0" smtClean="0"/>
              <a:t> phosphate used to turn ADP into ATP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Glossary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Tropism</a:t>
            </a:r>
          </a:p>
          <a:p>
            <a:pPr lvl="1"/>
            <a:r>
              <a:rPr lang="en-GB" dirty="0" smtClean="0"/>
              <a:t>Directional growth response, in response to an external stimuli</a:t>
            </a:r>
          </a:p>
          <a:p>
            <a:r>
              <a:rPr lang="en-GB" dirty="0" smtClean="0"/>
              <a:t>Learned </a:t>
            </a:r>
            <a:r>
              <a:rPr lang="en-GB" dirty="0" smtClean="0"/>
              <a:t>behaviour</a:t>
            </a:r>
          </a:p>
          <a:p>
            <a:pPr lvl="1"/>
            <a:r>
              <a:rPr lang="en-GB" dirty="0" smtClean="0"/>
              <a:t>Response that changes or adapts with experience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Compare &amp; contrast synapses and neuromuscular junctions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5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057400"/>
                <a:gridCol w="2057400"/>
              </a:tblGrid>
              <a:tr h="676672">
                <a:tc>
                  <a:txBody>
                    <a:bodyPr/>
                    <a:lstStyle/>
                    <a:p>
                      <a:r>
                        <a:rPr lang="en-GB" dirty="0" smtClean="0"/>
                        <a:t>Compare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Contrast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67664">
                <a:tc row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Neurotransmitter in vesicles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Action potential causes neurotransmitter</a:t>
                      </a:r>
                      <a:r>
                        <a:rPr lang="en-GB" baseline="0" dirty="0" smtClean="0"/>
                        <a:t> to be released into cleft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Neurotransmitter diffuses across gap and binds to receptors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Binding of neurotransmitter results in depolarisation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Enzymes degrade neurotransmitter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Synapse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Neuromuscular</a:t>
                      </a:r>
                      <a:r>
                        <a:rPr lang="en-GB" baseline="0" dirty="0" smtClean="0"/>
                        <a:t> junction</a:t>
                      </a:r>
                      <a:endParaRPr lang="en-GB" dirty="0"/>
                    </a:p>
                  </a:txBody>
                  <a:tcPr/>
                </a:tc>
              </a:tr>
              <a:tr h="28062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Neurone to neurone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Action</a:t>
                      </a:r>
                      <a:r>
                        <a:rPr lang="en-GB" baseline="0" dirty="0" smtClean="0"/>
                        <a:t> potential caused in post synaptic neurone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Synaptic knob is smooth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Neurone to </a:t>
                      </a:r>
                      <a:r>
                        <a:rPr lang="en-GB" dirty="0" err="1" smtClean="0"/>
                        <a:t>sarcomere</a:t>
                      </a: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Depolarisation in </a:t>
                      </a:r>
                      <a:r>
                        <a:rPr lang="en-GB" dirty="0" err="1" smtClean="0"/>
                        <a:t>sarcolemma</a:t>
                      </a:r>
                      <a:r>
                        <a:rPr lang="en-GB" dirty="0" smtClean="0"/>
                        <a:t> caused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End plate has </a:t>
                      </a:r>
                      <a:r>
                        <a:rPr lang="en-GB" baseline="0" dirty="0" err="1" smtClean="0"/>
                        <a:t>microvilli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8582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Outline structural and functional differences between voluntary, involuntary and cardiac muscle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49500"/>
          <a:ext cx="8435280" cy="381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431428">
                <a:tc>
                  <a:txBody>
                    <a:bodyPr/>
                    <a:lstStyle/>
                    <a:p>
                      <a:r>
                        <a:rPr lang="en-GB" dirty="0" smtClean="0"/>
                        <a:t>Voluntary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Involuntary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Cardiac</a:t>
                      </a:r>
                      <a:endParaRPr lang="en-GB" dirty="0"/>
                    </a:p>
                  </a:txBody>
                  <a:tcPr/>
                </a:tc>
              </a:tr>
              <a:tr h="17998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Cells form long fibres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Contracts and fatigues quickly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Under voluntary nervous control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Involved in voluntary movements of bones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Striated appearance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Short spindle shaped</a:t>
                      </a:r>
                      <a:r>
                        <a:rPr lang="en-GB" baseline="0" dirty="0" smtClean="0"/>
                        <a:t> cells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Contracts and fatigues slowly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Under autonomic nervous control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Involved in involuntary movement of tubes </a:t>
                      </a:r>
                      <a:r>
                        <a:rPr lang="en-GB" baseline="0" dirty="0" err="1" smtClean="0"/>
                        <a:t>e.g</a:t>
                      </a:r>
                      <a:r>
                        <a:rPr lang="en-GB" baseline="0" dirty="0" smtClean="0"/>
                        <a:t> gut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Un-striated appearance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 Cells form</a:t>
                      </a:r>
                      <a:r>
                        <a:rPr lang="en-GB" baseline="0" dirty="0" smtClean="0"/>
                        <a:t> branched fibres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Contracts quickly and doesn’t fatigue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Contraction in </a:t>
                      </a:r>
                      <a:r>
                        <a:rPr lang="en-GB" baseline="0" dirty="0" err="1" smtClean="0"/>
                        <a:t>myogenic</a:t>
                      </a:r>
                      <a:r>
                        <a:rPr lang="en-GB" baseline="0" dirty="0" smtClean="0"/>
                        <a:t> but autonomic controls rate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Involved in pumping blood around body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baseline="0" dirty="0" smtClean="0"/>
                        <a:t> Striated appearance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Mammals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Responses to environmental stimuli are coordinated by nervous and endocrine systems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‘Fight or Flight’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Balance between sympathetic and </a:t>
            </a:r>
            <a:r>
              <a:rPr lang="en-GB" dirty="0" err="1" smtClean="0"/>
              <a:t>parasympathtic</a:t>
            </a:r>
            <a:r>
              <a:rPr lang="en-GB" dirty="0" smtClean="0"/>
              <a:t> nervous system being changed</a:t>
            </a:r>
          </a:p>
          <a:p>
            <a:r>
              <a:rPr lang="en-GB" dirty="0" smtClean="0"/>
              <a:t>Hypothalamus stimulates both nervous system and endocrine system</a:t>
            </a:r>
          </a:p>
          <a:p>
            <a:pPr lvl="1"/>
            <a:r>
              <a:rPr lang="en-GB" dirty="0" smtClean="0"/>
              <a:t>Nervous system</a:t>
            </a:r>
          </a:p>
          <a:p>
            <a:pPr lvl="2"/>
            <a:r>
              <a:rPr lang="en-GB" dirty="0" smtClean="0"/>
              <a:t>Activates glands in smooth muscle</a:t>
            </a:r>
          </a:p>
          <a:p>
            <a:pPr lvl="2"/>
            <a:r>
              <a:rPr lang="en-GB" dirty="0" smtClean="0"/>
              <a:t>Activates adrenal medulla </a:t>
            </a:r>
          </a:p>
          <a:p>
            <a:pPr lvl="3"/>
            <a:r>
              <a:rPr lang="en-GB" dirty="0" smtClean="0"/>
              <a:t>Releasing both </a:t>
            </a:r>
            <a:r>
              <a:rPr lang="en-GB" dirty="0" err="1" smtClean="0"/>
              <a:t>noradrenaline</a:t>
            </a:r>
            <a:r>
              <a:rPr lang="en-GB" dirty="0" smtClean="0"/>
              <a:t> and adrenaline </a:t>
            </a:r>
          </a:p>
          <a:p>
            <a:pPr lvl="1"/>
            <a:r>
              <a:rPr lang="en-GB" dirty="0" smtClean="0"/>
              <a:t>Endocrine system</a:t>
            </a:r>
          </a:p>
          <a:p>
            <a:pPr lvl="2"/>
            <a:r>
              <a:rPr lang="en-GB" dirty="0" smtClean="0"/>
              <a:t>Anterior pituitary releases Corticosteroid Releasing Factor</a:t>
            </a:r>
          </a:p>
          <a:p>
            <a:pPr lvl="3"/>
            <a:r>
              <a:rPr lang="en-GB" dirty="0" smtClean="0"/>
              <a:t>Pituitary gland secretes ACTH</a:t>
            </a:r>
          </a:p>
          <a:p>
            <a:pPr lvl="3"/>
            <a:r>
              <a:rPr lang="en-GB" dirty="0" smtClean="0"/>
              <a:t>ACTH causes release of many hormones from adrenal cortex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Innate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Innate = response that occurs without learning</a:t>
            </a:r>
          </a:p>
          <a:p>
            <a:r>
              <a:rPr lang="en-GB" dirty="0" smtClean="0"/>
              <a:t>Passed on to offspring by reproduction</a:t>
            </a:r>
          </a:p>
          <a:p>
            <a:r>
              <a:rPr lang="en-GB" dirty="0" smtClean="0"/>
              <a:t>Rigid</a:t>
            </a:r>
          </a:p>
          <a:p>
            <a:r>
              <a:rPr lang="en-GB" dirty="0" smtClean="0"/>
              <a:t>Same behaviour in all of the species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Genetically determined Innate behaviour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Escape reflexes</a:t>
            </a:r>
          </a:p>
          <a:p>
            <a:pPr lvl="1"/>
            <a:r>
              <a:rPr lang="en-GB" dirty="0" smtClean="0"/>
              <a:t>Avoid predators</a:t>
            </a:r>
          </a:p>
          <a:p>
            <a:r>
              <a:rPr lang="en-GB" dirty="0" smtClean="0"/>
              <a:t>Taxes</a:t>
            </a:r>
          </a:p>
          <a:p>
            <a:pPr lvl="1"/>
            <a:r>
              <a:rPr lang="en-GB" dirty="0" smtClean="0"/>
              <a:t>Directional orientation response</a:t>
            </a:r>
          </a:p>
          <a:p>
            <a:pPr lvl="2"/>
            <a:r>
              <a:rPr lang="en-GB" dirty="0" smtClean="0"/>
              <a:t>Move away or towards stimulus</a:t>
            </a:r>
          </a:p>
          <a:p>
            <a:r>
              <a:rPr lang="en-GB" dirty="0" err="1" smtClean="0"/>
              <a:t>Kineses</a:t>
            </a:r>
            <a:endParaRPr lang="en-GB" dirty="0" smtClean="0"/>
          </a:p>
          <a:p>
            <a:pPr lvl="1"/>
            <a:r>
              <a:rPr lang="en-GB" dirty="0" smtClean="0"/>
              <a:t>Rate of movement increases in unfavourable conditions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Learned Behaviour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Habituation</a:t>
            </a:r>
          </a:p>
          <a:p>
            <a:pPr lvl="1"/>
            <a:r>
              <a:rPr lang="en-GB" dirty="0" smtClean="0"/>
              <a:t>Ignores stimuli when repeated exposure has neither reward or punishment</a:t>
            </a:r>
          </a:p>
          <a:p>
            <a:r>
              <a:rPr lang="en-GB" dirty="0" smtClean="0"/>
              <a:t>Imprinting</a:t>
            </a:r>
          </a:p>
          <a:p>
            <a:pPr lvl="1"/>
            <a:r>
              <a:rPr lang="en-GB" dirty="0" smtClean="0"/>
              <a:t>Young animals associate with another organism, e.g. parent</a:t>
            </a:r>
          </a:p>
          <a:p>
            <a:r>
              <a:rPr lang="en-GB" dirty="0" smtClean="0"/>
              <a:t>Classical conditioning</a:t>
            </a:r>
          </a:p>
          <a:p>
            <a:pPr lvl="1"/>
            <a:r>
              <a:rPr lang="en-GB" dirty="0" smtClean="0"/>
              <a:t>When animal learns to relate a pair of events and responds to the first in anticipation of the second e.g. Pavlov’s dogs</a:t>
            </a:r>
          </a:p>
          <a:p>
            <a:r>
              <a:rPr lang="en-GB" dirty="0" smtClean="0"/>
              <a:t>Operant conditioning</a:t>
            </a:r>
          </a:p>
          <a:p>
            <a:pPr lvl="1"/>
            <a:r>
              <a:rPr lang="en-GB" dirty="0" smtClean="0"/>
              <a:t>Trial and error learning: developing a specific behavioural reaction in response to reward or punishment e.g. Skinner box</a:t>
            </a:r>
          </a:p>
          <a:p>
            <a:r>
              <a:rPr lang="en-GB" dirty="0" smtClean="0"/>
              <a:t>Latent learning</a:t>
            </a:r>
          </a:p>
          <a:p>
            <a:pPr lvl="1"/>
            <a:r>
              <a:rPr lang="en-GB" dirty="0" smtClean="0"/>
              <a:t>Exploring surroundings and retaining information not of immediate use</a:t>
            </a:r>
          </a:p>
          <a:p>
            <a:r>
              <a:rPr lang="en-GB" dirty="0" smtClean="0"/>
              <a:t>Insight learning</a:t>
            </a:r>
          </a:p>
          <a:p>
            <a:pPr lvl="1"/>
            <a:r>
              <a:rPr lang="en-GB" dirty="0" smtClean="0"/>
              <a:t>Highest form of learning</a:t>
            </a:r>
          </a:p>
          <a:p>
            <a:pPr lvl="1"/>
            <a:r>
              <a:rPr lang="en-GB" dirty="0" smtClean="0"/>
              <a:t>Ability to think or reason to solve problems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 of Social behaviour in Primates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Living in a group</a:t>
            </a:r>
          </a:p>
          <a:p>
            <a:pPr lvl="1"/>
            <a:r>
              <a:rPr lang="en-GB" dirty="0" smtClean="0"/>
              <a:t>Young learn through observation of and play with other members of the group</a:t>
            </a:r>
          </a:p>
          <a:p>
            <a:pPr lvl="1"/>
            <a:r>
              <a:rPr lang="en-GB" dirty="0" smtClean="0"/>
              <a:t>Knowledge and protection of food sources shared within the group</a:t>
            </a:r>
          </a:p>
          <a:p>
            <a:pPr lvl="1"/>
            <a:r>
              <a:rPr lang="en-GB" dirty="0" smtClean="0"/>
              <a:t>Greater ability to detect and deter predators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Links between a range of human behaviours and dopamine receptor DRD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Abnormally low levels of dopamine associated with Parkinson’s disease</a:t>
            </a:r>
          </a:p>
          <a:p>
            <a:pPr lvl="1"/>
            <a:r>
              <a:rPr lang="en-GB" dirty="0" smtClean="0"/>
              <a:t>Treatment by raising dopamine levels linked with schizophrenia and compulsive gambling</a:t>
            </a:r>
          </a:p>
          <a:p>
            <a:r>
              <a:rPr lang="en-GB" dirty="0" smtClean="0"/>
              <a:t>Particular variants of DRD4 are more frequently found in ADHD sufferers</a:t>
            </a:r>
          </a:p>
          <a:p>
            <a:r>
              <a:rPr lang="en-GB" dirty="0" smtClean="0"/>
              <a:t>Particular variants of DRD4 increase likelihood of addictive behaviours</a:t>
            </a:r>
          </a:p>
          <a:p>
            <a:r>
              <a:rPr lang="en-GB" dirty="0" smtClean="0"/>
              <a:t>Research into DRD4 has stimulated research in other areas </a:t>
            </a:r>
            <a:r>
              <a:rPr lang="en-GB" dirty="0" err="1" smtClean="0"/>
              <a:t>eg</a:t>
            </a:r>
            <a:r>
              <a:rPr lang="en-GB" dirty="0" smtClean="0"/>
              <a:t> low serotonin levels linked with OCD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Plants need to respond to their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 Predation</a:t>
            </a:r>
          </a:p>
          <a:p>
            <a:pPr lvl="1"/>
            <a:r>
              <a:rPr lang="en-GB" dirty="0" err="1" smtClean="0"/>
              <a:t>Thigmonastic</a:t>
            </a:r>
            <a:r>
              <a:rPr lang="en-GB" dirty="0" smtClean="0"/>
              <a:t> response of sensitive plant (close leaves)</a:t>
            </a:r>
          </a:p>
          <a:p>
            <a:r>
              <a:rPr lang="en-GB" dirty="0" err="1" smtClean="0"/>
              <a:t>Abiotic</a:t>
            </a:r>
            <a:r>
              <a:rPr lang="en-GB" dirty="0" smtClean="0"/>
              <a:t> Stress</a:t>
            </a:r>
          </a:p>
          <a:p>
            <a:pPr lvl="1"/>
            <a:r>
              <a:rPr lang="en-GB" dirty="0" smtClean="0"/>
              <a:t>Phototropism: grow towards light (photosynthesis)</a:t>
            </a:r>
          </a:p>
          <a:p>
            <a:pPr lvl="1"/>
            <a:r>
              <a:rPr lang="en-GB" dirty="0" smtClean="0"/>
              <a:t>Geotropism: grow with gravity (gain water and minerals)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plants respond to environmental changes: phototropism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Auxins</a:t>
            </a:r>
            <a:r>
              <a:rPr lang="en-GB" dirty="0" smtClean="0"/>
              <a:t> diffuse down shoot tips</a:t>
            </a:r>
          </a:p>
          <a:p>
            <a:r>
              <a:rPr lang="en-GB" dirty="0" err="1" smtClean="0"/>
              <a:t>Auxins</a:t>
            </a:r>
            <a:r>
              <a:rPr lang="en-GB" dirty="0" smtClean="0"/>
              <a:t> only move down shaded side</a:t>
            </a:r>
          </a:p>
          <a:p>
            <a:r>
              <a:rPr lang="en-GB" dirty="0" err="1" smtClean="0"/>
              <a:t>Auxins</a:t>
            </a:r>
            <a:r>
              <a:rPr lang="en-GB" dirty="0" smtClean="0"/>
              <a:t> cause cell elongation</a:t>
            </a:r>
          </a:p>
          <a:p>
            <a:r>
              <a:rPr lang="en-GB" dirty="0" smtClean="0"/>
              <a:t>Plant bends towards the light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005064"/>
            <a:ext cx="3528392" cy="273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Evaluate experimental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Role of </a:t>
            </a:r>
            <a:r>
              <a:rPr lang="en-GB" dirty="0" err="1" smtClean="0"/>
              <a:t>Auxin</a:t>
            </a:r>
            <a:r>
              <a:rPr lang="en-GB" dirty="0" smtClean="0"/>
              <a:t> in apical dominance</a:t>
            </a:r>
          </a:p>
          <a:p>
            <a:pPr lvl="1"/>
            <a:r>
              <a:rPr lang="en-GB" dirty="0" smtClean="0"/>
              <a:t>Growth of apical tip inhibits growth at lateral buds</a:t>
            </a:r>
          </a:p>
          <a:p>
            <a:pPr lvl="1"/>
            <a:r>
              <a:rPr lang="en-GB" dirty="0" smtClean="0"/>
              <a:t>When apical bud is removed lateral buds grow</a:t>
            </a:r>
          </a:p>
          <a:p>
            <a:pPr lvl="1"/>
            <a:r>
              <a:rPr lang="en-GB" dirty="0" smtClean="0"/>
              <a:t>Experiments: </a:t>
            </a:r>
          </a:p>
          <a:p>
            <a:pPr lvl="2"/>
            <a:r>
              <a:rPr lang="en-GB" dirty="0" smtClean="0"/>
              <a:t>When apical bud is removed </a:t>
            </a:r>
            <a:r>
              <a:rPr lang="en-GB" dirty="0" err="1" smtClean="0"/>
              <a:t>auxin</a:t>
            </a:r>
            <a:r>
              <a:rPr lang="en-GB" dirty="0" smtClean="0"/>
              <a:t> levels drop</a:t>
            </a:r>
          </a:p>
          <a:p>
            <a:pPr lvl="2"/>
            <a:r>
              <a:rPr lang="en-GB" dirty="0" smtClean="0"/>
              <a:t>When apical bud removed and </a:t>
            </a:r>
            <a:r>
              <a:rPr lang="en-GB" dirty="0" err="1" smtClean="0"/>
              <a:t>auxin</a:t>
            </a:r>
            <a:r>
              <a:rPr lang="en-GB" dirty="0" smtClean="0"/>
              <a:t> paste applied, lateral buds don’t grow</a:t>
            </a:r>
          </a:p>
          <a:p>
            <a:pPr lvl="3"/>
            <a:r>
              <a:rPr lang="en-GB" dirty="0" smtClean="0"/>
              <a:t>Evaluation: is it exposure to oxygen causing a hormonal response</a:t>
            </a:r>
          </a:p>
          <a:p>
            <a:pPr lvl="2"/>
            <a:r>
              <a:rPr lang="en-GB" dirty="0" smtClean="0"/>
              <a:t>Ring of </a:t>
            </a:r>
            <a:r>
              <a:rPr lang="en-GB" dirty="0" err="1" smtClean="0"/>
              <a:t>auxin</a:t>
            </a:r>
            <a:r>
              <a:rPr lang="en-GB" dirty="0" smtClean="0"/>
              <a:t> inhibitor applied below apical bud: lateral but grew</a:t>
            </a:r>
          </a:p>
          <a:p>
            <a:pPr lvl="2"/>
            <a:r>
              <a:rPr lang="en-GB" dirty="0" smtClean="0"/>
              <a:t>Direct causal link disproved when </a:t>
            </a:r>
            <a:r>
              <a:rPr lang="en-GB" dirty="0" err="1" smtClean="0"/>
              <a:t>auxin</a:t>
            </a:r>
            <a:r>
              <a:rPr lang="en-GB" dirty="0" smtClean="0"/>
              <a:t> was found to increase in lateral buds and 2 other hormones thought to be involved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Evaluate experimental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Role of </a:t>
            </a:r>
            <a:r>
              <a:rPr lang="en-GB" dirty="0" err="1" smtClean="0"/>
              <a:t>Gibberellin</a:t>
            </a:r>
            <a:r>
              <a:rPr lang="en-GB" dirty="0" smtClean="0"/>
              <a:t> in control of stem elongation</a:t>
            </a:r>
          </a:p>
          <a:p>
            <a:pPr lvl="1"/>
            <a:r>
              <a:rPr lang="en-GB" dirty="0" smtClean="0"/>
              <a:t>Foolish seeding disease in Japan is a fungus that makes plants grow tall: caused by gibberellins</a:t>
            </a:r>
          </a:p>
          <a:p>
            <a:pPr lvl="2"/>
            <a:r>
              <a:rPr lang="en-GB" dirty="0" smtClean="0"/>
              <a:t>Evaluation just because gibberellins can cause stem elongation, is this how it happens in nature?</a:t>
            </a:r>
          </a:p>
          <a:p>
            <a:pPr lvl="1"/>
            <a:r>
              <a:rPr lang="en-GB" dirty="0" smtClean="0"/>
              <a:t>Experiments</a:t>
            </a:r>
          </a:p>
          <a:p>
            <a:pPr lvl="2"/>
            <a:r>
              <a:rPr lang="en-GB" dirty="0" smtClean="0"/>
              <a:t>Compared </a:t>
            </a:r>
            <a:r>
              <a:rPr lang="en-GB" dirty="0" err="1" smtClean="0"/>
              <a:t>gibberellin</a:t>
            </a:r>
            <a:r>
              <a:rPr lang="en-GB" dirty="0" smtClean="0"/>
              <a:t> concentrations in dwarf and tall pea plants and found tall pea plants to have more</a:t>
            </a:r>
          </a:p>
          <a:p>
            <a:pPr lvl="2"/>
            <a:r>
              <a:rPr lang="en-GB" dirty="0" smtClean="0"/>
              <a:t>Used plant with a mutation in the </a:t>
            </a:r>
            <a:r>
              <a:rPr lang="en-GB" dirty="0" err="1" smtClean="0"/>
              <a:t>gibberellin</a:t>
            </a:r>
            <a:r>
              <a:rPr lang="en-GB" dirty="0" smtClean="0"/>
              <a:t> formation pathway to show </a:t>
            </a:r>
            <a:r>
              <a:rPr lang="en-GB" dirty="0" err="1" smtClean="0"/>
              <a:t>gibberellin</a:t>
            </a:r>
            <a:r>
              <a:rPr lang="en-GB" dirty="0" smtClean="0"/>
              <a:t> is directly the cause of stem elongation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Outline the role of hormones in leaf loss in deciduous 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Cytokinin</a:t>
            </a:r>
            <a:r>
              <a:rPr lang="en-GB" dirty="0" smtClean="0"/>
              <a:t> levels drop and senescence (turning brown and dying) begins</a:t>
            </a:r>
          </a:p>
          <a:p>
            <a:r>
              <a:rPr lang="en-GB" dirty="0" smtClean="0"/>
              <a:t>Senescence causes </a:t>
            </a:r>
            <a:r>
              <a:rPr lang="en-GB" dirty="0" err="1" smtClean="0"/>
              <a:t>Auxin</a:t>
            </a:r>
            <a:r>
              <a:rPr lang="en-GB" dirty="0" smtClean="0"/>
              <a:t> levels in leaf tip to drop</a:t>
            </a:r>
          </a:p>
          <a:p>
            <a:r>
              <a:rPr lang="en-GB" dirty="0" smtClean="0"/>
              <a:t>Cells in abscission (leaf shedding) zone become more sensitive to </a:t>
            </a:r>
            <a:r>
              <a:rPr lang="en-GB" dirty="0" err="1" smtClean="0"/>
              <a:t>ethene</a:t>
            </a:r>
            <a:endParaRPr lang="en-GB" dirty="0" smtClean="0"/>
          </a:p>
          <a:p>
            <a:r>
              <a:rPr lang="en-GB" dirty="0" smtClean="0"/>
              <a:t>Drop in </a:t>
            </a:r>
            <a:r>
              <a:rPr lang="en-GB" dirty="0" err="1" smtClean="0"/>
              <a:t>auxin</a:t>
            </a:r>
            <a:r>
              <a:rPr lang="en-GB" dirty="0" smtClean="0"/>
              <a:t> causes increase in </a:t>
            </a:r>
            <a:r>
              <a:rPr lang="en-GB" dirty="0" err="1" smtClean="0"/>
              <a:t>ethene</a:t>
            </a:r>
            <a:r>
              <a:rPr lang="en-GB" dirty="0" smtClean="0"/>
              <a:t> production</a:t>
            </a:r>
          </a:p>
          <a:p>
            <a:r>
              <a:rPr lang="en-GB" dirty="0" err="1" smtClean="0"/>
              <a:t>Ethene</a:t>
            </a:r>
            <a:r>
              <a:rPr lang="en-GB" dirty="0" smtClean="0"/>
              <a:t> causes production of </a:t>
            </a:r>
            <a:r>
              <a:rPr lang="en-GB" dirty="0" err="1" smtClean="0"/>
              <a:t>cellulase</a:t>
            </a:r>
            <a:r>
              <a:rPr lang="en-GB" dirty="0" smtClean="0"/>
              <a:t> which breaks down cell walls in abscission zone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Commercial use of plant hormones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 smtClean="0"/>
              <a:t>Auxins</a:t>
            </a:r>
            <a:endParaRPr lang="en-GB" dirty="0" smtClean="0"/>
          </a:p>
          <a:p>
            <a:pPr lvl="1"/>
            <a:r>
              <a:rPr lang="en-GB" dirty="0" smtClean="0"/>
              <a:t>Promote flowering</a:t>
            </a:r>
          </a:p>
          <a:p>
            <a:pPr lvl="1"/>
            <a:r>
              <a:rPr lang="en-GB" dirty="0" smtClean="0"/>
              <a:t>Encouraging cuttings to root</a:t>
            </a:r>
          </a:p>
          <a:p>
            <a:pPr lvl="1"/>
            <a:r>
              <a:rPr lang="en-GB" dirty="0" smtClean="0"/>
              <a:t>Promote growth of seedless fruit</a:t>
            </a:r>
          </a:p>
          <a:p>
            <a:pPr lvl="1"/>
            <a:r>
              <a:rPr lang="en-GB" dirty="0" smtClean="0"/>
              <a:t>Kill weeds</a:t>
            </a:r>
          </a:p>
          <a:p>
            <a:r>
              <a:rPr lang="en-GB" dirty="0" smtClean="0"/>
              <a:t>Gibberellins</a:t>
            </a:r>
          </a:p>
          <a:p>
            <a:pPr lvl="1"/>
            <a:r>
              <a:rPr lang="en-GB" dirty="0" smtClean="0"/>
              <a:t>Fruit production</a:t>
            </a:r>
          </a:p>
          <a:p>
            <a:pPr lvl="2"/>
            <a:r>
              <a:rPr lang="en-GB" dirty="0" smtClean="0"/>
              <a:t>Delay senescence in citrus fruit</a:t>
            </a:r>
          </a:p>
          <a:p>
            <a:pPr lvl="2"/>
            <a:r>
              <a:rPr lang="en-GB" dirty="0" smtClean="0"/>
              <a:t>Improve apple shape</a:t>
            </a:r>
          </a:p>
          <a:p>
            <a:pPr lvl="2"/>
            <a:r>
              <a:rPr lang="en-GB" dirty="0" smtClean="0"/>
              <a:t>Grow stalk on grape bunches to make bigger grapes</a:t>
            </a:r>
          </a:p>
          <a:p>
            <a:pPr lvl="1"/>
            <a:r>
              <a:rPr lang="en-GB" dirty="0" smtClean="0"/>
              <a:t>Brewing: speed up barley germination</a:t>
            </a:r>
          </a:p>
          <a:p>
            <a:pPr lvl="1"/>
            <a:r>
              <a:rPr lang="en-GB" dirty="0" smtClean="0"/>
              <a:t>Sugar production: make stems elongate so more sugar produced</a:t>
            </a:r>
          </a:p>
          <a:p>
            <a:r>
              <a:rPr lang="en-GB" dirty="0" err="1" smtClean="0"/>
              <a:t>Cytokinins</a:t>
            </a:r>
            <a:endParaRPr lang="en-GB" dirty="0" smtClean="0"/>
          </a:p>
          <a:p>
            <a:pPr lvl="1"/>
            <a:r>
              <a:rPr lang="en-GB" dirty="0" smtClean="0"/>
              <a:t>Delay yellowing of lettuce</a:t>
            </a:r>
          </a:p>
          <a:p>
            <a:r>
              <a:rPr lang="en-GB" dirty="0" err="1" smtClean="0"/>
              <a:t>Ethene</a:t>
            </a:r>
            <a:endParaRPr lang="en-GB" dirty="0" smtClean="0"/>
          </a:p>
          <a:p>
            <a:pPr lvl="1"/>
            <a:r>
              <a:rPr lang="en-GB" dirty="0" smtClean="0"/>
              <a:t>Speed up ripening of fruits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animals respond to their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Stay alive</a:t>
            </a:r>
          </a:p>
          <a:p>
            <a:pPr lvl="1"/>
            <a:r>
              <a:rPr lang="en-GB" dirty="0" smtClean="0"/>
              <a:t>Coordinate muscles to run away</a:t>
            </a:r>
          </a:p>
          <a:p>
            <a:pPr lvl="1"/>
            <a:r>
              <a:rPr lang="en-GB" dirty="0" smtClean="0"/>
              <a:t>Control of balance, posture</a:t>
            </a:r>
          </a:p>
          <a:p>
            <a:pPr lvl="1"/>
            <a:r>
              <a:rPr lang="en-GB" dirty="0" smtClean="0"/>
              <a:t>Temperature control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1336</Words>
  <Application>Microsoft Office PowerPoint</Application>
  <PresentationFormat>On-screen Show (4:3)</PresentationFormat>
  <Paragraphs>235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Module 4</vt:lpstr>
      <vt:lpstr>Glossary</vt:lpstr>
      <vt:lpstr>Plants need to respond to their environment</vt:lpstr>
      <vt:lpstr>How plants respond to environmental changes: phototropism</vt:lpstr>
      <vt:lpstr>Evaluate experimental evidence</vt:lpstr>
      <vt:lpstr>Evaluate experimental evidence</vt:lpstr>
      <vt:lpstr>Outline the role of hormones in leaf loss in deciduous trees</vt:lpstr>
      <vt:lpstr>Commercial use of plant hormones</vt:lpstr>
      <vt:lpstr>Why animals respond to their environment</vt:lpstr>
      <vt:lpstr>Organisation of Nervous System</vt:lpstr>
      <vt:lpstr>Autonomic Nervous System</vt:lpstr>
      <vt:lpstr>Gross Structure of the Brain</vt:lpstr>
      <vt:lpstr>Functions</vt:lpstr>
      <vt:lpstr>Role of brain and nervous system</vt:lpstr>
      <vt:lpstr>Coordinated movement</vt:lpstr>
      <vt:lpstr>Sliding Filament Model of Muscle Contraction</vt:lpstr>
      <vt:lpstr>Sliding Filament Model of Muscle Contraction</vt:lpstr>
      <vt:lpstr>Sliding Filament Model of Muscle Contraction</vt:lpstr>
      <vt:lpstr>Role of ATP in muscle contraction</vt:lpstr>
      <vt:lpstr>Compare &amp; contrast synapses and neuromuscular junctions</vt:lpstr>
      <vt:lpstr>Outline structural and functional differences between voluntary, involuntary and cardiac muscle</vt:lpstr>
      <vt:lpstr>Mammals</vt:lpstr>
      <vt:lpstr>‘Fight or Flight’</vt:lpstr>
      <vt:lpstr>Advantages of Innate behaviour</vt:lpstr>
      <vt:lpstr>Genetically determined Innate behaviour Examples</vt:lpstr>
      <vt:lpstr>Learned Behaviour Examples</vt:lpstr>
      <vt:lpstr>Advantage of Social behaviour in Primates</vt:lpstr>
      <vt:lpstr>Links between a range of human behaviours and dopamine receptor DRD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</dc:title>
  <dc:creator>Sandy</dc:creator>
  <cp:lastModifiedBy>Sandy</cp:lastModifiedBy>
  <cp:revision>23</cp:revision>
  <dcterms:created xsi:type="dcterms:W3CDTF">2011-05-08T08:36:09Z</dcterms:created>
  <dcterms:modified xsi:type="dcterms:W3CDTF">2011-05-08T13:23:29Z</dcterms:modified>
</cp:coreProperties>
</file>