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60" r:id="rId3"/>
    <p:sldId id="262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5" r:id="rId15"/>
    <p:sldId id="272" r:id="rId16"/>
    <p:sldId id="273" r:id="rId17"/>
    <p:sldId id="274" r:id="rId18"/>
    <p:sldId id="276" r:id="rId19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0" autoAdjust="0"/>
    <p:restoredTop sz="80917" autoAdjust="0"/>
  </p:normalViewPr>
  <p:slideViewPr>
    <p:cSldViewPr snapToGrid="0">
      <p:cViewPr varScale="1">
        <p:scale>
          <a:sx n="94" d="100"/>
          <a:sy n="94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CFDC3-FFF7-4D3B-96F6-4CDCA84D95BD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D1603-B34E-4C8F-946B-76C8DFB71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9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4FD67-0B63-41BF-B8FB-3E9542E40389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06C45-8259-407C-B60D-2DB8859E3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431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4938" y="1346200"/>
            <a:ext cx="6472237" cy="3641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6E621-34FE-42FA-BC8A-6CEE04CAAD7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50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a monosaccharide</a:t>
            </a:r>
            <a:r>
              <a:rPr lang="en-US" baseline="0" dirty="0" smtClean="0"/>
              <a:t> is one sugar molecule, what do you think a disaccharide Is? </a:t>
            </a:r>
          </a:p>
          <a:p>
            <a:r>
              <a:rPr lang="en-US" baseline="0" dirty="0" smtClean="0"/>
              <a:t>Talk about condensation</a:t>
            </a:r>
          </a:p>
          <a:p>
            <a:r>
              <a:rPr lang="en-US" baseline="0" dirty="0" smtClean="0"/>
              <a:t>Have examples first and use questioning to point out where the </a:t>
            </a:r>
            <a:r>
              <a:rPr lang="en-US" baseline="0" dirty="0" err="1" smtClean="0"/>
              <a:t>monos</a:t>
            </a:r>
            <a:r>
              <a:rPr lang="en-US" baseline="0" dirty="0" smtClean="0"/>
              <a:t> are.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B5A8-5574-8A4C-96F6-63B26925FF3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378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this an alpha or beta glucose?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would we need to break this </a:t>
            </a:r>
            <a:r>
              <a:rPr lang="en-US" baseline="0" dirty="0" err="1" smtClean="0"/>
              <a:t>glycosidic</a:t>
            </a:r>
            <a:r>
              <a:rPr lang="en-US" baseline="0" dirty="0" smtClean="0"/>
              <a:t> bond?</a:t>
            </a:r>
          </a:p>
          <a:p>
            <a:r>
              <a:rPr lang="en-US" baseline="0" dirty="0" smtClean="0"/>
              <a:t>Chalk and talk this</a:t>
            </a:r>
          </a:p>
          <a:p>
            <a:r>
              <a:rPr lang="en-US" baseline="0" dirty="0" smtClean="0"/>
              <a:t>Condensation windows link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B5A8-5574-8A4C-96F6-63B26925FF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196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ANIMATIONS </a:t>
            </a:r>
          </a:p>
          <a:p>
            <a:r>
              <a:rPr lang="en-US" dirty="0" smtClean="0"/>
              <a:t>Lots of words so maybe</a:t>
            </a:r>
            <a:r>
              <a:rPr lang="en-US" baseline="0" dirty="0" smtClean="0"/>
              <a:t> simplify it and chalk and talk </a:t>
            </a:r>
          </a:p>
          <a:p>
            <a:r>
              <a:rPr lang="en-US" baseline="0" dirty="0" smtClean="0"/>
              <a:t>Hydrolysis reactions </a:t>
            </a:r>
            <a:r>
              <a:rPr lang="en-US" baseline="0" dirty="0" err="1" smtClean="0"/>
              <a:t>catalysed</a:t>
            </a:r>
            <a:r>
              <a:rPr lang="en-US" baseline="0" dirty="0" smtClean="0"/>
              <a:t> by enzymes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B5A8-5574-8A4C-96F6-63B26925FF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036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Experimental application question to do with the production</a:t>
            </a:r>
            <a:r>
              <a:rPr lang="en-US" baseline="0" dirty="0" smtClean="0"/>
              <a:t> of water? </a:t>
            </a:r>
          </a:p>
          <a:p>
            <a:r>
              <a:rPr lang="en-US" baseline="0" dirty="0" smtClean="0"/>
              <a:t>In cells, </a:t>
            </a:r>
          </a:p>
          <a:p>
            <a:r>
              <a:rPr lang="en-US" baseline="0" dirty="0" smtClean="0"/>
              <a:t>Think of some form of application questions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B5A8-5574-8A4C-96F6-63B26925FF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74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</a:t>
            </a:r>
            <a:r>
              <a:rPr lang="en-US" baseline="0" dirty="0" smtClean="0"/>
              <a:t> pupils that there are three main groups of carbohydrate:</a:t>
            </a:r>
          </a:p>
          <a:p>
            <a:r>
              <a:rPr lang="en-US" baseline="0" dirty="0" smtClean="0"/>
              <a:t>Monosaccharides, disaccharides and polysaccharides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B5A8-5574-8A4C-96F6-63B26925FF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52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anyone name that molecule?</a:t>
            </a:r>
            <a:r>
              <a:rPr lang="en-US" baseline="0" dirty="0" smtClean="0"/>
              <a:t> Hint: C6H12O6</a:t>
            </a:r>
          </a:p>
          <a:p>
            <a:r>
              <a:rPr lang="en-US" baseline="0" dirty="0" smtClean="0"/>
              <a:t>Have molecule, then animation of C6H12O6, then animation of name, then animation of different view without C molecules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B5A8-5574-8A4C-96F6-63B26925FF3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53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Additional</a:t>
            </a:r>
            <a:r>
              <a:rPr lang="en-GB" baseline="0" dirty="0" smtClean="0"/>
              <a:t> diagram of alpha glucose with all bonds shown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06C45-8259-407C-B60D-2DB8859E3BB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065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 they differ?</a:t>
            </a:r>
            <a:endParaRPr lang="en-US" baseline="0" dirty="0" smtClean="0"/>
          </a:p>
          <a:p>
            <a:r>
              <a:rPr lang="en-US" baseline="0" dirty="0" err="1" smtClean="0"/>
              <a:t>Pnemonic</a:t>
            </a:r>
            <a:r>
              <a:rPr lang="en-US" baseline="0" dirty="0" smtClean="0"/>
              <a:t> on how to remember which is alpha and which is beta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B5A8-5574-8A4C-96F6-63B26925FF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2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Mini white</a:t>
            </a:r>
            <a:r>
              <a:rPr lang="en-US" baseline="0" dirty="0" smtClean="0"/>
              <a:t> boards for is it alpha or beta?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B5A8-5574-8A4C-96F6-63B26925FF3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02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Animation</a:t>
            </a:r>
            <a:r>
              <a:rPr lang="en-US" baseline="0" dirty="0" smtClean="0"/>
              <a:t> for box to appear </a:t>
            </a:r>
          </a:p>
          <a:p>
            <a:r>
              <a:rPr lang="en-US" baseline="0" dirty="0" smtClean="0"/>
              <a:t>Here, ask pupils to draw structure of alpha and beta glucose from memory, and hold whiteboards up to check</a:t>
            </a:r>
          </a:p>
          <a:p>
            <a:r>
              <a:rPr lang="en-US" baseline="0" dirty="0" smtClean="0"/>
              <a:t>Get them to circle the difference (for checking)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B5A8-5574-8A4C-96F6-63B26925FF3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96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What are the differences between hexose and pentose sugars? Draw examples of each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6B5A8-5574-8A4C-96F6-63B26925FF3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27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 if have time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06C45-8259-407C-B60D-2DB8859E3BB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221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04B-755D-48E5-8416-F53F8FFB983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9230-93B5-4660-851B-41565DF4E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1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04B-755D-48E5-8416-F53F8FFB983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9230-93B5-4660-851B-41565DF4E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12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04B-755D-48E5-8416-F53F8FFB983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9230-93B5-4660-851B-41565DF4E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53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04B-755D-48E5-8416-F53F8FFB983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9230-93B5-4660-851B-41565DF4E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98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04B-755D-48E5-8416-F53F8FFB983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9230-93B5-4660-851B-41565DF4E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986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04B-755D-48E5-8416-F53F8FFB983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9230-93B5-4660-851B-41565DF4E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939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04B-755D-48E5-8416-F53F8FFB983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9230-93B5-4660-851B-41565DF4E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635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04B-755D-48E5-8416-F53F8FFB983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9230-93B5-4660-851B-41565DF4E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01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04B-755D-48E5-8416-F53F8FFB983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9230-93B5-4660-851B-41565DF4E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36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04B-755D-48E5-8416-F53F8FFB983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9230-93B5-4660-851B-41565DF4E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22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0804B-755D-48E5-8416-F53F8FFB983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19230-93B5-4660-851B-41565DF4E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910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0804B-755D-48E5-8416-F53F8FFB983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19230-93B5-4660-851B-41565DF4E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781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3u8mWlnN7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file:///\\upload.wikimedia.org\wikipedia\commons\5\5b\Beta-D-glucose_Haworth_formula.p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11201400" cy="762000"/>
          </a:xfr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Monosaccharides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38200" y="1676400"/>
            <a:ext cx="4876800" cy="4724400"/>
          </a:xfrm>
          <a:gradFill flip="none" rotWithShape="1">
            <a:gsLst>
              <a:gs pos="0">
                <a:srgbClr val="FF97DC"/>
              </a:gs>
              <a:gs pos="10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4000" u="sng" dirty="0">
                <a:solidFill>
                  <a:schemeClr val="tx1"/>
                </a:solidFill>
              </a:rPr>
              <a:t>Learning objective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chemeClr val="tx1"/>
                </a:solidFill>
              </a:rPr>
              <a:t>To know about monosaccharides</a:t>
            </a:r>
            <a:endParaRPr lang="en-GB" sz="32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8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477000" y="1684421"/>
            <a:ext cx="4876800" cy="471637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68580" tIns="34290" rIns="68580" bIns="3429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u="sng" dirty="0">
                <a:solidFill>
                  <a:schemeClr val="tx1"/>
                </a:solidFill>
              </a:rPr>
              <a:t>Success Criteria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I can compare alpha and beta glucose molecules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I can describe the ring structure and properties of glucose and ribose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I can compare hexose and pentose sugars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chemeClr val="tx1"/>
                </a:solidFill>
              </a:rPr>
              <a:t>I can explain the formation and breakage of glyosidic bonds </a:t>
            </a:r>
            <a:endParaRPr lang="en-GB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74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7582269" y="2645569"/>
            <a:ext cx="3683000" cy="23034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anchor="ctr"/>
          <a:lstStyle/>
          <a:p>
            <a:pPr algn="ctr"/>
            <a:r>
              <a:rPr lang="en-GB" sz="3600" dirty="0"/>
              <a:t>Neither!</a:t>
            </a:r>
            <a:br>
              <a:rPr lang="en-GB" sz="3600" dirty="0"/>
            </a:br>
            <a:r>
              <a:rPr lang="en-GB" sz="3600" dirty="0"/>
              <a:t>It’s </a:t>
            </a:r>
            <a:r>
              <a:rPr lang="en-GB" sz="3600" dirty="0" smtClean="0"/>
              <a:t>ribose </a:t>
            </a:r>
            <a:r>
              <a:rPr lang="en-GB" sz="3600" dirty="0"/>
              <a:t>– another monosaccharide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7672" y="1778359"/>
            <a:ext cx="3554919" cy="40378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1891" y="195692"/>
            <a:ext cx="11201400" cy="1383657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Alpha or Beta?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92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Hex</a:t>
            </a:r>
            <a:r>
              <a:rPr lang="en-US" dirty="0" smtClean="0"/>
              <a:t>ose sugar = 6 carbon atoms</a:t>
            </a:r>
          </a:p>
          <a:p>
            <a:pPr marL="0" indent="0">
              <a:buNone/>
            </a:pPr>
            <a:r>
              <a:rPr lang="en-US" b="1" dirty="0" smtClean="0"/>
              <a:t>Pent</a:t>
            </a:r>
            <a:r>
              <a:rPr lang="en-US" dirty="0" smtClean="0"/>
              <a:t>ose sugar = 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74828" y="2339163"/>
            <a:ext cx="253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 carbon atoms</a:t>
            </a:r>
            <a:endParaRPr lang="en-US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71" t="17253" r="31214"/>
          <a:stretch/>
        </p:blipFill>
        <p:spPr bwMode="auto">
          <a:xfrm>
            <a:off x="1447156" y="2862383"/>
            <a:ext cx="2685606" cy="3506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7047559" y="3415429"/>
            <a:ext cx="4306241" cy="175432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3600" dirty="0" smtClean="0">
                <a:latin typeface="+mn-lt"/>
              </a:rPr>
              <a:t>Where have you come across </a:t>
            </a:r>
            <a:r>
              <a:rPr lang="en-GB" sz="3600" dirty="0" err="1" smtClean="0">
                <a:latin typeface="+mn-lt"/>
              </a:rPr>
              <a:t>deoxy</a:t>
            </a:r>
            <a:r>
              <a:rPr lang="en-GB" sz="3600" dirty="0" smtClean="0">
                <a:latin typeface="+mn-lt"/>
              </a:rPr>
              <a:t>/ribose before?</a:t>
            </a:r>
            <a:endParaRPr lang="en-GB" sz="3600" dirty="0">
              <a:latin typeface="+mn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61891" y="195692"/>
            <a:ext cx="11201400" cy="1383657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Describe the difference between a hexose and a pentose sugar (4 marks)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8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96065"/>
            <a:ext cx="10515600" cy="368089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Draw alpha and beta glucose, highlighting the difference between the two monosaccharides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Describe the difference between a hexose and a pentose sugar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Draw (and name) an example of a pentose sugar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1891" y="195693"/>
            <a:ext cx="11201400" cy="1122746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Quick Check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80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791" y="1639714"/>
            <a:ext cx="10515600" cy="4858525"/>
          </a:xfrm>
        </p:spPr>
        <p:txBody>
          <a:bodyPr>
            <a:noAutofit/>
          </a:bodyPr>
          <a:lstStyle/>
          <a:p>
            <a:r>
              <a:rPr lang="en-US" sz="3200" dirty="0" smtClean="0"/>
              <a:t>Two monosaccharides joint together</a:t>
            </a:r>
          </a:p>
          <a:p>
            <a:r>
              <a:rPr lang="en-US" sz="3200" dirty="0" smtClean="0"/>
              <a:t>A </a:t>
            </a:r>
            <a:r>
              <a:rPr lang="en-US" sz="3200" dirty="0" err="1" smtClean="0"/>
              <a:t>glycosidic</a:t>
            </a:r>
            <a:r>
              <a:rPr lang="en-US" sz="3200" dirty="0" smtClean="0"/>
              <a:t> bond joins them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b="1" u="sng" dirty="0" smtClean="0"/>
              <a:t>Examples</a:t>
            </a:r>
          </a:p>
          <a:p>
            <a:pPr marL="0" indent="0">
              <a:buNone/>
            </a:pPr>
            <a:r>
              <a:rPr lang="en-GB" sz="3200" dirty="0" smtClean="0"/>
              <a:t>α-glucose + α-glucose = maltose </a:t>
            </a:r>
          </a:p>
          <a:p>
            <a:pPr marL="0" indent="0">
              <a:buNone/>
            </a:pPr>
            <a:r>
              <a:rPr lang="en-GB" sz="3200" dirty="0" smtClean="0"/>
              <a:t>α-glucose + fructose = sucrose </a:t>
            </a:r>
          </a:p>
          <a:p>
            <a:pPr marL="0" indent="0">
              <a:buNone/>
            </a:pPr>
            <a:r>
              <a:rPr lang="el-GR" sz="3200" dirty="0" smtClean="0"/>
              <a:t>β</a:t>
            </a:r>
            <a:r>
              <a:rPr lang="en-GB" sz="3200" dirty="0" smtClean="0"/>
              <a:t>-galactose + α-glucose = lactose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1891" y="195693"/>
            <a:ext cx="11201400" cy="1122746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Disaccharides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61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1891" y="195692"/>
            <a:ext cx="11201400" cy="1383657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Q: What kind of reaction involves the breaking of bonds and production of water? 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139" y="209121"/>
            <a:ext cx="10515600" cy="959709"/>
          </a:xfrm>
        </p:spPr>
        <p:txBody>
          <a:bodyPr/>
          <a:lstStyle/>
          <a:p>
            <a:pPr algn="ctr"/>
            <a:r>
              <a:rPr lang="en-US" b="1" dirty="0" smtClean="0"/>
              <a:t>Making a disaccharide </a:t>
            </a:r>
            <a:endParaRPr lang="en-US" b="1" dirty="0"/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285750" y="942061"/>
            <a:ext cx="7246938" cy="2884487"/>
            <a:chOff x="38" y="255"/>
            <a:chExt cx="4565" cy="1817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255"/>
              <a:ext cx="3674" cy="1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38" y="663"/>
              <a:ext cx="937" cy="33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dirty="0">
                  <a:latin typeface="+mn-lt"/>
                </a:rPr>
                <a:t>Glucose</a:t>
              </a:r>
            </a:p>
          </p:txBody>
        </p:sp>
        <p:sp>
          <p:nvSpPr>
            <p:cNvPr id="7" name="Text Box 11"/>
            <p:cNvSpPr txBox="1">
              <a:spLocks noChangeArrowheads="1"/>
            </p:cNvSpPr>
            <p:nvPr/>
          </p:nvSpPr>
          <p:spPr bwMode="auto">
            <a:xfrm>
              <a:off x="3696" y="436"/>
              <a:ext cx="907" cy="33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800" dirty="0">
                  <a:latin typeface="+mn-lt"/>
                </a:rPr>
                <a:t>Glucose</a:t>
              </a:r>
            </a:p>
          </p:txBody>
        </p:sp>
      </p:grp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413" y="3826548"/>
            <a:ext cx="6048375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7532688" y="4430306"/>
            <a:ext cx="2131884" cy="52322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>
                <a:latin typeface="+mn-lt"/>
              </a:rPr>
              <a:t>H</a:t>
            </a:r>
            <a:r>
              <a:rPr lang="en-GB" sz="2800" baseline="-25000" dirty="0">
                <a:latin typeface="+mn-lt"/>
              </a:rPr>
              <a:t>2</a:t>
            </a:r>
            <a:r>
              <a:rPr lang="en-GB" sz="2800" dirty="0">
                <a:latin typeface="+mn-lt"/>
              </a:rPr>
              <a:t>O (water)</a:t>
            </a:r>
          </a:p>
        </p:txBody>
      </p:sp>
      <p:sp>
        <p:nvSpPr>
          <p:cNvPr id="10" name="Line 18"/>
          <p:cNvSpPr>
            <a:spLocks noChangeShapeType="1"/>
          </p:cNvSpPr>
          <p:nvPr/>
        </p:nvSpPr>
        <p:spPr bwMode="auto">
          <a:xfrm>
            <a:off x="4183856" y="2914173"/>
            <a:ext cx="3432306" cy="1369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5900009" y="3658394"/>
            <a:ext cx="2399572" cy="52322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dirty="0">
                <a:latin typeface="+mn-lt"/>
              </a:rPr>
              <a:t>Condensation</a:t>
            </a:r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4000241" y="2936835"/>
            <a:ext cx="125191" cy="18903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285620" y="4102288"/>
            <a:ext cx="1487618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dirty="0">
                <a:latin typeface="+mn-lt"/>
              </a:rPr>
              <a:t>Maltose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7824714" y="5747022"/>
            <a:ext cx="2604275" cy="52322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2800" b="1" dirty="0" err="1">
                <a:latin typeface="+mn-lt"/>
              </a:rPr>
              <a:t>Glycosidic</a:t>
            </a:r>
            <a:r>
              <a:rPr lang="en-GB" sz="2800" b="1" dirty="0">
                <a:latin typeface="+mn-lt"/>
              </a:rPr>
              <a:t> bond</a:t>
            </a:r>
          </a:p>
        </p:txBody>
      </p:sp>
      <p:sp>
        <p:nvSpPr>
          <p:cNvPr id="15" name="Line 25"/>
          <p:cNvSpPr>
            <a:spLocks noChangeShapeType="1"/>
          </p:cNvSpPr>
          <p:nvPr/>
        </p:nvSpPr>
        <p:spPr bwMode="auto">
          <a:xfrm flipH="1" flipV="1">
            <a:off x="3929204" y="5444890"/>
            <a:ext cx="3895510" cy="6139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9237864" y="766530"/>
            <a:ext cx="2743200" cy="35394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When two monosaccharides join, a reaction occurs forming a </a:t>
            </a:r>
            <a:r>
              <a:rPr lang="en-US" sz="2800" b="1" dirty="0" err="1" smtClean="0"/>
              <a:t>glycosidic</a:t>
            </a:r>
            <a:r>
              <a:rPr lang="en-US" sz="2800" b="1" dirty="0" smtClean="0"/>
              <a:t> bond</a:t>
            </a:r>
            <a:r>
              <a:rPr lang="en-US" sz="2800" dirty="0" smtClean="0"/>
              <a:t> in a </a:t>
            </a:r>
            <a:r>
              <a:rPr lang="en-US" sz="2800" b="1" dirty="0" smtClean="0"/>
              <a:t>condensation reaction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576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1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Breaking down a disaccharide</a:t>
            </a:r>
            <a:endParaRPr lang="en-US" b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57" y="991639"/>
            <a:ext cx="6048375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199" y="3722139"/>
            <a:ext cx="94736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could this be broken down into 2 alpha glucose molecules?</a:t>
            </a:r>
            <a:endParaRPr lang="en-US" sz="2800" dirty="0"/>
          </a:p>
        </p:txBody>
      </p:sp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243" y="4245359"/>
            <a:ext cx="5257800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858872" y="5657255"/>
            <a:ext cx="1969387" cy="52322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>
                <a:latin typeface="+mn-lt"/>
              </a:rPr>
              <a:t>H</a:t>
            </a:r>
            <a:r>
              <a:rPr lang="en-GB" sz="2800" baseline="-25000" dirty="0">
                <a:latin typeface="+mn-lt"/>
              </a:rPr>
              <a:t>2</a:t>
            </a:r>
            <a:r>
              <a:rPr lang="en-GB" sz="2800" dirty="0">
                <a:latin typeface="+mn-lt"/>
              </a:rPr>
              <a:t>O (water)</a:t>
            </a:r>
          </a:p>
        </p:txBody>
      </p:sp>
      <p:sp>
        <p:nvSpPr>
          <p:cNvPr id="8" name="Line 18"/>
          <p:cNvSpPr>
            <a:spLocks noChangeShapeType="1"/>
          </p:cNvSpPr>
          <p:nvPr/>
        </p:nvSpPr>
        <p:spPr bwMode="auto">
          <a:xfrm flipV="1">
            <a:off x="1722473" y="2994849"/>
            <a:ext cx="1424763" cy="25128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Text Box 20"/>
          <p:cNvSpPr txBox="1">
            <a:spLocks noChangeArrowheads="1"/>
          </p:cNvSpPr>
          <p:nvPr/>
        </p:nvSpPr>
        <p:spPr bwMode="auto">
          <a:xfrm>
            <a:off x="1430429" y="4489641"/>
            <a:ext cx="2089150" cy="52322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b="1" dirty="0" smtClean="0">
                <a:latin typeface="+mn-lt"/>
              </a:rPr>
              <a:t>Hydrolysis</a:t>
            </a:r>
            <a:endParaRPr lang="en-GB" sz="28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04920" y="444319"/>
            <a:ext cx="2743200" cy="35394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Disaccharides are broken into monosaccharides by a </a:t>
            </a:r>
            <a:r>
              <a:rPr lang="en-US" sz="2800" b="1" dirty="0" smtClean="0"/>
              <a:t>hydrolysis reaction</a:t>
            </a:r>
            <a:r>
              <a:rPr lang="en-US" sz="2800" dirty="0" smtClean="0"/>
              <a:t>, which requires the </a:t>
            </a:r>
            <a:r>
              <a:rPr lang="en-US" sz="2800" b="1" dirty="0" smtClean="0"/>
              <a:t>addition of water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542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486" y="1306821"/>
            <a:ext cx="10515600" cy="52902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/>
              <a:t>is the difference between monosaccharides and disaccharides? </a:t>
            </a:r>
            <a:r>
              <a:rPr lang="en-GB" dirty="0" smtClean="0"/>
              <a:t>List two </a:t>
            </a:r>
            <a:r>
              <a:rPr lang="en-GB" dirty="0"/>
              <a:t>examples of </a:t>
            </a:r>
            <a:r>
              <a:rPr lang="en-GB" dirty="0" smtClean="0"/>
              <a:t>each?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the difference between a pentose and a hexose sugar?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 ribose molecule, highlighting how this is different from a </a:t>
            </a:r>
            <a:r>
              <a:rPr lang="en-GB" dirty="0" err="1" smtClean="0"/>
              <a:t>deoxyribose</a:t>
            </a:r>
            <a:r>
              <a:rPr lang="en-GB" dirty="0" smtClean="0"/>
              <a:t> molecule.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Draw an alpha-glucose and a beta-glucose molecule, highlighting their difference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Describe the formation of maltose. Include structural diagrams in your answer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Describe the breakdown of maltose. Include structural diagrams in your answer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891" y="195693"/>
            <a:ext cx="11201400" cy="1122746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Homework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71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240"/>
            <a:ext cx="10515600" cy="4764723"/>
          </a:xfrm>
        </p:spPr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www.youtube.com/watch?v=d3u8mWlnN7A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1891" y="195693"/>
            <a:ext cx="11201400" cy="1122746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Flip Learning	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4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6951"/>
            <a:ext cx="10515600" cy="4620012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Sources in the diet</a:t>
            </a:r>
          </a:p>
          <a:p>
            <a:r>
              <a:rPr lang="en-US" dirty="0" smtClean="0"/>
              <a:t>Sugars e.g. sweets </a:t>
            </a:r>
          </a:p>
          <a:p>
            <a:r>
              <a:rPr lang="en-US" dirty="0" smtClean="0"/>
              <a:t>Starches e.g. bread, potatoes, pasta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Functions</a:t>
            </a:r>
          </a:p>
          <a:p>
            <a:r>
              <a:rPr lang="en-US" dirty="0" smtClean="0"/>
              <a:t>Source of energy</a:t>
            </a:r>
          </a:p>
          <a:p>
            <a:r>
              <a:rPr lang="en-US" dirty="0" smtClean="0"/>
              <a:t>Store of energy</a:t>
            </a:r>
          </a:p>
          <a:p>
            <a:r>
              <a:rPr lang="en-US" dirty="0" smtClean="0"/>
              <a:t>To provide structural support (e.g. cellulose in cell walls)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11201400" cy="762000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Carbohydrates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94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8843" y="4765447"/>
            <a:ext cx="2041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</a:t>
            </a:r>
            <a:r>
              <a:rPr lang="en-US" sz="4000" baseline="-25000" dirty="0" smtClean="0"/>
              <a:t>6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12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6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413615" y="5809754"/>
            <a:ext cx="3172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Alpha-glucose</a:t>
            </a:r>
            <a:endParaRPr lang="en-US" sz="4000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049" y="1492151"/>
            <a:ext cx="3600450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525" y="1492151"/>
            <a:ext cx="3600450" cy="293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9805795" y="2181306"/>
            <a:ext cx="1965556" cy="181588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800" dirty="0">
                <a:latin typeface="+mn-lt"/>
              </a:rPr>
              <a:t>Can also be drawn like this…. No ‘C’s written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457200"/>
            <a:ext cx="11201400" cy="762000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Monosaccharides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681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686" y="519413"/>
            <a:ext cx="5189339" cy="56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3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ta-D-gluco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78" y="1143446"/>
            <a:ext cx="48006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308" y="1791697"/>
            <a:ext cx="4126576" cy="362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089462" y="5613915"/>
            <a:ext cx="3172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Alpha-glucose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1121144" y="5613915"/>
            <a:ext cx="3172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Beta-glucose</a:t>
            </a:r>
            <a:endParaRPr lang="en-US" sz="4000" dirty="0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9586359" y="2460921"/>
            <a:ext cx="1152525" cy="2449513"/>
          </a:xfrm>
          <a:prstGeom prst="ellipse">
            <a:avLst/>
          </a:prstGeom>
          <a:noFill/>
          <a:ln w="793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3717148" y="2261635"/>
            <a:ext cx="1152525" cy="2449513"/>
          </a:xfrm>
          <a:prstGeom prst="ellipse">
            <a:avLst/>
          </a:prstGeom>
          <a:noFill/>
          <a:ln w="79375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896865" y="0"/>
            <a:ext cx="3346749" cy="18040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smtClean="0">
                <a:solidFill>
                  <a:sysClr val="windowText" lastClr="000000"/>
                </a:solidFill>
              </a:rPr>
              <a:t>Alpha – below</a:t>
            </a:r>
          </a:p>
          <a:p>
            <a:pPr algn="ctr"/>
            <a:r>
              <a:rPr lang="en-GB" sz="4000" dirty="0" smtClean="0">
                <a:solidFill>
                  <a:sysClr val="windowText" lastClr="000000"/>
                </a:solidFill>
              </a:rPr>
              <a:t>Beta - above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34088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4" descr="Beta%20gluco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00"/>
          <a:stretch>
            <a:fillRect/>
          </a:stretch>
        </p:blipFill>
        <p:spPr bwMode="auto">
          <a:xfrm>
            <a:off x="3719513" y="1989138"/>
            <a:ext cx="446405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22686" y="259491"/>
            <a:ext cx="11201400" cy="1383657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Alpha or Beta?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50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1" name="Group 9"/>
          <p:cNvGrpSpPr>
            <a:grpSpLocks/>
          </p:cNvGrpSpPr>
          <p:nvPr/>
        </p:nvGrpSpPr>
        <p:grpSpPr bwMode="auto">
          <a:xfrm>
            <a:off x="3792538" y="1844676"/>
            <a:ext cx="4679950" cy="5013325"/>
            <a:chOff x="1429" y="1162"/>
            <a:chExt cx="2948" cy="3158"/>
          </a:xfrm>
        </p:grpSpPr>
        <p:pic>
          <p:nvPicPr>
            <p:cNvPr id="7172" name="Picture 6" descr="Alpha-glucos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6431"/>
            <a:stretch>
              <a:fillRect/>
            </a:stretch>
          </p:blipFill>
          <p:spPr bwMode="auto">
            <a:xfrm>
              <a:off x="1429" y="1162"/>
              <a:ext cx="2527" cy="3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3" name="Rectangle 7"/>
            <p:cNvSpPr>
              <a:spLocks noChangeArrowheads="1"/>
            </p:cNvSpPr>
            <p:nvPr/>
          </p:nvSpPr>
          <p:spPr bwMode="auto">
            <a:xfrm>
              <a:off x="3560" y="3385"/>
              <a:ext cx="817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Rectangle 8"/>
            <p:cNvSpPr>
              <a:spLocks noChangeArrowheads="1"/>
            </p:cNvSpPr>
            <p:nvPr/>
          </p:nvSpPr>
          <p:spPr bwMode="auto">
            <a:xfrm rot="-1880465">
              <a:off x="3379" y="2115"/>
              <a:ext cx="817" cy="31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22686" y="259491"/>
            <a:ext cx="11201400" cy="1383657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Alpha or Beta?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27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5" descr="Alpha-d-gluco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689" y="1643148"/>
            <a:ext cx="3611563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2686" y="259491"/>
            <a:ext cx="11201400" cy="1383657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Alpha or Beta?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1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6" descr="File:Beta-D-glucose Haworth formula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1628776"/>
            <a:ext cx="4767263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96827" y="245119"/>
            <a:ext cx="11201400" cy="1383657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 smtClean="0">
                <a:latin typeface="Calibri" charset="0"/>
                <a:ea typeface="Calibri" charset="0"/>
                <a:cs typeface="Calibri" charset="0"/>
              </a:rPr>
              <a:t>Alpha or Beta?</a:t>
            </a:r>
            <a:endParaRPr lang="en-GB" sz="4000" b="1" dirty="0"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2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634</Words>
  <Application>Microsoft Office PowerPoint</Application>
  <PresentationFormat>Widescreen</PresentationFormat>
  <Paragraphs>114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Monosaccharides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Making a disaccharide </vt:lpstr>
      <vt:lpstr>Breaking down a disaccharide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Harriet Galpin</dc:creator>
  <cp:lastModifiedBy>Harriet Galpin</cp:lastModifiedBy>
  <cp:revision>7</cp:revision>
  <cp:lastPrinted>2017-09-13T06:59:14Z</cp:lastPrinted>
  <dcterms:created xsi:type="dcterms:W3CDTF">2017-09-12T17:27:59Z</dcterms:created>
  <dcterms:modified xsi:type="dcterms:W3CDTF">2017-09-15T14:19:37Z</dcterms:modified>
</cp:coreProperties>
</file>