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61" r:id="rId3"/>
    <p:sldId id="296" r:id="rId4"/>
    <p:sldId id="312" r:id="rId5"/>
    <p:sldId id="257" r:id="rId6"/>
    <p:sldId id="310" r:id="rId7"/>
    <p:sldId id="265" r:id="rId8"/>
    <p:sldId id="298" r:id="rId9"/>
    <p:sldId id="304" r:id="rId10"/>
    <p:sldId id="299" r:id="rId11"/>
    <p:sldId id="307" r:id="rId12"/>
    <p:sldId id="311" r:id="rId13"/>
    <p:sldId id="309" r:id="rId14"/>
    <p:sldId id="300" r:id="rId15"/>
    <p:sldId id="301" r:id="rId16"/>
    <p:sldId id="306" r:id="rId17"/>
    <p:sldId id="303" r:id="rId18"/>
    <p:sldId id="305" r:id="rId19"/>
    <p:sldId id="30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81007D-D4A7-4849-9D66-A1A889D293DA}" type="datetimeFigureOut">
              <a:rPr lang="en-GB" smtClean="0"/>
              <a:pPr/>
              <a:t>09/12/2015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26E03C-AC34-4C94-A114-660AC9CD1AB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805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To complete by start</a:t>
            </a:r>
            <a:r>
              <a:rPr lang="en-GB" baseline="0" dirty="0" smtClean="0"/>
              <a:t> of this lesson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6E03C-AC34-4C94-A114-660AC9CD1AB9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861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Could also use to assess after flip learning, pick whichever task you</a:t>
            </a:r>
            <a:r>
              <a:rPr lang="en-GB" baseline="0" dirty="0" smtClean="0"/>
              <a:t> want to do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6E03C-AC34-4C94-A114-660AC9CD1AB9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2508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6E03C-AC34-4C94-A114-660AC9CD1AB9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6728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CC3103F-8634-4897-AC57-FD3A6D7D1ABA}" type="datetimeFigureOut">
              <a:rPr lang="en-GB" smtClean="0"/>
              <a:pPr/>
              <a:t>09/12/2015</a:t>
            </a:fld>
            <a:endParaRPr lang="en-GB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8FF1BC3-6DF8-479A-9AC5-2A9337B098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C3103F-8634-4897-AC57-FD3A6D7D1ABA}" type="datetimeFigureOut">
              <a:rPr lang="en-GB" smtClean="0"/>
              <a:pPr/>
              <a:t>09/12/2015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FF1BC3-6DF8-479A-9AC5-2A9337B098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CC3103F-8634-4897-AC57-FD3A6D7D1ABA}" type="datetimeFigureOut">
              <a:rPr lang="en-GB" smtClean="0"/>
              <a:pPr/>
              <a:t>09/12/2015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8FF1BC3-6DF8-479A-9AC5-2A9337B098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C3103F-8634-4897-AC57-FD3A6D7D1ABA}" type="datetimeFigureOut">
              <a:rPr lang="en-GB" smtClean="0"/>
              <a:pPr/>
              <a:t>09/12/2015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FF1BC3-6DF8-479A-9AC5-2A9337B098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CC3103F-8634-4897-AC57-FD3A6D7D1ABA}" type="datetimeFigureOut">
              <a:rPr lang="en-GB" smtClean="0"/>
              <a:pPr/>
              <a:t>09/12/2015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58FF1BC3-6DF8-479A-9AC5-2A9337B098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C3103F-8634-4897-AC57-FD3A6D7D1ABA}" type="datetimeFigureOut">
              <a:rPr lang="en-GB" smtClean="0"/>
              <a:pPr/>
              <a:t>09/12/2015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FF1BC3-6DF8-479A-9AC5-2A9337B098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C3103F-8634-4897-AC57-FD3A6D7D1ABA}" type="datetimeFigureOut">
              <a:rPr lang="en-GB" smtClean="0"/>
              <a:pPr/>
              <a:t>09/12/2015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FF1BC3-6DF8-479A-9AC5-2A9337B098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C3103F-8634-4897-AC57-FD3A6D7D1ABA}" type="datetimeFigureOut">
              <a:rPr lang="en-GB" smtClean="0"/>
              <a:pPr/>
              <a:t>09/12/2015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FF1BC3-6DF8-479A-9AC5-2A9337B098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CC3103F-8634-4897-AC57-FD3A6D7D1ABA}" type="datetimeFigureOut">
              <a:rPr lang="en-GB" smtClean="0"/>
              <a:pPr/>
              <a:t>09/12/2015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FF1BC3-6DF8-479A-9AC5-2A9337B098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C3103F-8634-4897-AC57-FD3A6D7D1ABA}" type="datetimeFigureOut">
              <a:rPr lang="en-GB" smtClean="0"/>
              <a:pPr/>
              <a:t>09/12/2015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FF1BC3-6DF8-479A-9AC5-2A9337B098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C3103F-8634-4897-AC57-FD3A6D7D1ABA}" type="datetimeFigureOut">
              <a:rPr lang="en-GB" smtClean="0"/>
              <a:pPr/>
              <a:t>09/12/2015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FF1BC3-6DF8-479A-9AC5-2A9337B098D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CC3103F-8634-4897-AC57-FD3A6D7D1ABA}" type="datetimeFigureOut">
              <a:rPr lang="en-GB" smtClean="0"/>
              <a:pPr/>
              <a:t>09/12/2015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8FF1BC3-6DF8-479A-9AC5-2A9337B098D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8kK2zwjRV0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Nucleotides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Lesson 1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Pyrimidine &amp; Purine Bases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2" y="1463040"/>
            <a:ext cx="9112915" cy="4702264"/>
          </a:xfr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5076056" y="99452"/>
            <a:ext cx="3970784" cy="6652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>
            <a:normAutofit fontScale="850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 smtClean="0"/>
              <a:t>Describe the structure of a nucleotide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6309320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Purine always pairs with a pyrimidine base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392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Structure of DNA - Summary</a:t>
            </a:r>
          </a:p>
        </p:txBody>
      </p:sp>
      <p:pic>
        <p:nvPicPr>
          <p:cNvPr id="3075" name="Picture 6" descr="dna-struc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44824"/>
            <a:ext cx="3824287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4716016" y="1463040"/>
            <a:ext cx="3419872" cy="5339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200" dirty="0"/>
              <a:t>Adenine = Thymine </a:t>
            </a:r>
            <a:endParaRPr lang="en-GB" altLang="en-US" sz="2200" dirty="0" smtClean="0"/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altLang="en-US" sz="2200" dirty="0" smtClean="0"/>
              <a:t>2 </a:t>
            </a:r>
            <a:r>
              <a:rPr lang="en-GB" altLang="en-US" sz="2200" dirty="0"/>
              <a:t>Hydrogen </a:t>
            </a:r>
            <a:r>
              <a:rPr lang="en-GB" altLang="en-US" sz="2200" dirty="0" smtClean="0"/>
              <a:t>bonds</a:t>
            </a:r>
            <a:endParaRPr lang="en-GB" altLang="en-US" sz="2200" dirty="0"/>
          </a:p>
          <a:p>
            <a:pPr>
              <a:spcBef>
                <a:spcPct val="50000"/>
              </a:spcBef>
            </a:pPr>
            <a:r>
              <a:rPr lang="en-GB" altLang="en-US" sz="2200" dirty="0"/>
              <a:t>Cytosine = Guanine </a:t>
            </a:r>
            <a:endParaRPr lang="en-GB" altLang="en-US" sz="2200" dirty="0" smtClean="0"/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altLang="en-US" sz="2200" dirty="0" smtClean="0"/>
              <a:t>3 </a:t>
            </a:r>
            <a:r>
              <a:rPr lang="en-GB" altLang="en-US" sz="2200" dirty="0"/>
              <a:t>Hydrogen </a:t>
            </a:r>
            <a:r>
              <a:rPr lang="en-GB" altLang="en-US" sz="2200" dirty="0" smtClean="0"/>
              <a:t>bonds</a:t>
            </a:r>
            <a:endParaRPr lang="en-GB" altLang="en-US" sz="2200" dirty="0"/>
          </a:p>
          <a:p>
            <a:pPr>
              <a:spcBef>
                <a:spcPct val="50000"/>
              </a:spcBef>
            </a:pPr>
            <a:endParaRPr lang="en-GB" altLang="en-US" sz="2200" dirty="0"/>
          </a:p>
          <a:p>
            <a:pPr>
              <a:spcBef>
                <a:spcPct val="50000"/>
              </a:spcBef>
            </a:pPr>
            <a:r>
              <a:rPr lang="en-GB" altLang="en-US" sz="2200" dirty="0" err="1" smtClean="0"/>
              <a:t>Deoxyribose</a:t>
            </a:r>
            <a:r>
              <a:rPr lang="en-GB" altLang="en-US" sz="2200" dirty="0" smtClean="0"/>
              <a:t> </a:t>
            </a:r>
            <a:r>
              <a:rPr lang="en-GB" altLang="en-US" sz="2200" dirty="0"/>
              <a:t>sugar and phosphate backbone.</a:t>
            </a:r>
          </a:p>
          <a:p>
            <a:pPr>
              <a:spcBef>
                <a:spcPct val="50000"/>
              </a:spcBef>
            </a:pPr>
            <a:r>
              <a:rPr lang="en-GB" altLang="en-US" sz="2200" u="sng" dirty="0" err="1" smtClean="0"/>
              <a:t>Pyrimidines</a:t>
            </a:r>
            <a:r>
              <a:rPr lang="en-GB" altLang="en-US" sz="2200" u="sng" dirty="0" smtClean="0"/>
              <a:t>:</a:t>
            </a:r>
          </a:p>
          <a:p>
            <a:pPr>
              <a:spcBef>
                <a:spcPct val="50000"/>
              </a:spcBef>
            </a:pPr>
            <a:r>
              <a:rPr lang="en-GB" altLang="en-US" sz="2200" dirty="0" smtClean="0"/>
              <a:t>Single </a:t>
            </a:r>
            <a:r>
              <a:rPr lang="en-GB" altLang="en-US" sz="2200" dirty="0"/>
              <a:t>ring. C and T</a:t>
            </a:r>
          </a:p>
          <a:p>
            <a:pPr>
              <a:spcBef>
                <a:spcPct val="50000"/>
              </a:spcBef>
            </a:pPr>
            <a:r>
              <a:rPr lang="en-GB" altLang="en-US" sz="2200" u="sng" dirty="0" err="1"/>
              <a:t>Purines</a:t>
            </a:r>
            <a:r>
              <a:rPr lang="en-GB" altLang="en-US" sz="2200" u="sng" dirty="0"/>
              <a:t>:</a:t>
            </a:r>
            <a:r>
              <a:rPr lang="en-GB" altLang="en-US" sz="2200" dirty="0"/>
              <a:t> </a:t>
            </a:r>
            <a:endParaRPr lang="en-GB" altLang="en-US" sz="2200" dirty="0" smtClean="0"/>
          </a:p>
          <a:p>
            <a:pPr>
              <a:spcBef>
                <a:spcPct val="50000"/>
              </a:spcBef>
            </a:pPr>
            <a:r>
              <a:rPr lang="en-GB" altLang="en-US" sz="2200" dirty="0" smtClean="0"/>
              <a:t>Double </a:t>
            </a:r>
            <a:r>
              <a:rPr lang="en-GB" altLang="en-US" sz="2200" dirty="0"/>
              <a:t>ring. A and 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576" y="5949280"/>
            <a:ext cx="45897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DNA is a polymer – several repeating units </a:t>
            </a:r>
          </a:p>
          <a:p>
            <a:r>
              <a:rPr lang="en-GB" dirty="0" smtClean="0"/>
              <a:t>joined together. It is a polynucleotide.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212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1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1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61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61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61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 descr="https://c1.staticflickr.com/9/8514/8500366658_2e4d72304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96" name="AutoShape 4" descr="https://c1.staticflickr.com/9/8514/8500366658_2e4d72304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 descr="phosphodies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32656"/>
            <a:ext cx="7882383" cy="5691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7239000" cy="1143000"/>
          </a:xfrm>
        </p:spPr>
        <p:txBody>
          <a:bodyPr/>
          <a:lstStyle/>
          <a:p>
            <a:r>
              <a:rPr lang="en-GB" dirty="0" smtClean="0"/>
              <a:t>Polynucleotide formation</a:t>
            </a:r>
            <a:endParaRPr lang="en-GB" dirty="0"/>
          </a:p>
        </p:txBody>
      </p:sp>
      <p:pic>
        <p:nvPicPr>
          <p:cNvPr id="1026" name="Picture 2" descr="http://bio3400.nicerweb.com/Locked/media/ch10/10_12a-dinucleot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196752"/>
            <a:ext cx="6400800" cy="546735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59632" y="1484784"/>
            <a:ext cx="1308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Phosphate 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915816" y="5013176"/>
            <a:ext cx="1308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Phosphate 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716016" y="2708920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sugar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796136" y="5085184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sugar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516216" y="1772816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base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804248" y="3717032"/>
            <a:ext cx="783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base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Phosphodiester</a:t>
            </a:r>
            <a:r>
              <a:rPr lang="en-GB" dirty="0" smtClean="0"/>
              <a:t> Bond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076056" y="99452"/>
            <a:ext cx="3970784" cy="6652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>
            <a:normAutofit fontScale="775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 smtClean="0"/>
              <a:t>Explain the synthesis and breakdown of polynucleotides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85" t="14858" r="72357" b="15313"/>
          <a:stretch/>
        </p:blipFill>
        <p:spPr>
          <a:xfrm>
            <a:off x="-108520" y="2348880"/>
            <a:ext cx="1790349" cy="3384376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76" t="23408" r="22868" b="8309"/>
          <a:stretch/>
        </p:blipFill>
        <p:spPr>
          <a:xfrm>
            <a:off x="5868144" y="1808820"/>
            <a:ext cx="1728192" cy="44644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81829" y="1463040"/>
            <a:ext cx="418631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E</a:t>
            </a:r>
            <a:r>
              <a:rPr lang="en-GB" sz="2000" dirty="0" smtClean="0"/>
              <a:t>ster bond forms between the 5</a:t>
            </a:r>
            <a:r>
              <a:rPr lang="en-GB" sz="2000" baseline="30000" dirty="0" smtClean="0"/>
              <a:t>th</a:t>
            </a:r>
            <a:r>
              <a:rPr lang="en-GB" sz="2000" dirty="0" smtClean="0"/>
              <a:t> carbon on the pentose sugar and the phosphate group.  </a:t>
            </a:r>
            <a:endParaRPr lang="en-GB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This is the same as a normal ester bond but with the P in the phosphate group rather than a C</a:t>
            </a:r>
            <a:r>
              <a:rPr lang="en-GB" sz="20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A second ester bond forms between the phosphate and the 3</a:t>
            </a:r>
            <a:r>
              <a:rPr lang="en-GB" sz="2000" baseline="30000" dirty="0" smtClean="0"/>
              <a:t>rd</a:t>
            </a:r>
            <a:r>
              <a:rPr lang="en-GB" sz="2000" dirty="0" smtClean="0"/>
              <a:t> carbon of the pentose sugar the other side, hence ‘</a:t>
            </a:r>
            <a:r>
              <a:rPr lang="en-GB" sz="2000" dirty="0" err="1" smtClean="0"/>
              <a:t>diester</a:t>
            </a:r>
            <a:r>
              <a:rPr lang="en-GB" sz="2000" dirty="0" smtClean="0"/>
              <a:t>’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81006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196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Formation of a Polynucleotide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076056" y="99452"/>
            <a:ext cx="3970784" cy="59324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>
            <a:normAutofit fontScale="775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 smtClean="0"/>
              <a:t>Explain the synthesis and breakdown of polynucleotides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491" y="1296738"/>
            <a:ext cx="5470418" cy="4846638"/>
          </a:xfrm>
        </p:spPr>
      </p:pic>
      <p:sp>
        <p:nvSpPr>
          <p:cNvPr id="8" name="TextBox 7"/>
          <p:cNvSpPr txBox="1"/>
          <p:nvPr/>
        </p:nvSpPr>
        <p:spPr>
          <a:xfrm>
            <a:off x="179512" y="6309320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Breakage of a polynucleotide is the opposite, with a hydrolysis reaction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212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Phosphorylated Nucleotides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076056" y="99452"/>
            <a:ext cx="3672408" cy="6652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>
            <a:normAutofit fontScale="850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 smtClean="0"/>
              <a:t>Compare the structure of ADP and ATP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986" y="1463040"/>
            <a:ext cx="6171428" cy="50158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6300028"/>
            <a:ext cx="6279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The third type of nucleotide. Do not form polynucleotides.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546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Phosphorylated Nucleotides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ADP                                  ATP</a:t>
            </a:r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Pentose sugar: ribose</a:t>
            </a:r>
          </a:p>
          <a:p>
            <a:r>
              <a:rPr lang="en-GB" dirty="0" smtClean="0"/>
              <a:t>Nitrogenous base: adenine</a:t>
            </a:r>
          </a:p>
          <a:p>
            <a:r>
              <a:rPr lang="en-GB" dirty="0" smtClean="0"/>
              <a:t>Inorganic Phosphate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076056" y="99452"/>
            <a:ext cx="3672408" cy="6652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>
            <a:normAutofit fontScale="850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 smtClean="0"/>
              <a:t>Compare the structure of ADP and ATP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4"/>
          <a:stretch/>
        </p:blipFill>
        <p:spPr>
          <a:xfrm>
            <a:off x="4716016" y="2276872"/>
            <a:ext cx="2891813" cy="20930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481361"/>
            <a:ext cx="3239714" cy="188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98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924" y="44060"/>
            <a:ext cx="3898776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Phosphorylated </a:t>
            </a:r>
            <a:br>
              <a:rPr lang="en-GB" dirty="0" smtClean="0"/>
            </a:br>
            <a:r>
              <a:rPr lang="en-GB" dirty="0" smtClean="0"/>
              <a:t>Nucleotides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                       &amp;                   ATP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Breaking off a phosphate group provides small packets of energy</a:t>
            </a:r>
          </a:p>
          <a:p>
            <a:r>
              <a:rPr lang="en-GB" dirty="0" smtClean="0"/>
              <a:t>Universal energy currency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076056" y="99452"/>
            <a:ext cx="3672408" cy="6652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>
            <a:normAutofit fontScale="850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 smtClean="0"/>
              <a:t>Compare the structure of ADP and ATP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9" t="5049" r="4308" b="5744"/>
          <a:stretch/>
        </p:blipFill>
        <p:spPr>
          <a:xfrm>
            <a:off x="1664432" y="1171109"/>
            <a:ext cx="4824536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93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Plenary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DNA Quiz </a:t>
            </a:r>
            <a:r>
              <a:rPr lang="en-GB" smtClean="0"/>
              <a:t>Powerpoint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838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Task: Flip Learning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u="sng" dirty="0" smtClean="0">
                <a:hlinkClick r:id="rId3"/>
              </a:rPr>
              <a:t>http://www.youtube.com/watch?v=8kK2zwjRV0M</a:t>
            </a:r>
            <a:endParaRPr lang="en-GB" dirty="0" smtClean="0"/>
          </a:p>
          <a:p>
            <a:r>
              <a:rPr lang="en-GB" dirty="0" smtClean="0"/>
              <a:t>Watch the video and answer the questions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Term Worksheet IDEAS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/>
              <a:t>This </a:t>
            </a:r>
            <a:r>
              <a:rPr lang="en-GB" dirty="0"/>
              <a:t>is simply a sheet listing words that students should be able to define and relate to each other when they have studied this module. It can be used in various ways: </a:t>
            </a:r>
          </a:p>
          <a:p>
            <a:pPr lvl="1"/>
            <a:r>
              <a:rPr lang="en-GB" dirty="0"/>
              <a:t>Use at the start of the topic for students to assess their initial familiarity or to tick off as work progresses </a:t>
            </a:r>
          </a:p>
          <a:p>
            <a:pPr lvl="1"/>
            <a:r>
              <a:rPr lang="en-GB" dirty="0"/>
              <a:t>colour-code or join groups of words judged by students to belong together </a:t>
            </a:r>
          </a:p>
          <a:p>
            <a:pPr lvl="1"/>
            <a:r>
              <a:rPr lang="en-GB" dirty="0"/>
              <a:t>categorise the words in a table or mind diagram as molecules, processes, monomers, polymers, organelles, enzymes, bonds, etc. </a:t>
            </a:r>
          </a:p>
          <a:p>
            <a:pPr lvl="1"/>
            <a:r>
              <a:rPr lang="en-GB" dirty="0"/>
              <a:t>enclose words related to the same topic or level of organisation within lines of different colours to make a Venn diagram </a:t>
            </a:r>
          </a:p>
          <a:p>
            <a:pPr lvl="1"/>
            <a:r>
              <a:rPr lang="en-GB" dirty="0"/>
              <a:t>cut out the words and re-arrange them into groups according to different criteria, </a:t>
            </a:r>
            <a:r>
              <a:rPr lang="en-GB" dirty="0" err="1"/>
              <a:t>eg</a:t>
            </a:r>
            <a:r>
              <a:rPr lang="en-GB" dirty="0"/>
              <a:t> order of size of molecules or cell structures, order of use of each component in protein synthesis </a:t>
            </a:r>
          </a:p>
          <a:p>
            <a:pPr lvl="1"/>
            <a:r>
              <a:rPr lang="en-GB" dirty="0"/>
              <a:t>define the words </a:t>
            </a:r>
          </a:p>
          <a:p>
            <a:pPr lvl="1"/>
            <a:r>
              <a:rPr lang="en-GB" dirty="0"/>
              <a:t>use the words to play hangman or a ‘</a:t>
            </a:r>
            <a:r>
              <a:rPr lang="en-GB" dirty="0" err="1"/>
              <a:t>pictionary</a:t>
            </a:r>
            <a:r>
              <a:rPr lang="en-GB" dirty="0"/>
              <a:t>’ style game </a:t>
            </a:r>
          </a:p>
          <a:p>
            <a:pPr lvl="1"/>
            <a:r>
              <a:rPr lang="en-GB" dirty="0"/>
              <a:t>match the words to the syllabus outcomes (a-g) </a:t>
            </a:r>
          </a:p>
          <a:p>
            <a:pPr lvl="1"/>
            <a:r>
              <a:rPr lang="en-GB" dirty="0"/>
              <a:t>use at end of topic to write a summary of topic 2.1.3 </a:t>
            </a:r>
            <a:r>
              <a:rPr lang="en-GB" dirty="0" err="1"/>
              <a:t>usi</a:t>
            </a:r>
            <a:r>
              <a:rPr lang="en-GB" dirty="0"/>
              <a:t> 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559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9024038" cy="452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0848"/>
            <a:ext cx="7239000" cy="1143000"/>
          </a:xfrm>
        </p:spPr>
        <p:txBody>
          <a:bodyPr/>
          <a:lstStyle/>
          <a:p>
            <a:r>
              <a:rPr lang="en-GB" dirty="0" smtClean="0"/>
              <a:t>Success Criteria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3016"/>
            <a:ext cx="7239000" cy="2882720"/>
          </a:xfrm>
        </p:spPr>
        <p:txBody>
          <a:bodyPr/>
          <a:lstStyle/>
          <a:p>
            <a:r>
              <a:rPr lang="en-GB" dirty="0" smtClean="0"/>
              <a:t>Describe the structure of a nucleotide</a:t>
            </a:r>
          </a:p>
          <a:p>
            <a:r>
              <a:rPr lang="en-GB" dirty="0" smtClean="0"/>
              <a:t>Explain the synthesis and breakdown of polynucleotides</a:t>
            </a:r>
          </a:p>
          <a:p>
            <a:r>
              <a:rPr lang="en-GB" dirty="0" smtClean="0"/>
              <a:t>Compare the structure of ADP and ATP</a:t>
            </a:r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79086" y="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GB" dirty="0" smtClean="0"/>
              <a:t>Learning Objective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11560" y="1512168"/>
            <a:ext cx="7239000" cy="54868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 smtClean="0"/>
              <a:t>Know about nucleotides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Which bonds?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Peptide bonds - Proteins</a:t>
            </a:r>
          </a:p>
          <a:p>
            <a:endParaRPr lang="en-GB" dirty="0"/>
          </a:p>
          <a:p>
            <a:r>
              <a:rPr lang="en-GB" dirty="0" smtClean="0"/>
              <a:t>Ester bonds - Lipids</a:t>
            </a:r>
          </a:p>
          <a:p>
            <a:endParaRPr lang="en-GB" dirty="0" smtClean="0"/>
          </a:p>
          <a:p>
            <a:r>
              <a:rPr lang="en-GB" dirty="0" err="1" smtClean="0"/>
              <a:t>Phosphodiester</a:t>
            </a:r>
            <a:r>
              <a:rPr lang="en-GB" dirty="0" smtClean="0"/>
              <a:t> bonds  - nucleic acids</a:t>
            </a:r>
          </a:p>
          <a:p>
            <a:endParaRPr lang="en-GB" dirty="0"/>
          </a:p>
          <a:p>
            <a:r>
              <a:rPr lang="en-GB" dirty="0" err="1" smtClean="0"/>
              <a:t>Glycosidic</a:t>
            </a:r>
            <a:r>
              <a:rPr lang="en-GB" dirty="0" smtClean="0"/>
              <a:t> bonds – carbohydrates</a:t>
            </a:r>
          </a:p>
          <a:p>
            <a:endParaRPr lang="en-GB" dirty="0"/>
          </a:p>
          <a:p>
            <a:r>
              <a:rPr lang="en-GB" dirty="0" smtClean="0"/>
              <a:t>All formed by condensation reactions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Nucleotides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02488"/>
            <a:ext cx="7239000" cy="1653247"/>
          </a:xfrm>
        </p:spPr>
        <p:txBody>
          <a:bodyPr/>
          <a:lstStyle/>
          <a:p>
            <a:r>
              <a:rPr lang="en-GB" dirty="0" smtClean="0"/>
              <a:t>Monomer that makes up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a nucleic acid</a:t>
            </a:r>
            <a:endParaRPr lang="en-GB" dirty="0"/>
          </a:p>
        </p:txBody>
      </p:sp>
      <p:pic>
        <p:nvPicPr>
          <p:cNvPr id="4098" name="Picture 2" descr="http://www.periodni.com/gallery/nucleotid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8097" y="3573016"/>
            <a:ext cx="3923928" cy="3152851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076056" y="99452"/>
            <a:ext cx="3970784" cy="6652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>
            <a:normAutofit fontScale="850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 smtClean="0"/>
              <a:t>Describe the structure of a nucleotide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/>
          <a:srcRect l="32099" t="32209" r="14691" b="35072"/>
          <a:stretch/>
        </p:blipFill>
        <p:spPr>
          <a:xfrm>
            <a:off x="262300" y="1744246"/>
            <a:ext cx="6923112" cy="23934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DNA </a:t>
            </a:r>
            <a:r>
              <a:rPr lang="en-GB" dirty="0" err="1" smtClean="0"/>
              <a:t>vs</a:t>
            </a:r>
            <a:r>
              <a:rPr lang="en-GB" dirty="0" smtClean="0"/>
              <a:t> RNA nucleotides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00"/>
          <a:stretch/>
        </p:blipFill>
        <p:spPr>
          <a:xfrm>
            <a:off x="4693717" y="1449612"/>
            <a:ext cx="4171429" cy="3312000"/>
          </a:xfr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5076056" y="99452"/>
            <a:ext cx="3970784" cy="6652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>
            <a:normAutofit fontScale="850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 smtClean="0"/>
              <a:t>Describe the structure of a nucleotide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52134"/>
            <a:ext cx="4236517" cy="2950071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7217583"/>
              </p:ext>
            </p:extLst>
          </p:nvPr>
        </p:nvGraphicFramePr>
        <p:xfrm>
          <a:off x="1115616" y="4832211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DNA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RNA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Sugar: </a:t>
                      </a:r>
                      <a:r>
                        <a:rPr lang="en-GB" dirty="0" err="1" smtClean="0"/>
                        <a:t>deoxyribose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Sugar: ribose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Phosphate group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Phosphate group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Nitrogenous base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Nitrogenous base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Bases: ATCG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Bases: AUCG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51520" y="302261"/>
            <a:ext cx="288032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Task: Compare &amp; Contrast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635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Nitrogenous Bases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Adenine</a:t>
            </a:r>
          </a:p>
          <a:p>
            <a:r>
              <a:rPr lang="en-GB" dirty="0" smtClean="0"/>
              <a:t>Thymine</a:t>
            </a:r>
          </a:p>
          <a:p>
            <a:r>
              <a:rPr lang="en-GB" dirty="0" smtClean="0"/>
              <a:t>Cytosine</a:t>
            </a:r>
          </a:p>
          <a:p>
            <a:r>
              <a:rPr lang="en-GB" dirty="0" smtClean="0"/>
              <a:t>Guanine </a:t>
            </a:r>
          </a:p>
          <a:p>
            <a:r>
              <a:rPr lang="en-GB" dirty="0" smtClean="0"/>
              <a:t>Uracil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605188"/>
            <a:ext cx="5715000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03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1680</TotalTime>
  <Words>587</Words>
  <Application>Microsoft Office PowerPoint</Application>
  <PresentationFormat>On-screen Show (4:3)</PresentationFormat>
  <Paragraphs>122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Trebuchet MS</vt:lpstr>
      <vt:lpstr>Wingdings</vt:lpstr>
      <vt:lpstr>Wingdings 2</vt:lpstr>
      <vt:lpstr>Opulent</vt:lpstr>
      <vt:lpstr>Nucleotides</vt:lpstr>
      <vt:lpstr>Task: Flip Learning</vt:lpstr>
      <vt:lpstr>Key Term Worksheet IDEAS</vt:lpstr>
      <vt:lpstr>PowerPoint Presentation</vt:lpstr>
      <vt:lpstr>Success Criteria</vt:lpstr>
      <vt:lpstr>Which bonds?</vt:lpstr>
      <vt:lpstr>Nucleotides</vt:lpstr>
      <vt:lpstr>DNA vs RNA nucleotides</vt:lpstr>
      <vt:lpstr>Nitrogenous Bases</vt:lpstr>
      <vt:lpstr>Pyrimidine &amp; Purine Bases</vt:lpstr>
      <vt:lpstr>Structure of DNA - Summary</vt:lpstr>
      <vt:lpstr>PowerPoint Presentation</vt:lpstr>
      <vt:lpstr>Polynucleotide formation</vt:lpstr>
      <vt:lpstr>Phosphodiester Bond</vt:lpstr>
      <vt:lpstr>Formation of a Polynucleotide</vt:lpstr>
      <vt:lpstr>Phosphorylated Nucleotides</vt:lpstr>
      <vt:lpstr>Phosphorylated Nucleotides</vt:lpstr>
      <vt:lpstr>Phosphorylated  Nucleotides</vt:lpstr>
      <vt:lpstr>Plenary</vt:lpstr>
    </vt:vector>
  </TitlesOfParts>
  <Company>RM plc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DNA</dc:title>
  <dc:creator>lwilson</dc:creator>
  <cp:lastModifiedBy>Seran Bradley</cp:lastModifiedBy>
  <cp:revision>37</cp:revision>
  <dcterms:created xsi:type="dcterms:W3CDTF">2013-07-01T13:30:00Z</dcterms:created>
  <dcterms:modified xsi:type="dcterms:W3CDTF">2015-12-09T20:37:27Z</dcterms:modified>
</cp:coreProperties>
</file>