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80" r:id="rId3"/>
    <p:sldId id="258" r:id="rId4"/>
    <p:sldId id="277" r:id="rId5"/>
    <p:sldId id="259" r:id="rId6"/>
    <p:sldId id="260" r:id="rId7"/>
    <p:sldId id="261" r:id="rId8"/>
    <p:sldId id="262" r:id="rId9"/>
    <p:sldId id="263" r:id="rId10"/>
    <p:sldId id="264" r:id="rId11"/>
    <p:sldId id="265" r:id="rId12"/>
    <p:sldId id="266" r:id="rId13"/>
    <p:sldId id="267" r:id="rId14"/>
    <p:sldId id="282" r:id="rId15"/>
    <p:sldId id="283" r:id="rId16"/>
    <p:sldId id="268" r:id="rId17"/>
    <p:sldId id="269" r:id="rId18"/>
    <p:sldId id="284" r:id="rId19"/>
    <p:sldId id="285" r:id="rId20"/>
    <p:sldId id="270" r:id="rId21"/>
    <p:sldId id="271" r:id="rId22"/>
    <p:sldId id="272" r:id="rId23"/>
    <p:sldId id="273" r:id="rId24"/>
    <p:sldId id="274" r:id="rId25"/>
    <p:sldId id="281" r:id="rId26"/>
    <p:sldId id="279" r:id="rId27"/>
    <p:sldId id="286" r:id="rId28"/>
    <p:sldId id="28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C4047-AADE-49CC-8013-370349E7D89D}" type="datetimeFigureOut">
              <a:rPr lang="en-GB" smtClean="0"/>
              <a:t>17/11/2017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3055A-5FB9-4913-BAFC-099A58BD6011}" type="slidenum">
              <a:rPr lang="en-GB" smtClean="0"/>
              <a:t>‹#›</a:t>
            </a:fld>
            <a:endParaRPr lang="en-GB"/>
          </a:p>
        </p:txBody>
      </p:sp>
    </p:spTree>
    <p:extLst>
      <p:ext uri="{BB962C8B-B14F-4D97-AF65-F5344CB8AC3E}">
        <p14:creationId xmlns:p14="http://schemas.microsoft.com/office/powerpoint/2010/main" val="22636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A86E12-043E-4420-90A0-037C8F56E3BF}" type="slidenum">
              <a:rPr lang="en-GB" smtClean="0">
                <a:latin typeface="Times New Roman" panose="02020603050405020304" pitchFamily="18" charset="0"/>
              </a:rPr>
              <a:pPr>
                <a:spcBef>
                  <a:spcPct val="0"/>
                </a:spcBef>
              </a:pPr>
              <a:t>3</a:t>
            </a:fld>
            <a:endParaRPr lang="en-GB" smtClean="0">
              <a:latin typeface="Times New Roman" panose="02020603050405020304" pitchFamily="18" charset="0"/>
            </a:endParaRPr>
          </a:p>
        </p:txBody>
      </p:sp>
    </p:spTree>
    <p:extLst>
      <p:ext uri="{BB962C8B-B14F-4D97-AF65-F5344CB8AC3E}">
        <p14:creationId xmlns:p14="http://schemas.microsoft.com/office/powerpoint/2010/main" val="286580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CB504F-3185-4C2D-95E2-661249B5CF72}" type="slidenum">
              <a:rPr lang="en-GB" smtClean="0">
                <a:latin typeface="Times New Roman" panose="02020603050405020304" pitchFamily="18" charset="0"/>
              </a:rPr>
              <a:pPr>
                <a:spcBef>
                  <a:spcPct val="0"/>
                </a:spcBef>
              </a:pPr>
              <a:t>13</a:t>
            </a:fld>
            <a:endParaRPr lang="en-GB" smtClean="0">
              <a:latin typeface="Times New Roman" panose="02020603050405020304" pitchFamily="18" charset="0"/>
            </a:endParaRPr>
          </a:p>
        </p:txBody>
      </p:sp>
    </p:spTree>
    <p:extLst>
      <p:ext uri="{BB962C8B-B14F-4D97-AF65-F5344CB8AC3E}">
        <p14:creationId xmlns:p14="http://schemas.microsoft.com/office/powerpoint/2010/main" val="346402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3ED7E9-BB62-4642-BB81-20C668EB3A21}" type="slidenum">
              <a:rPr lang="en-GB" smtClean="0">
                <a:latin typeface="Times New Roman" panose="02020603050405020304" pitchFamily="18" charset="0"/>
              </a:rPr>
              <a:pPr>
                <a:spcBef>
                  <a:spcPct val="0"/>
                </a:spcBef>
              </a:pPr>
              <a:t>16</a:t>
            </a:fld>
            <a:endParaRPr lang="en-GB" smtClean="0">
              <a:latin typeface="Times New Roman" panose="02020603050405020304" pitchFamily="18" charset="0"/>
            </a:endParaRPr>
          </a:p>
        </p:txBody>
      </p:sp>
    </p:spTree>
    <p:extLst>
      <p:ext uri="{BB962C8B-B14F-4D97-AF65-F5344CB8AC3E}">
        <p14:creationId xmlns:p14="http://schemas.microsoft.com/office/powerpoint/2010/main" val="117870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90FB61-D5F1-4513-8AE3-E5D22A40AE9F}" type="slidenum">
              <a:rPr lang="en-GB" smtClean="0">
                <a:latin typeface="Times New Roman" panose="02020603050405020304" pitchFamily="18" charset="0"/>
              </a:rPr>
              <a:pPr>
                <a:spcBef>
                  <a:spcPct val="0"/>
                </a:spcBef>
              </a:pPr>
              <a:t>17</a:t>
            </a:fld>
            <a:endParaRPr lang="en-GB" smtClean="0">
              <a:latin typeface="Times New Roman" panose="02020603050405020304" pitchFamily="18" charset="0"/>
            </a:endParaRPr>
          </a:p>
        </p:txBody>
      </p:sp>
    </p:spTree>
    <p:extLst>
      <p:ext uri="{BB962C8B-B14F-4D97-AF65-F5344CB8AC3E}">
        <p14:creationId xmlns:p14="http://schemas.microsoft.com/office/powerpoint/2010/main" val="4003242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A29482-0F8B-4688-A88F-275172874413}" type="slidenum">
              <a:rPr lang="en-GB" smtClean="0">
                <a:latin typeface="Times New Roman" panose="02020603050405020304" pitchFamily="18" charset="0"/>
              </a:rPr>
              <a:pPr>
                <a:spcBef>
                  <a:spcPct val="0"/>
                </a:spcBef>
              </a:pPr>
              <a:t>20</a:t>
            </a:fld>
            <a:endParaRPr lang="en-GB" smtClean="0">
              <a:latin typeface="Times New Roman" panose="02020603050405020304" pitchFamily="18" charset="0"/>
            </a:endParaRPr>
          </a:p>
        </p:txBody>
      </p:sp>
    </p:spTree>
    <p:extLst>
      <p:ext uri="{BB962C8B-B14F-4D97-AF65-F5344CB8AC3E}">
        <p14:creationId xmlns:p14="http://schemas.microsoft.com/office/powerpoint/2010/main" val="3044225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DD245E-D3B1-465F-8987-8629239E2AD1}" type="slidenum">
              <a:rPr lang="en-GB" smtClean="0">
                <a:latin typeface="Times New Roman" panose="02020603050405020304" pitchFamily="18" charset="0"/>
              </a:rPr>
              <a:pPr>
                <a:spcBef>
                  <a:spcPct val="0"/>
                </a:spcBef>
              </a:pPr>
              <a:t>21</a:t>
            </a:fld>
            <a:endParaRPr lang="en-GB" smtClean="0">
              <a:latin typeface="Times New Roman" panose="02020603050405020304" pitchFamily="18" charset="0"/>
            </a:endParaRPr>
          </a:p>
        </p:txBody>
      </p:sp>
    </p:spTree>
    <p:extLst>
      <p:ext uri="{BB962C8B-B14F-4D97-AF65-F5344CB8AC3E}">
        <p14:creationId xmlns:p14="http://schemas.microsoft.com/office/powerpoint/2010/main" val="2848323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51F3BC-7DA4-42DA-92EA-756042950728}" type="slidenum">
              <a:rPr lang="en-GB" smtClean="0">
                <a:latin typeface="Times New Roman" panose="02020603050405020304" pitchFamily="18" charset="0"/>
              </a:rPr>
              <a:pPr>
                <a:spcBef>
                  <a:spcPct val="0"/>
                </a:spcBef>
              </a:pPr>
              <a:t>22</a:t>
            </a:fld>
            <a:endParaRPr lang="en-GB" smtClean="0">
              <a:latin typeface="Times New Roman" panose="02020603050405020304" pitchFamily="18" charset="0"/>
            </a:endParaRPr>
          </a:p>
        </p:txBody>
      </p:sp>
    </p:spTree>
    <p:extLst>
      <p:ext uri="{BB962C8B-B14F-4D97-AF65-F5344CB8AC3E}">
        <p14:creationId xmlns:p14="http://schemas.microsoft.com/office/powerpoint/2010/main" val="2225061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FEDC0F-C904-441E-8E78-F56BD57DE7D4}" type="slidenum">
              <a:rPr lang="en-GB" smtClean="0">
                <a:latin typeface="Times New Roman" panose="02020603050405020304" pitchFamily="18" charset="0"/>
              </a:rPr>
              <a:pPr>
                <a:spcBef>
                  <a:spcPct val="0"/>
                </a:spcBef>
              </a:pPr>
              <a:t>23</a:t>
            </a:fld>
            <a:endParaRPr lang="en-GB" smtClean="0">
              <a:latin typeface="Times New Roman" panose="02020603050405020304" pitchFamily="18" charset="0"/>
            </a:endParaRPr>
          </a:p>
        </p:txBody>
      </p:sp>
    </p:spTree>
    <p:extLst>
      <p:ext uri="{BB962C8B-B14F-4D97-AF65-F5344CB8AC3E}">
        <p14:creationId xmlns:p14="http://schemas.microsoft.com/office/powerpoint/2010/main" val="519711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D29EC-C63B-493E-9598-154C0BEBD1C8}" type="slidenum">
              <a:rPr lang="en-GB" smtClean="0">
                <a:latin typeface="Times New Roman" panose="02020603050405020304" pitchFamily="18" charset="0"/>
              </a:rPr>
              <a:pPr>
                <a:spcBef>
                  <a:spcPct val="0"/>
                </a:spcBef>
              </a:pPr>
              <a:t>24</a:t>
            </a:fld>
            <a:endParaRPr lang="en-GB" smtClean="0">
              <a:latin typeface="Times New Roman" panose="02020603050405020304" pitchFamily="18" charset="0"/>
            </a:endParaRPr>
          </a:p>
        </p:txBody>
      </p:sp>
    </p:spTree>
    <p:extLst>
      <p:ext uri="{BB962C8B-B14F-4D97-AF65-F5344CB8AC3E}">
        <p14:creationId xmlns:p14="http://schemas.microsoft.com/office/powerpoint/2010/main" val="254883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998BCD-561D-4E33-9692-8DC1A09C97E2}" type="slidenum">
              <a:rPr lang="en-GB" smtClean="0">
                <a:latin typeface="Times New Roman" panose="02020603050405020304" pitchFamily="18" charset="0"/>
              </a:rPr>
              <a:pPr>
                <a:spcBef>
                  <a:spcPct val="0"/>
                </a:spcBef>
              </a:pPr>
              <a:t>5</a:t>
            </a:fld>
            <a:endParaRPr lang="en-GB" smtClean="0">
              <a:latin typeface="Times New Roman" panose="02020603050405020304" pitchFamily="18" charset="0"/>
            </a:endParaRPr>
          </a:p>
        </p:txBody>
      </p:sp>
    </p:spTree>
    <p:extLst>
      <p:ext uri="{BB962C8B-B14F-4D97-AF65-F5344CB8AC3E}">
        <p14:creationId xmlns:p14="http://schemas.microsoft.com/office/powerpoint/2010/main" val="4203147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5C861A-B2BC-4B43-A39B-B96B2CB130D3}" type="slidenum">
              <a:rPr lang="en-GB" smtClean="0">
                <a:latin typeface="Times New Roman" panose="02020603050405020304" pitchFamily="18" charset="0"/>
              </a:rPr>
              <a:pPr>
                <a:spcBef>
                  <a:spcPct val="0"/>
                </a:spcBef>
              </a:pPr>
              <a:t>6</a:t>
            </a:fld>
            <a:endParaRPr lang="en-GB" smtClean="0">
              <a:latin typeface="Times New Roman" panose="02020603050405020304" pitchFamily="18" charset="0"/>
            </a:endParaRPr>
          </a:p>
        </p:txBody>
      </p:sp>
    </p:spTree>
    <p:extLst>
      <p:ext uri="{BB962C8B-B14F-4D97-AF65-F5344CB8AC3E}">
        <p14:creationId xmlns:p14="http://schemas.microsoft.com/office/powerpoint/2010/main" val="50481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DFA078-13D4-406E-8996-AE993D4EC002}" type="slidenum">
              <a:rPr lang="en-GB" smtClean="0">
                <a:latin typeface="Times New Roman" panose="02020603050405020304" pitchFamily="18" charset="0"/>
              </a:rPr>
              <a:pPr>
                <a:spcBef>
                  <a:spcPct val="0"/>
                </a:spcBef>
              </a:pPr>
              <a:t>7</a:t>
            </a:fld>
            <a:endParaRPr lang="en-GB" smtClean="0">
              <a:latin typeface="Times New Roman" panose="02020603050405020304" pitchFamily="18" charset="0"/>
            </a:endParaRPr>
          </a:p>
        </p:txBody>
      </p:sp>
    </p:spTree>
    <p:extLst>
      <p:ext uri="{BB962C8B-B14F-4D97-AF65-F5344CB8AC3E}">
        <p14:creationId xmlns:p14="http://schemas.microsoft.com/office/powerpoint/2010/main" val="179344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7D7D9C-249C-450F-B28E-41AF48A9AAD8}" type="slidenum">
              <a:rPr lang="en-GB" smtClean="0">
                <a:latin typeface="Times New Roman" panose="02020603050405020304" pitchFamily="18" charset="0"/>
              </a:rPr>
              <a:pPr>
                <a:spcBef>
                  <a:spcPct val="0"/>
                </a:spcBef>
              </a:pPr>
              <a:t>8</a:t>
            </a:fld>
            <a:endParaRPr lang="en-GB" smtClean="0">
              <a:latin typeface="Times New Roman" panose="02020603050405020304" pitchFamily="18" charset="0"/>
            </a:endParaRPr>
          </a:p>
        </p:txBody>
      </p:sp>
    </p:spTree>
    <p:extLst>
      <p:ext uri="{BB962C8B-B14F-4D97-AF65-F5344CB8AC3E}">
        <p14:creationId xmlns:p14="http://schemas.microsoft.com/office/powerpoint/2010/main" val="1844075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EB0E7C-964A-4860-B6D4-575F14701410}" type="slidenum">
              <a:rPr lang="en-GB" smtClean="0">
                <a:latin typeface="Times New Roman" panose="02020603050405020304" pitchFamily="18" charset="0"/>
              </a:rPr>
              <a:pPr>
                <a:spcBef>
                  <a:spcPct val="0"/>
                </a:spcBef>
              </a:pPr>
              <a:t>9</a:t>
            </a:fld>
            <a:endParaRPr lang="en-GB" smtClean="0">
              <a:latin typeface="Times New Roman" panose="02020603050405020304" pitchFamily="18" charset="0"/>
            </a:endParaRPr>
          </a:p>
        </p:txBody>
      </p:sp>
    </p:spTree>
    <p:extLst>
      <p:ext uri="{BB962C8B-B14F-4D97-AF65-F5344CB8AC3E}">
        <p14:creationId xmlns:p14="http://schemas.microsoft.com/office/powerpoint/2010/main" val="278075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6D78CB-C330-4E85-B736-DF11F457B8AF}" type="slidenum">
              <a:rPr lang="en-GB" smtClean="0">
                <a:latin typeface="Times New Roman" panose="02020603050405020304" pitchFamily="18" charset="0"/>
              </a:rPr>
              <a:pPr>
                <a:spcBef>
                  <a:spcPct val="0"/>
                </a:spcBef>
              </a:pPr>
              <a:t>10</a:t>
            </a:fld>
            <a:endParaRPr lang="en-GB" smtClean="0">
              <a:latin typeface="Times New Roman" panose="02020603050405020304" pitchFamily="18" charset="0"/>
            </a:endParaRPr>
          </a:p>
        </p:txBody>
      </p:sp>
    </p:spTree>
    <p:extLst>
      <p:ext uri="{BB962C8B-B14F-4D97-AF65-F5344CB8AC3E}">
        <p14:creationId xmlns:p14="http://schemas.microsoft.com/office/powerpoint/2010/main" val="426565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19B8E5-F60C-49F5-A999-D39B22CB9F28}" type="slidenum">
              <a:rPr lang="en-GB" smtClean="0">
                <a:latin typeface="Times New Roman" panose="02020603050405020304" pitchFamily="18" charset="0"/>
              </a:rPr>
              <a:pPr>
                <a:spcBef>
                  <a:spcPct val="0"/>
                </a:spcBef>
              </a:pPr>
              <a:t>11</a:t>
            </a:fld>
            <a:endParaRPr lang="en-GB" smtClean="0">
              <a:latin typeface="Times New Roman" panose="02020603050405020304" pitchFamily="18" charset="0"/>
            </a:endParaRPr>
          </a:p>
        </p:txBody>
      </p:sp>
    </p:spTree>
    <p:extLst>
      <p:ext uri="{BB962C8B-B14F-4D97-AF65-F5344CB8AC3E}">
        <p14:creationId xmlns:p14="http://schemas.microsoft.com/office/powerpoint/2010/main" val="2411633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9346A2-5B87-4979-A52C-3825CCA0D846}" type="slidenum">
              <a:rPr lang="en-GB" smtClean="0">
                <a:latin typeface="Times New Roman" panose="02020603050405020304" pitchFamily="18" charset="0"/>
              </a:rPr>
              <a:pPr>
                <a:spcBef>
                  <a:spcPct val="0"/>
                </a:spcBef>
              </a:pPr>
              <a:t>12</a:t>
            </a:fld>
            <a:endParaRPr lang="en-GB" smtClean="0">
              <a:latin typeface="Times New Roman" panose="02020603050405020304" pitchFamily="18" charset="0"/>
            </a:endParaRPr>
          </a:p>
        </p:txBody>
      </p:sp>
    </p:spTree>
    <p:extLst>
      <p:ext uri="{BB962C8B-B14F-4D97-AF65-F5344CB8AC3E}">
        <p14:creationId xmlns:p14="http://schemas.microsoft.com/office/powerpoint/2010/main" val="173139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Plant Growth</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834705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9"/>
          <p:cNvSpPr>
            <a:spLocks noGrp="1"/>
          </p:cNvSpPr>
          <p:nvPr>
            <p:ph type="title"/>
          </p:nvPr>
        </p:nvSpPr>
        <p:spPr>
          <a:noFill/>
        </p:spPr>
        <p:txBody>
          <a:bodyPr/>
          <a:lstStyle/>
          <a:p>
            <a:r>
              <a:rPr lang="en-GB" smtClean="0"/>
              <a:t>Auxins and Apical Dominance</a:t>
            </a:r>
          </a:p>
        </p:txBody>
      </p:sp>
      <p:sp>
        <p:nvSpPr>
          <p:cNvPr id="64515" name="Rectangle 10"/>
          <p:cNvSpPr>
            <a:spLocks noGrp="1"/>
          </p:cNvSpPr>
          <p:nvPr>
            <p:ph type="body" sz="half" idx="1"/>
          </p:nvPr>
        </p:nvSpPr>
        <p:spPr/>
        <p:txBody>
          <a:bodyPr>
            <a:normAutofit/>
          </a:bodyPr>
          <a:lstStyle/>
          <a:p>
            <a:pPr>
              <a:lnSpc>
                <a:spcPct val="90000"/>
              </a:lnSpc>
            </a:pPr>
            <a:r>
              <a:rPr lang="en-GB" sz="2800" dirty="0" smtClean="0"/>
              <a:t>Auxins produced by the apical meristem</a:t>
            </a:r>
          </a:p>
          <a:p>
            <a:pPr>
              <a:lnSpc>
                <a:spcPct val="90000"/>
              </a:lnSpc>
            </a:pPr>
            <a:r>
              <a:rPr lang="en-GB" sz="2800" dirty="0" smtClean="0"/>
              <a:t>Auxin travels down the stem by diffusion or active transport</a:t>
            </a:r>
          </a:p>
          <a:p>
            <a:pPr>
              <a:lnSpc>
                <a:spcPct val="90000"/>
              </a:lnSpc>
            </a:pPr>
            <a:r>
              <a:rPr lang="en-GB" sz="2800" dirty="0" smtClean="0"/>
              <a:t>Inhibits the sideways growth from the lateral buds</a:t>
            </a:r>
          </a:p>
        </p:txBody>
      </p:sp>
      <p:pic>
        <p:nvPicPr>
          <p:cNvPr id="64516" name="Picture 7"/>
          <p:cNvPicPr>
            <a:picLocks noChangeAspect="1" noChangeArrowheads="1"/>
          </p:cNvPicPr>
          <p:nvPr/>
        </p:nvPicPr>
        <p:blipFill>
          <a:blip r:embed="rId3">
            <a:extLst>
              <a:ext uri="{28A0092B-C50C-407E-A947-70E740481C1C}">
                <a14:useLocalDpi xmlns:a14="http://schemas.microsoft.com/office/drawing/2010/main" val="0"/>
              </a:ext>
            </a:extLst>
          </a:blip>
          <a:srcRect l="13818" t="22438" r="56641" b="25391"/>
          <a:stretch>
            <a:fillRect/>
          </a:stretch>
        </p:blipFill>
        <p:spPr bwMode="auto">
          <a:xfrm>
            <a:off x="6167439" y="1628776"/>
            <a:ext cx="3805237"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16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p:cNvSpPr>
          <p:nvPr>
            <p:ph type="title"/>
          </p:nvPr>
        </p:nvSpPr>
        <p:spPr>
          <a:noFill/>
        </p:spPr>
        <p:txBody>
          <a:bodyPr/>
          <a:lstStyle/>
          <a:p>
            <a:r>
              <a:rPr lang="en-GB" smtClean="0"/>
              <a:t>Apical Dominance</a:t>
            </a:r>
          </a:p>
        </p:txBody>
      </p:sp>
      <p:pic>
        <p:nvPicPr>
          <p:cNvPr id="66563" name="Picture 5"/>
          <p:cNvPicPr>
            <a:picLocks noChangeAspect="1" noChangeArrowheads="1"/>
          </p:cNvPicPr>
          <p:nvPr/>
        </p:nvPicPr>
        <p:blipFill>
          <a:blip r:embed="rId3">
            <a:extLst>
              <a:ext uri="{28A0092B-C50C-407E-A947-70E740481C1C}">
                <a14:useLocalDpi xmlns:a14="http://schemas.microsoft.com/office/drawing/2010/main" val="0"/>
              </a:ext>
            </a:extLst>
          </a:blip>
          <a:srcRect l="45573" t="18510" r="15298" b="47049"/>
          <a:stretch>
            <a:fillRect/>
          </a:stretch>
        </p:blipFill>
        <p:spPr bwMode="auto">
          <a:xfrm>
            <a:off x="2566989" y="1720850"/>
            <a:ext cx="6840537"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475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p:cNvSpPr>
          <p:nvPr>
            <p:ph type="title"/>
          </p:nvPr>
        </p:nvSpPr>
        <p:spPr>
          <a:noFill/>
        </p:spPr>
        <p:txBody>
          <a:bodyPr/>
          <a:lstStyle/>
          <a:p>
            <a:r>
              <a:rPr lang="en-GB" smtClean="0"/>
              <a:t>Apical Dominance</a:t>
            </a:r>
          </a:p>
        </p:txBody>
      </p:sp>
      <p:pic>
        <p:nvPicPr>
          <p:cNvPr id="68611" name="Picture 5"/>
          <p:cNvPicPr>
            <a:picLocks noChangeAspect="1" noChangeArrowheads="1"/>
          </p:cNvPicPr>
          <p:nvPr/>
        </p:nvPicPr>
        <p:blipFill>
          <a:blip r:embed="rId3">
            <a:extLst>
              <a:ext uri="{28A0092B-C50C-407E-A947-70E740481C1C}">
                <a14:useLocalDpi xmlns:a14="http://schemas.microsoft.com/office/drawing/2010/main" val="0"/>
              </a:ext>
            </a:extLst>
          </a:blip>
          <a:srcRect l="45573" t="55902" r="14566" b="13585"/>
          <a:stretch>
            <a:fillRect/>
          </a:stretch>
        </p:blipFill>
        <p:spPr bwMode="auto">
          <a:xfrm>
            <a:off x="1702896" y="1713093"/>
            <a:ext cx="74168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077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noFill/>
        </p:spPr>
        <p:txBody>
          <a:bodyPr/>
          <a:lstStyle/>
          <a:p>
            <a:r>
              <a:rPr lang="en-GB" sz="4100"/>
              <a:t>Mechanism for apical dominance</a:t>
            </a:r>
          </a:p>
        </p:txBody>
      </p:sp>
      <p:sp>
        <p:nvSpPr>
          <p:cNvPr id="70659" name="Rectangle 3"/>
          <p:cNvSpPr>
            <a:spLocks noGrp="1"/>
          </p:cNvSpPr>
          <p:nvPr>
            <p:ph type="body" idx="1"/>
          </p:nvPr>
        </p:nvSpPr>
        <p:spPr/>
        <p:txBody>
          <a:bodyPr/>
          <a:lstStyle/>
          <a:p>
            <a:r>
              <a:rPr lang="en-GB" sz="2800" dirty="0" smtClean="0"/>
              <a:t>Auxin made by cells in the shoot tip</a:t>
            </a:r>
          </a:p>
          <a:p>
            <a:r>
              <a:rPr lang="en-GB" sz="2800" dirty="0" smtClean="0"/>
              <a:t>Auxin transported downwards cell to cell</a:t>
            </a:r>
          </a:p>
          <a:p>
            <a:r>
              <a:rPr lang="en-GB" sz="2800" dirty="0" smtClean="0"/>
              <a:t>Auxin accumulates in the nodes beside the lateral buds</a:t>
            </a:r>
          </a:p>
          <a:p>
            <a:r>
              <a:rPr lang="en-GB" sz="2800" dirty="0" smtClean="0"/>
              <a:t>Presence inhibits their activity</a:t>
            </a:r>
          </a:p>
          <a:p>
            <a:endParaRPr lang="en-GB" dirty="0"/>
          </a:p>
          <a:p>
            <a:endParaRPr lang="en-GB" dirty="0" smtClean="0"/>
          </a:p>
        </p:txBody>
      </p:sp>
    </p:spTree>
    <p:extLst>
      <p:ext uri="{BB962C8B-B14F-4D97-AF65-F5344CB8AC3E}">
        <p14:creationId xmlns:p14="http://schemas.microsoft.com/office/powerpoint/2010/main" val="2775416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normAutofit/>
          </a:bodyPr>
          <a:lstStyle/>
          <a:p>
            <a:r>
              <a:rPr lang="en-GB" sz="2400" dirty="0" smtClean="0"/>
              <a:t>Plant Hormones and Applications Worksheet</a:t>
            </a:r>
            <a:endParaRPr lang="en-GB" sz="2400" dirty="0"/>
          </a:p>
        </p:txBody>
      </p:sp>
    </p:spTree>
    <p:extLst>
      <p:ext uri="{BB962C8B-B14F-4D97-AF65-F5344CB8AC3E}">
        <p14:creationId xmlns:p14="http://schemas.microsoft.com/office/powerpoint/2010/main" val="246953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3082"/>
            <a:ext cx="8596668" cy="1320800"/>
          </a:xfrm>
        </p:spPr>
        <p:txBody>
          <a:bodyPr/>
          <a:lstStyle/>
          <a:p>
            <a:r>
              <a:rPr lang="en-GB" dirty="0" smtClean="0"/>
              <a:t>Answers</a:t>
            </a:r>
            <a:endParaRPr lang="en-GB" dirty="0"/>
          </a:p>
        </p:txBody>
      </p:sp>
      <p:sp>
        <p:nvSpPr>
          <p:cNvPr id="3" name="Content Placeholder 2"/>
          <p:cNvSpPr>
            <a:spLocks noGrp="1"/>
          </p:cNvSpPr>
          <p:nvPr>
            <p:ph idx="1"/>
          </p:nvPr>
        </p:nvSpPr>
        <p:spPr>
          <a:xfrm>
            <a:off x="677334" y="793482"/>
            <a:ext cx="8596668" cy="6064518"/>
          </a:xfrm>
        </p:spPr>
        <p:txBody>
          <a:bodyPr>
            <a:noAutofit/>
          </a:bodyPr>
          <a:lstStyle/>
          <a:p>
            <a:r>
              <a:rPr lang="en-GB" sz="2000" dirty="0" smtClean="0"/>
              <a:t>1a) Stem elongation</a:t>
            </a:r>
          </a:p>
          <a:p>
            <a:r>
              <a:rPr lang="en-GB" sz="2000" dirty="0" smtClean="0"/>
              <a:t>1b) Cell Division</a:t>
            </a:r>
          </a:p>
          <a:p>
            <a:r>
              <a:rPr lang="en-GB" sz="2000" dirty="0" smtClean="0"/>
              <a:t>1c) Fruit Ripening</a:t>
            </a:r>
          </a:p>
          <a:p>
            <a:r>
              <a:rPr lang="en-GB" sz="2000" dirty="0" smtClean="0"/>
              <a:t>1d) Open and Close Stomata</a:t>
            </a:r>
          </a:p>
          <a:p>
            <a:r>
              <a:rPr lang="en-GB" sz="2000" dirty="0" smtClean="0"/>
              <a:t>2a) Inhibits the activity of the lateral buds</a:t>
            </a:r>
          </a:p>
          <a:p>
            <a:r>
              <a:rPr lang="en-GB" sz="2000" dirty="0" smtClean="0"/>
              <a:t>2b) Promotes cell enlargement</a:t>
            </a:r>
          </a:p>
          <a:p>
            <a:r>
              <a:rPr lang="en-GB" sz="2000" dirty="0" smtClean="0"/>
              <a:t>2c) Growth of the secondary vascular tissues</a:t>
            </a:r>
          </a:p>
          <a:p>
            <a:r>
              <a:rPr lang="en-GB" sz="2000" dirty="0" smtClean="0"/>
              <a:t>3) Removes apical dominance</a:t>
            </a:r>
          </a:p>
          <a:p>
            <a:r>
              <a:rPr lang="en-GB" sz="2000" dirty="0" smtClean="0"/>
              <a:t>4a) </a:t>
            </a:r>
            <a:r>
              <a:rPr lang="en-GB" sz="2000" dirty="0" err="1" smtClean="0"/>
              <a:t>Cytokinins</a:t>
            </a:r>
            <a:endParaRPr lang="en-GB" sz="2000" dirty="0" smtClean="0"/>
          </a:p>
          <a:p>
            <a:r>
              <a:rPr lang="en-GB" sz="2000" dirty="0" smtClean="0"/>
              <a:t>4c) </a:t>
            </a:r>
            <a:r>
              <a:rPr lang="en-GB" sz="2000" dirty="0" err="1" smtClean="0"/>
              <a:t>Cytokinins</a:t>
            </a:r>
            <a:endParaRPr lang="en-GB" sz="2000" dirty="0" smtClean="0"/>
          </a:p>
          <a:p>
            <a:r>
              <a:rPr lang="en-GB" sz="2000" dirty="0" smtClean="0"/>
              <a:t>4d) Abscisic acid</a:t>
            </a:r>
          </a:p>
          <a:p>
            <a:r>
              <a:rPr lang="en-GB" sz="2000" dirty="0" smtClean="0"/>
              <a:t>5a) Auxin/</a:t>
            </a:r>
            <a:r>
              <a:rPr lang="en-GB" sz="2000" dirty="0" err="1" smtClean="0"/>
              <a:t>Giberellins</a:t>
            </a:r>
            <a:r>
              <a:rPr lang="en-GB" sz="2000" dirty="0" smtClean="0"/>
              <a:t> </a:t>
            </a:r>
          </a:p>
          <a:p>
            <a:r>
              <a:rPr lang="en-GB" sz="2000" dirty="0" smtClean="0"/>
              <a:t>5b) </a:t>
            </a:r>
            <a:r>
              <a:rPr lang="en-GB" sz="2000" dirty="0" err="1" smtClean="0"/>
              <a:t>Ethene</a:t>
            </a:r>
            <a:r>
              <a:rPr lang="en-GB" sz="2000" dirty="0" smtClean="0"/>
              <a:t>/Abscisic Acid</a:t>
            </a:r>
            <a:endParaRPr lang="en-GB" sz="2000" dirty="0"/>
          </a:p>
        </p:txBody>
      </p:sp>
    </p:spTree>
    <p:extLst>
      <p:ext uri="{BB962C8B-B14F-4D97-AF65-F5344CB8AC3E}">
        <p14:creationId xmlns:p14="http://schemas.microsoft.com/office/powerpoint/2010/main" val="8437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noFill/>
        </p:spPr>
        <p:txBody>
          <a:bodyPr/>
          <a:lstStyle/>
          <a:p>
            <a:r>
              <a:rPr lang="en-GB" smtClean="0"/>
              <a:t>Evidence for mechanism (1)</a:t>
            </a:r>
          </a:p>
        </p:txBody>
      </p:sp>
      <p:sp>
        <p:nvSpPr>
          <p:cNvPr id="72707" name="Rectangle 3"/>
          <p:cNvSpPr>
            <a:spLocks noGrp="1"/>
          </p:cNvSpPr>
          <p:nvPr>
            <p:ph type="body" idx="1"/>
          </p:nvPr>
        </p:nvSpPr>
        <p:spPr/>
        <p:txBody>
          <a:bodyPr/>
          <a:lstStyle/>
          <a:p>
            <a:r>
              <a:rPr lang="en-GB" sz="2800" dirty="0" smtClean="0"/>
              <a:t>If the tip is cut off of two shoots</a:t>
            </a:r>
          </a:p>
          <a:p>
            <a:pPr lvl="1"/>
            <a:r>
              <a:rPr lang="en-GB" sz="2400" dirty="0" smtClean="0"/>
              <a:t>Indole-3-acetic-acid (IAA) is applied to one of them, it continues to show apical dominance</a:t>
            </a:r>
          </a:p>
          <a:p>
            <a:pPr lvl="1"/>
            <a:r>
              <a:rPr lang="en-GB" sz="2400" dirty="0" smtClean="0"/>
              <a:t>The untreated shoot will branch out sideways</a:t>
            </a:r>
          </a:p>
          <a:p>
            <a:pPr lvl="1"/>
            <a:endParaRPr lang="en-GB" dirty="0" smtClean="0"/>
          </a:p>
        </p:txBody>
      </p:sp>
    </p:spTree>
    <p:extLst>
      <p:ext uri="{BB962C8B-B14F-4D97-AF65-F5344CB8AC3E}">
        <p14:creationId xmlns:p14="http://schemas.microsoft.com/office/powerpoint/2010/main" val="3770199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a:noFill/>
        </p:spPr>
        <p:txBody>
          <a:bodyPr/>
          <a:lstStyle/>
          <a:p>
            <a:r>
              <a:rPr lang="en-GB" smtClean="0"/>
              <a:t>Evidence for mechanism (2)</a:t>
            </a:r>
          </a:p>
        </p:txBody>
      </p:sp>
      <p:sp>
        <p:nvSpPr>
          <p:cNvPr id="74755" name="Rectangle 3"/>
          <p:cNvSpPr>
            <a:spLocks noGrp="1"/>
          </p:cNvSpPr>
          <p:nvPr>
            <p:ph type="body" idx="1"/>
          </p:nvPr>
        </p:nvSpPr>
        <p:spPr/>
        <p:txBody>
          <a:bodyPr>
            <a:normAutofit/>
          </a:bodyPr>
          <a:lstStyle/>
          <a:p>
            <a:r>
              <a:rPr lang="en-GB" sz="2800" dirty="0" smtClean="0"/>
              <a:t>If a growing shoot is tipped upside down</a:t>
            </a:r>
          </a:p>
          <a:p>
            <a:pPr lvl="1"/>
            <a:r>
              <a:rPr lang="en-GB" sz="2400" dirty="0" smtClean="0"/>
              <a:t>Apical dominance is prevented</a:t>
            </a:r>
          </a:p>
          <a:p>
            <a:pPr lvl="1"/>
            <a:r>
              <a:rPr lang="en-GB" sz="2400" dirty="0" smtClean="0"/>
              <a:t>Lateral buds start to grow out sideways</a:t>
            </a:r>
          </a:p>
          <a:p>
            <a:r>
              <a:rPr lang="en-GB" sz="2800" dirty="0" smtClean="0"/>
              <a:t>This supports the theory</a:t>
            </a:r>
          </a:p>
          <a:p>
            <a:pPr lvl="1"/>
            <a:r>
              <a:rPr lang="en-GB" sz="2400" dirty="0" smtClean="0"/>
              <a:t>Auxins are transported downwards, and can not be transported upwards against gravity</a:t>
            </a:r>
          </a:p>
        </p:txBody>
      </p:sp>
    </p:spTree>
    <p:extLst>
      <p:ext uri="{BB962C8B-B14F-4D97-AF65-F5344CB8AC3E}">
        <p14:creationId xmlns:p14="http://schemas.microsoft.com/office/powerpoint/2010/main" val="4221042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normAutofit/>
          </a:bodyPr>
          <a:lstStyle/>
          <a:p>
            <a:r>
              <a:rPr lang="en-GB" sz="2400" dirty="0" smtClean="0"/>
              <a:t>Transport and Effects of Auxins worksheet</a:t>
            </a:r>
            <a:endParaRPr lang="en-GB" sz="2400" dirty="0"/>
          </a:p>
        </p:txBody>
      </p:sp>
    </p:spTree>
    <p:extLst>
      <p:ext uri="{BB962C8B-B14F-4D97-AF65-F5344CB8AC3E}">
        <p14:creationId xmlns:p14="http://schemas.microsoft.com/office/powerpoint/2010/main" val="2264667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a:xfrm>
            <a:off x="677334" y="1468193"/>
            <a:ext cx="8596668" cy="4573170"/>
          </a:xfrm>
        </p:spPr>
        <p:txBody>
          <a:bodyPr>
            <a:normAutofit/>
          </a:bodyPr>
          <a:lstStyle/>
          <a:p>
            <a:r>
              <a:rPr lang="en-GB" sz="2800" dirty="0" smtClean="0"/>
              <a:t>1a) Auxin inhibits lateral bud growth</a:t>
            </a:r>
          </a:p>
          <a:p>
            <a:r>
              <a:rPr lang="en-GB" sz="2800" dirty="0" smtClean="0"/>
              <a:t>1b) Promote cell elongation</a:t>
            </a:r>
          </a:p>
          <a:p>
            <a:r>
              <a:rPr lang="en-GB" sz="2800" dirty="0" smtClean="0"/>
              <a:t>1c) Promotes differentiation of cambium</a:t>
            </a:r>
          </a:p>
          <a:p>
            <a:r>
              <a:rPr lang="en-GB" sz="2800" dirty="0" smtClean="0"/>
              <a:t>2) Removal of apical bud, removes the auxin, stops the inhibition of lateral bud growth</a:t>
            </a:r>
          </a:p>
          <a:p>
            <a:r>
              <a:rPr lang="en-GB" sz="2800" dirty="0" smtClean="0"/>
              <a:t>3) Gradients in auxin concentration (has different effects at high and low levels), can effect different tissues as moves by diffusion</a:t>
            </a:r>
            <a:endParaRPr lang="en-GB" sz="2800" dirty="0"/>
          </a:p>
        </p:txBody>
      </p:sp>
    </p:spTree>
    <p:extLst>
      <p:ext uri="{BB962C8B-B14F-4D97-AF65-F5344CB8AC3E}">
        <p14:creationId xmlns:p14="http://schemas.microsoft.com/office/powerpoint/2010/main" val="159540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23835" t="30062" r="25782" b="19234"/>
          <a:stretch/>
        </p:blipFill>
        <p:spPr>
          <a:xfrm>
            <a:off x="2718656" y="75842"/>
            <a:ext cx="9403080" cy="5320406"/>
          </a:xfrm>
          <a:prstGeom prst="rect">
            <a:avLst/>
          </a:prstGeom>
        </p:spPr>
      </p:pic>
      <p:pic>
        <p:nvPicPr>
          <p:cNvPr id="5" name="Picture 4"/>
          <p:cNvPicPr>
            <a:picLocks noChangeAspect="1"/>
          </p:cNvPicPr>
          <p:nvPr/>
        </p:nvPicPr>
        <p:blipFill rotWithShape="1">
          <a:blip r:embed="rId3"/>
          <a:srcRect l="23835" t="39216" r="26079" b="52510"/>
          <a:stretch/>
        </p:blipFill>
        <p:spPr>
          <a:xfrm>
            <a:off x="2757293" y="5531082"/>
            <a:ext cx="9363320" cy="869717"/>
          </a:xfrm>
          <a:prstGeom prst="rect">
            <a:avLst/>
          </a:prstGeom>
        </p:spPr>
      </p:pic>
    </p:spTree>
    <p:extLst>
      <p:ext uri="{BB962C8B-B14F-4D97-AF65-F5344CB8AC3E}">
        <p14:creationId xmlns:p14="http://schemas.microsoft.com/office/powerpoint/2010/main" val="2527631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a:noFill/>
        </p:spPr>
        <p:txBody>
          <a:bodyPr/>
          <a:lstStyle/>
          <a:p>
            <a:r>
              <a:rPr lang="en-GB" dirty="0" smtClean="0"/>
              <a:t>Question</a:t>
            </a:r>
            <a:endParaRPr lang="en-GB" dirty="0" smtClean="0"/>
          </a:p>
        </p:txBody>
      </p:sp>
      <p:sp>
        <p:nvSpPr>
          <p:cNvPr id="76803" name="Rectangle 3"/>
          <p:cNvSpPr>
            <a:spLocks noGrp="1"/>
          </p:cNvSpPr>
          <p:nvPr>
            <p:ph type="body" idx="1"/>
          </p:nvPr>
        </p:nvSpPr>
        <p:spPr/>
        <p:txBody>
          <a:bodyPr/>
          <a:lstStyle/>
          <a:p>
            <a:r>
              <a:rPr lang="en-GB" sz="3600" u="sng" dirty="0" smtClean="0"/>
              <a:t>Suggest</a:t>
            </a:r>
            <a:r>
              <a:rPr lang="en-GB" sz="3600" dirty="0" smtClean="0"/>
              <a:t> how apical dominance could be an advantage to a plant!</a:t>
            </a:r>
          </a:p>
          <a:p>
            <a:endParaRPr lang="en-GB" dirty="0" smtClean="0"/>
          </a:p>
          <a:p>
            <a:endParaRPr lang="en-GB" dirty="0" smtClean="0"/>
          </a:p>
        </p:txBody>
      </p:sp>
    </p:spTree>
    <p:extLst>
      <p:ext uri="{BB962C8B-B14F-4D97-AF65-F5344CB8AC3E}">
        <p14:creationId xmlns:p14="http://schemas.microsoft.com/office/powerpoint/2010/main" val="3136452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p:cNvSpPr>
          <p:nvPr>
            <p:ph type="title"/>
          </p:nvPr>
        </p:nvSpPr>
        <p:spPr>
          <a:noFill/>
        </p:spPr>
        <p:txBody>
          <a:bodyPr/>
          <a:lstStyle/>
          <a:p>
            <a:r>
              <a:rPr lang="en-GB" smtClean="0"/>
              <a:t>Suggest!!</a:t>
            </a:r>
          </a:p>
        </p:txBody>
      </p:sp>
      <p:pic>
        <p:nvPicPr>
          <p:cNvPr id="78851" name="Picture 5"/>
          <p:cNvPicPr>
            <a:picLocks noChangeAspect="1" noChangeArrowheads="1"/>
          </p:cNvPicPr>
          <p:nvPr/>
        </p:nvPicPr>
        <p:blipFill>
          <a:blip r:embed="rId3">
            <a:extLst>
              <a:ext uri="{28A0092B-C50C-407E-A947-70E740481C1C}">
                <a14:useLocalDpi xmlns:a14="http://schemas.microsoft.com/office/drawing/2010/main" val="0"/>
              </a:ext>
            </a:extLst>
          </a:blip>
          <a:srcRect l="24348" t="29318" r="9944" b="24414"/>
          <a:stretch>
            <a:fillRect/>
          </a:stretch>
        </p:blipFill>
        <p:spPr bwMode="auto">
          <a:xfrm>
            <a:off x="1919289" y="1557339"/>
            <a:ext cx="820737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044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a:noFill/>
        </p:spPr>
        <p:txBody>
          <a:bodyPr/>
          <a:lstStyle/>
          <a:p>
            <a:r>
              <a:rPr lang="en-GB" sz="4100"/>
              <a:t>Gibberellins and stem elongation</a:t>
            </a:r>
          </a:p>
        </p:txBody>
      </p:sp>
      <p:sp>
        <p:nvSpPr>
          <p:cNvPr id="80899" name="Rectangle 3"/>
          <p:cNvSpPr>
            <a:spLocks noGrp="1"/>
          </p:cNvSpPr>
          <p:nvPr>
            <p:ph type="body" sz="half" idx="1"/>
          </p:nvPr>
        </p:nvSpPr>
        <p:spPr>
          <a:xfrm>
            <a:off x="463640" y="1738204"/>
            <a:ext cx="4814194" cy="4606925"/>
          </a:xfrm>
        </p:spPr>
        <p:txBody>
          <a:bodyPr/>
          <a:lstStyle/>
          <a:p>
            <a:r>
              <a:rPr lang="en-GB" sz="2800" dirty="0" smtClean="0"/>
              <a:t>Gibberellin (GA) increases stem length </a:t>
            </a:r>
          </a:p>
          <a:p>
            <a:pPr lvl="1"/>
            <a:r>
              <a:rPr lang="en-GB" sz="2400" dirty="0" smtClean="0"/>
              <a:t>Increases the lengths of the internodes</a:t>
            </a:r>
          </a:p>
          <a:p>
            <a:pPr lvl="2"/>
            <a:r>
              <a:rPr lang="en-GB" sz="2000" dirty="0" smtClean="0"/>
              <a:t>Stimulating cell division</a:t>
            </a:r>
          </a:p>
          <a:p>
            <a:pPr lvl="2"/>
            <a:r>
              <a:rPr lang="en-GB" sz="2000" dirty="0" smtClean="0"/>
              <a:t>Stimulating cell elongation</a:t>
            </a:r>
          </a:p>
          <a:p>
            <a:pPr>
              <a:buFont typeface="Wingdings 2" panose="05020102010507070707" pitchFamily="18" charset="2"/>
              <a:buNone/>
            </a:pPr>
            <a:endParaRPr lang="en-GB" dirty="0" smtClean="0"/>
          </a:p>
        </p:txBody>
      </p:sp>
      <p:pic>
        <p:nvPicPr>
          <p:cNvPr id="80900" name="Picture 6"/>
          <p:cNvPicPr>
            <a:picLocks noChangeAspect="1" noChangeArrowheads="1"/>
          </p:cNvPicPr>
          <p:nvPr/>
        </p:nvPicPr>
        <p:blipFill>
          <a:blip r:embed="rId3">
            <a:extLst>
              <a:ext uri="{28A0092B-C50C-407E-A947-70E740481C1C}">
                <a14:useLocalDpi xmlns:a14="http://schemas.microsoft.com/office/drawing/2010/main" val="0"/>
              </a:ext>
            </a:extLst>
          </a:blip>
          <a:srcRect l="46306" t="36220" r="10139" b="23416"/>
          <a:stretch>
            <a:fillRect/>
          </a:stretch>
        </p:blipFill>
        <p:spPr bwMode="auto">
          <a:xfrm>
            <a:off x="5519738" y="2087563"/>
            <a:ext cx="49323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063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noFill/>
        </p:spPr>
        <p:txBody>
          <a:bodyPr>
            <a:normAutofit fontScale="90000"/>
          </a:bodyPr>
          <a:lstStyle/>
          <a:p>
            <a:r>
              <a:rPr lang="en-GB" sz="4100"/>
              <a:t>Evidence for GA and stem elongation</a:t>
            </a:r>
          </a:p>
        </p:txBody>
      </p:sp>
      <p:sp>
        <p:nvSpPr>
          <p:cNvPr id="82947" name="Rectangle 3"/>
          <p:cNvSpPr>
            <a:spLocks noGrp="1"/>
          </p:cNvSpPr>
          <p:nvPr>
            <p:ph type="body" idx="1"/>
          </p:nvPr>
        </p:nvSpPr>
        <p:spPr/>
        <p:txBody>
          <a:bodyPr>
            <a:normAutofit/>
          </a:bodyPr>
          <a:lstStyle/>
          <a:p>
            <a:r>
              <a:rPr lang="en-GB" sz="2800" dirty="0" smtClean="0"/>
              <a:t>Dwarf beans are dwarf because they lack the gene of producing GA</a:t>
            </a:r>
          </a:p>
          <a:p>
            <a:r>
              <a:rPr lang="en-GB" sz="2800" dirty="0" smtClean="0"/>
              <a:t>Mendel’s short pea plants lacked the dominant allele that encodes for GA</a:t>
            </a:r>
          </a:p>
          <a:p>
            <a:r>
              <a:rPr lang="en-GB" sz="2800" dirty="0" smtClean="0"/>
              <a:t>Plants with higher GA concentrations are taller</a:t>
            </a:r>
          </a:p>
        </p:txBody>
      </p:sp>
    </p:spTree>
    <p:extLst>
      <p:ext uri="{BB962C8B-B14F-4D97-AF65-F5344CB8AC3E}">
        <p14:creationId xmlns:p14="http://schemas.microsoft.com/office/powerpoint/2010/main" val="1276974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noFill/>
        </p:spPr>
        <p:txBody>
          <a:bodyPr/>
          <a:lstStyle/>
          <a:p>
            <a:r>
              <a:rPr lang="en-GB" smtClean="0"/>
              <a:t>Action of GA</a:t>
            </a:r>
          </a:p>
        </p:txBody>
      </p:sp>
      <p:sp>
        <p:nvSpPr>
          <p:cNvPr id="84995" name="Rectangle 3"/>
          <p:cNvSpPr>
            <a:spLocks noGrp="1"/>
          </p:cNvSpPr>
          <p:nvPr>
            <p:ph type="body" idx="1"/>
          </p:nvPr>
        </p:nvSpPr>
        <p:spPr/>
        <p:txBody>
          <a:bodyPr/>
          <a:lstStyle/>
          <a:p>
            <a:r>
              <a:rPr lang="en-GB" sz="2800"/>
              <a:t>Affects gene expression</a:t>
            </a:r>
          </a:p>
          <a:p>
            <a:pPr lvl="1"/>
            <a:r>
              <a:rPr lang="en-GB" sz="2400"/>
              <a:t>Moves through plasma membrane into cell</a:t>
            </a:r>
          </a:p>
          <a:p>
            <a:pPr lvl="1"/>
            <a:r>
              <a:rPr lang="en-GB" sz="2400"/>
              <a:t>Binds to a receptor protein, which binds to other receptor proteins eventually breaking down DELLA protein.</a:t>
            </a:r>
          </a:p>
          <a:p>
            <a:r>
              <a:rPr lang="en-GB" sz="2800"/>
              <a:t>DELLA proteins bind to transcription factors</a:t>
            </a:r>
          </a:p>
          <a:p>
            <a:pPr lvl="1"/>
            <a:r>
              <a:rPr lang="en-GB" sz="2400"/>
              <a:t>If DELLA protein is broken down, transcription factor is released and transcription of the gene can begin</a:t>
            </a:r>
          </a:p>
        </p:txBody>
      </p:sp>
    </p:spTree>
    <p:extLst>
      <p:ext uri="{BB962C8B-B14F-4D97-AF65-F5344CB8AC3E}">
        <p14:creationId xmlns:p14="http://schemas.microsoft.com/office/powerpoint/2010/main" val="3962343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5713"/>
          </a:xfrm>
        </p:spPr>
        <p:txBody>
          <a:bodyPr/>
          <a:lstStyle/>
          <a:p>
            <a:r>
              <a:rPr lang="en-GB" dirty="0" smtClean="0"/>
              <a:t>Gibberellins and Seed Germination</a:t>
            </a:r>
            <a:endParaRPr lang="en-GB" dirty="0"/>
          </a:p>
        </p:txBody>
      </p:sp>
      <p:sp>
        <p:nvSpPr>
          <p:cNvPr id="3" name="Content Placeholder 2"/>
          <p:cNvSpPr>
            <a:spLocks noGrp="1"/>
          </p:cNvSpPr>
          <p:nvPr>
            <p:ph idx="1"/>
          </p:nvPr>
        </p:nvSpPr>
        <p:spPr>
          <a:xfrm>
            <a:off x="677334" y="1622739"/>
            <a:ext cx="8596668" cy="4418624"/>
          </a:xfrm>
        </p:spPr>
        <p:txBody>
          <a:bodyPr>
            <a:normAutofit/>
          </a:bodyPr>
          <a:lstStyle/>
          <a:p>
            <a:r>
              <a:rPr lang="en-GB" sz="2800" dirty="0" smtClean="0"/>
              <a:t>Stimulus: see absorbs water</a:t>
            </a:r>
          </a:p>
          <a:p>
            <a:r>
              <a:rPr lang="en-GB" sz="2800" dirty="0" smtClean="0"/>
              <a:t>Response: Embryo releases gibberellins</a:t>
            </a:r>
          </a:p>
          <a:p>
            <a:pPr lvl="1"/>
            <a:r>
              <a:rPr lang="en-GB" sz="2600" dirty="0" smtClean="0"/>
              <a:t>Enables production of amylase</a:t>
            </a:r>
          </a:p>
          <a:p>
            <a:pPr lvl="1"/>
            <a:r>
              <a:rPr lang="en-GB" sz="2600" dirty="0" smtClean="0"/>
              <a:t>Starch broken down to glucose</a:t>
            </a:r>
          </a:p>
          <a:p>
            <a:pPr lvl="1"/>
            <a:r>
              <a:rPr lang="en-GB" sz="2600" dirty="0" smtClean="0"/>
              <a:t>Glucose can be respired</a:t>
            </a:r>
          </a:p>
          <a:p>
            <a:pPr lvl="1"/>
            <a:r>
              <a:rPr lang="en-GB" sz="2600" dirty="0" smtClean="0"/>
              <a:t>Glucose can be made into proteins</a:t>
            </a:r>
            <a:endParaRPr lang="en-GB" sz="2600" dirty="0"/>
          </a:p>
        </p:txBody>
      </p:sp>
    </p:spTree>
    <p:extLst>
      <p:ext uri="{BB962C8B-B14F-4D97-AF65-F5344CB8AC3E}">
        <p14:creationId xmlns:p14="http://schemas.microsoft.com/office/powerpoint/2010/main" val="2860366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Investigating role of </a:t>
            </a:r>
            <a:r>
              <a:rPr lang="en-GB" dirty="0" smtClean="0"/>
              <a:t>plant hormones</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Remember </a:t>
            </a:r>
            <a:r>
              <a:rPr lang="en-GB" sz="2400" dirty="0" smtClean="0"/>
              <a:t>for control experiments the following are important:</a:t>
            </a:r>
          </a:p>
          <a:p>
            <a:r>
              <a:rPr lang="en-GB" sz="2400" dirty="0" smtClean="0"/>
              <a:t>Large sample size</a:t>
            </a:r>
          </a:p>
          <a:p>
            <a:r>
              <a:rPr lang="en-GB" sz="2400" dirty="0" smtClean="0"/>
              <a:t>Randomly assign individuals to groups</a:t>
            </a:r>
          </a:p>
          <a:p>
            <a:r>
              <a:rPr lang="en-GB" sz="2400" dirty="0" smtClean="0"/>
              <a:t>Repeat the measurements</a:t>
            </a:r>
          </a:p>
          <a:p>
            <a:r>
              <a:rPr lang="en-GB" sz="2400" dirty="0" smtClean="0"/>
              <a:t>When drawing conclusions – remember that a correlation between two variables does not mean that a change in one causes a change in the other</a:t>
            </a:r>
            <a:r>
              <a:rPr lang="en-GB" sz="2400" dirty="0" smtClean="0"/>
              <a:t>.</a:t>
            </a:r>
            <a:endParaRPr lang="en-GB" sz="2400" dirty="0" smtClean="0"/>
          </a:p>
          <a:p>
            <a:endParaRPr lang="en-GB" dirty="0"/>
          </a:p>
        </p:txBody>
      </p:sp>
    </p:spTree>
    <p:extLst>
      <p:ext uri="{BB962C8B-B14F-4D97-AF65-F5344CB8AC3E}">
        <p14:creationId xmlns:p14="http://schemas.microsoft.com/office/powerpoint/2010/main" val="1450012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normAutofit/>
          </a:bodyPr>
          <a:lstStyle/>
          <a:p>
            <a:r>
              <a:rPr lang="en-GB" sz="2400" dirty="0" smtClean="0"/>
              <a:t>Worksheet Apical Dominance, Bolting &amp; Leaf Loss</a:t>
            </a:r>
          </a:p>
          <a:p>
            <a:pPr lvl="1"/>
            <a:r>
              <a:rPr lang="en-GB" sz="2200" dirty="0" smtClean="0"/>
              <a:t>DO NOT DO Q4</a:t>
            </a:r>
            <a:endParaRPr lang="en-GB" sz="2200" dirty="0"/>
          </a:p>
        </p:txBody>
      </p:sp>
    </p:spTree>
    <p:extLst>
      <p:ext uri="{BB962C8B-B14F-4D97-AF65-F5344CB8AC3E}">
        <p14:creationId xmlns:p14="http://schemas.microsoft.com/office/powerpoint/2010/main" val="1771852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normAutofit/>
          </a:bodyPr>
          <a:lstStyle/>
          <a:p>
            <a:r>
              <a:rPr lang="en-GB" sz="2400" dirty="0" smtClean="0"/>
              <a:t>1) </a:t>
            </a:r>
            <a:r>
              <a:rPr lang="en-GB" sz="2400" dirty="0"/>
              <a:t>Auxin inhibits lateral bud growth</a:t>
            </a:r>
          </a:p>
          <a:p>
            <a:r>
              <a:rPr lang="en-GB" sz="2400" dirty="0" smtClean="0"/>
              <a:t> 2) Stimulates cell elongation and division</a:t>
            </a:r>
          </a:p>
          <a:p>
            <a:r>
              <a:rPr lang="en-GB" sz="2400" dirty="0" smtClean="0"/>
              <a:t>3a) Remove apical bud = lateral growth; remove apical bud and auxin applied = no lateral growth</a:t>
            </a:r>
          </a:p>
          <a:p>
            <a:r>
              <a:rPr lang="en-GB" sz="2400" dirty="0" smtClean="0"/>
              <a:t>3b) Tall plants have higher levels of </a:t>
            </a:r>
            <a:r>
              <a:rPr lang="en-GB" sz="2400" dirty="0" err="1" smtClean="0"/>
              <a:t>giberellins</a:t>
            </a:r>
            <a:r>
              <a:rPr lang="en-GB" sz="2400" dirty="0" smtClean="0"/>
              <a:t>; applying </a:t>
            </a:r>
            <a:r>
              <a:rPr lang="en-GB" sz="2400" dirty="0" err="1" smtClean="0"/>
              <a:t>giberellins</a:t>
            </a:r>
            <a:r>
              <a:rPr lang="en-GB" sz="2400" dirty="0" smtClean="0"/>
              <a:t> to short plants and they grow tall</a:t>
            </a:r>
            <a:endParaRPr lang="en-GB" sz="2400" dirty="0"/>
          </a:p>
        </p:txBody>
      </p:sp>
    </p:spTree>
    <p:extLst>
      <p:ext uri="{BB962C8B-B14F-4D97-AF65-F5344CB8AC3E}">
        <p14:creationId xmlns:p14="http://schemas.microsoft.com/office/powerpoint/2010/main" val="25048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noFill/>
        </p:spPr>
        <p:txBody>
          <a:bodyPr/>
          <a:lstStyle/>
          <a:p>
            <a:r>
              <a:rPr lang="en-GB" smtClean="0"/>
              <a:t>Learning outcomes</a:t>
            </a:r>
          </a:p>
        </p:txBody>
      </p:sp>
      <p:sp>
        <p:nvSpPr>
          <p:cNvPr id="52227" name="Rectangle 3"/>
          <p:cNvSpPr>
            <a:spLocks noGrp="1"/>
          </p:cNvSpPr>
          <p:nvPr>
            <p:ph type="body" idx="1"/>
          </p:nvPr>
        </p:nvSpPr>
        <p:spPr/>
        <p:txBody>
          <a:bodyPr>
            <a:normAutofit/>
          </a:bodyPr>
          <a:lstStyle/>
          <a:p>
            <a:r>
              <a:rPr lang="en-GB" sz="2400" dirty="0" smtClean="0"/>
              <a:t>Evaluate the experimental evidence for the role of auxins in the control of apical dominance and gibberellin in the control of stem elongation.</a:t>
            </a:r>
          </a:p>
        </p:txBody>
      </p:sp>
    </p:spTree>
    <p:extLst>
      <p:ext uri="{BB962C8B-B14F-4D97-AF65-F5344CB8AC3E}">
        <p14:creationId xmlns:p14="http://schemas.microsoft.com/office/powerpoint/2010/main" val="4247808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sp>
        <p:nvSpPr>
          <p:cNvPr id="3" name="Content Placeholder 2"/>
          <p:cNvSpPr>
            <a:spLocks noGrp="1"/>
          </p:cNvSpPr>
          <p:nvPr>
            <p:ph idx="1"/>
          </p:nvPr>
        </p:nvSpPr>
        <p:spPr>
          <a:xfrm>
            <a:off x="342484" y="1426494"/>
            <a:ext cx="8596668" cy="3880773"/>
          </a:xfrm>
        </p:spPr>
        <p:txBody>
          <a:bodyPr>
            <a:normAutofit/>
          </a:bodyPr>
          <a:lstStyle/>
          <a:p>
            <a:r>
              <a:rPr lang="en-GB" sz="2400" dirty="0" smtClean="0"/>
              <a:t>Where does plant growth originate?</a:t>
            </a:r>
          </a:p>
          <a:p>
            <a:endParaRPr lang="en-GB" sz="2400" dirty="0"/>
          </a:p>
          <a:p>
            <a:r>
              <a:rPr lang="en-GB" sz="2400" dirty="0" smtClean="0"/>
              <a:t>How do plants get ‘bushier’?</a:t>
            </a:r>
          </a:p>
          <a:p>
            <a:endParaRPr lang="en-GB" sz="2400" dirty="0"/>
          </a:p>
          <a:p>
            <a:r>
              <a:rPr lang="en-GB" sz="2400" dirty="0" smtClean="0"/>
              <a:t>Why does this technique work?</a:t>
            </a:r>
            <a:endParaRPr lang="en-GB" sz="2400" dirty="0"/>
          </a:p>
        </p:txBody>
      </p:sp>
      <p:pic>
        <p:nvPicPr>
          <p:cNvPr id="4" name="Picture 3"/>
          <p:cNvPicPr>
            <a:picLocks noChangeAspect="1"/>
          </p:cNvPicPr>
          <p:nvPr/>
        </p:nvPicPr>
        <p:blipFill>
          <a:blip r:embed="rId2"/>
          <a:stretch>
            <a:fillRect/>
          </a:stretch>
        </p:blipFill>
        <p:spPr>
          <a:xfrm>
            <a:off x="8106177" y="154782"/>
            <a:ext cx="3810000" cy="3781425"/>
          </a:xfrm>
          <a:prstGeom prst="rect">
            <a:avLst/>
          </a:prstGeom>
        </p:spPr>
      </p:pic>
      <p:sp>
        <p:nvSpPr>
          <p:cNvPr id="5" name="Rectangle 4"/>
          <p:cNvSpPr/>
          <p:nvPr/>
        </p:nvSpPr>
        <p:spPr>
          <a:xfrm>
            <a:off x="6226002" y="4100975"/>
            <a:ext cx="6096000" cy="1754326"/>
          </a:xfrm>
          <a:prstGeom prst="rect">
            <a:avLst/>
          </a:prstGeom>
        </p:spPr>
        <p:txBody>
          <a:bodyPr>
            <a:spAutoFit/>
          </a:bodyPr>
          <a:lstStyle/>
          <a:p>
            <a:r>
              <a:rPr lang="en-GB" dirty="0" smtClean="0"/>
              <a:t>“Prune </a:t>
            </a:r>
            <a:r>
              <a:rPr lang="en-GB" dirty="0"/>
              <a:t>or pinch off the ends of stems as the plant develops, leaving only two to four leaves, going back to just above a leaf node -- the swelling between the stem and the leaf's stem. The plant will branch out from this point on each stem you pinch into two to four new branches that can be harvested in about three </a:t>
            </a:r>
            <a:r>
              <a:rPr lang="en-GB" dirty="0" smtClean="0"/>
              <a:t>weeks”</a:t>
            </a:r>
            <a:endParaRPr lang="en-GB" dirty="0"/>
          </a:p>
        </p:txBody>
      </p:sp>
      <p:cxnSp>
        <p:nvCxnSpPr>
          <p:cNvPr id="7" name="Straight Arrow Connector 6"/>
          <p:cNvCxnSpPr/>
          <p:nvPr/>
        </p:nvCxnSpPr>
        <p:spPr>
          <a:xfrm>
            <a:off x="4118160" y="3936207"/>
            <a:ext cx="2021983" cy="881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43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noFill/>
        </p:spPr>
        <p:txBody>
          <a:bodyPr/>
          <a:lstStyle/>
          <a:p>
            <a:r>
              <a:rPr lang="en-GB" smtClean="0"/>
              <a:t>Why “plant growth regulators”?</a:t>
            </a:r>
          </a:p>
        </p:txBody>
      </p:sp>
      <p:sp>
        <p:nvSpPr>
          <p:cNvPr id="54275" name="Rectangle 3"/>
          <p:cNvSpPr>
            <a:spLocks noGrp="1"/>
          </p:cNvSpPr>
          <p:nvPr>
            <p:ph type="body" idx="1"/>
          </p:nvPr>
        </p:nvSpPr>
        <p:spPr/>
        <p:txBody>
          <a:bodyPr>
            <a:normAutofit/>
          </a:bodyPr>
          <a:lstStyle/>
          <a:p>
            <a:r>
              <a:rPr lang="en-GB" sz="2800" dirty="0" smtClean="0"/>
              <a:t>Exert influence by affecting growth</a:t>
            </a:r>
          </a:p>
          <a:p>
            <a:r>
              <a:rPr lang="en-GB" sz="2800" dirty="0" smtClean="0"/>
              <a:t>Produced in a region of plant structure by unspecialised cells</a:t>
            </a:r>
          </a:p>
          <a:p>
            <a:r>
              <a:rPr lang="en-GB" sz="2800" dirty="0" smtClean="0"/>
              <a:t>Some are active at the site of production</a:t>
            </a:r>
          </a:p>
          <a:p>
            <a:r>
              <a:rPr lang="en-GB" sz="2800" dirty="0" smtClean="0"/>
              <a:t>Not specific – can have different effects on different tissues</a:t>
            </a:r>
          </a:p>
        </p:txBody>
      </p:sp>
    </p:spTree>
    <p:extLst>
      <p:ext uri="{BB962C8B-B14F-4D97-AF65-F5344CB8AC3E}">
        <p14:creationId xmlns:p14="http://schemas.microsoft.com/office/powerpoint/2010/main" val="2999556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noFill/>
        </p:spPr>
        <p:txBody>
          <a:bodyPr/>
          <a:lstStyle/>
          <a:p>
            <a:r>
              <a:rPr lang="en-GB" smtClean="0"/>
              <a:t>The Plant growth regulators</a:t>
            </a:r>
          </a:p>
        </p:txBody>
      </p:sp>
      <p:sp>
        <p:nvSpPr>
          <p:cNvPr id="56323" name="Rectangle 3"/>
          <p:cNvSpPr>
            <a:spLocks noGrp="1"/>
          </p:cNvSpPr>
          <p:nvPr>
            <p:ph type="body" idx="1"/>
          </p:nvPr>
        </p:nvSpPr>
        <p:spPr/>
        <p:txBody>
          <a:bodyPr/>
          <a:lstStyle/>
          <a:p>
            <a:r>
              <a:rPr lang="en-GB" sz="2800" dirty="0" smtClean="0"/>
              <a:t>There are five main groups</a:t>
            </a:r>
          </a:p>
          <a:p>
            <a:pPr lvl="1"/>
            <a:r>
              <a:rPr lang="en-GB" sz="2400" b="1" dirty="0" smtClean="0"/>
              <a:t>Auxins</a:t>
            </a:r>
          </a:p>
          <a:p>
            <a:pPr lvl="1"/>
            <a:r>
              <a:rPr lang="en-GB" sz="2400" b="1" dirty="0" smtClean="0"/>
              <a:t>Gibberellins</a:t>
            </a:r>
          </a:p>
          <a:p>
            <a:pPr lvl="1"/>
            <a:r>
              <a:rPr lang="en-GB" sz="2400" b="1" dirty="0" err="1" smtClean="0"/>
              <a:t>Cytokinins</a:t>
            </a:r>
            <a:endParaRPr lang="en-GB" sz="2400" b="1" dirty="0" smtClean="0"/>
          </a:p>
          <a:p>
            <a:pPr lvl="1"/>
            <a:r>
              <a:rPr lang="en-GB" sz="2400" b="1" dirty="0" smtClean="0"/>
              <a:t>Abscisic acid</a:t>
            </a:r>
          </a:p>
          <a:p>
            <a:pPr lvl="1"/>
            <a:r>
              <a:rPr lang="en-GB" sz="2400" b="1" dirty="0" err="1" smtClean="0"/>
              <a:t>Ethene</a:t>
            </a:r>
            <a:endParaRPr lang="en-GB" sz="2400" b="1" dirty="0" smtClean="0"/>
          </a:p>
          <a:p>
            <a:pPr>
              <a:buFont typeface="Wingdings 2" panose="05020102010507070707" pitchFamily="18" charset="2"/>
              <a:buNone/>
            </a:pPr>
            <a:endParaRPr lang="en-GB" b="1" dirty="0" smtClean="0"/>
          </a:p>
        </p:txBody>
      </p:sp>
    </p:spTree>
    <p:extLst>
      <p:ext uri="{BB962C8B-B14F-4D97-AF65-F5344CB8AC3E}">
        <p14:creationId xmlns:p14="http://schemas.microsoft.com/office/powerpoint/2010/main" val="1371649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noFill/>
        </p:spPr>
        <p:txBody>
          <a:bodyPr/>
          <a:lstStyle/>
          <a:p>
            <a:r>
              <a:rPr lang="en-GB" smtClean="0"/>
              <a:t>Plant growth regulators</a:t>
            </a:r>
          </a:p>
        </p:txBody>
      </p:sp>
      <p:sp>
        <p:nvSpPr>
          <p:cNvPr id="58371" name="Rectangle 3"/>
          <p:cNvSpPr>
            <a:spLocks noGrp="1"/>
          </p:cNvSpPr>
          <p:nvPr>
            <p:ph type="body" idx="1"/>
          </p:nvPr>
        </p:nvSpPr>
        <p:spPr/>
        <p:txBody>
          <a:bodyPr>
            <a:normAutofit/>
          </a:bodyPr>
          <a:lstStyle/>
          <a:p>
            <a:r>
              <a:rPr lang="en-GB" sz="2800" dirty="0" smtClean="0"/>
              <a:t>Produced in small quantities</a:t>
            </a:r>
          </a:p>
          <a:p>
            <a:r>
              <a:rPr lang="en-GB" sz="2800" dirty="0" smtClean="0"/>
              <a:t>Are active at site of production, or move by diffusion, active transport or mass flow.</a:t>
            </a:r>
          </a:p>
          <a:p>
            <a:r>
              <a:rPr lang="en-GB" sz="2800" dirty="0" smtClean="0"/>
              <a:t>Effects are different depending on concentration, tissues they act on and whether there is another substance present as well.</a:t>
            </a:r>
          </a:p>
        </p:txBody>
      </p:sp>
    </p:spTree>
    <p:extLst>
      <p:ext uri="{BB962C8B-B14F-4D97-AF65-F5344CB8AC3E}">
        <p14:creationId xmlns:p14="http://schemas.microsoft.com/office/powerpoint/2010/main" val="2305483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a:noFill/>
        </p:spPr>
        <p:txBody>
          <a:bodyPr/>
          <a:lstStyle/>
          <a:p>
            <a:r>
              <a:rPr lang="en-GB" smtClean="0"/>
              <a:t>Interaction of plant growth regulators</a:t>
            </a:r>
          </a:p>
        </p:txBody>
      </p:sp>
      <p:sp>
        <p:nvSpPr>
          <p:cNvPr id="60419" name="Rectangle 3"/>
          <p:cNvSpPr>
            <a:spLocks noGrp="1"/>
          </p:cNvSpPr>
          <p:nvPr>
            <p:ph type="body" idx="1"/>
          </p:nvPr>
        </p:nvSpPr>
        <p:spPr/>
        <p:txBody>
          <a:bodyPr>
            <a:normAutofit/>
          </a:bodyPr>
          <a:lstStyle/>
          <a:p>
            <a:r>
              <a:rPr lang="en-GB" sz="2400" b="1" dirty="0" smtClean="0"/>
              <a:t>Synergism</a:t>
            </a:r>
            <a:endParaRPr lang="en-GB" sz="2400" dirty="0" smtClean="0"/>
          </a:p>
          <a:p>
            <a:pPr lvl="1"/>
            <a:r>
              <a:rPr lang="en-GB" sz="2000" dirty="0" smtClean="0"/>
              <a:t>2 or more act together to reinforce an effect</a:t>
            </a:r>
          </a:p>
          <a:p>
            <a:endParaRPr lang="en-GB" sz="2400" dirty="0" smtClean="0"/>
          </a:p>
          <a:p>
            <a:r>
              <a:rPr lang="en-GB" sz="2400" b="1" dirty="0" smtClean="0"/>
              <a:t>Antagonism</a:t>
            </a:r>
            <a:endParaRPr lang="en-GB" sz="2400" dirty="0" smtClean="0"/>
          </a:p>
          <a:p>
            <a:pPr lvl="1"/>
            <a:r>
              <a:rPr lang="en-GB" sz="2000" dirty="0" smtClean="0"/>
              <a:t>Have opposing actions and inhibit (diminish) each others effects.</a:t>
            </a:r>
          </a:p>
        </p:txBody>
      </p:sp>
    </p:spTree>
    <p:extLst>
      <p:ext uri="{BB962C8B-B14F-4D97-AF65-F5344CB8AC3E}">
        <p14:creationId xmlns:p14="http://schemas.microsoft.com/office/powerpoint/2010/main" val="851727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a:noFill/>
        </p:spPr>
        <p:txBody>
          <a:bodyPr/>
          <a:lstStyle/>
          <a:p>
            <a:r>
              <a:rPr lang="en-GB" smtClean="0"/>
              <a:t>Auxins</a:t>
            </a:r>
          </a:p>
        </p:txBody>
      </p:sp>
      <p:sp>
        <p:nvSpPr>
          <p:cNvPr id="62467" name="Rectangle 3"/>
          <p:cNvSpPr>
            <a:spLocks noGrp="1"/>
          </p:cNvSpPr>
          <p:nvPr>
            <p:ph type="body" idx="1"/>
          </p:nvPr>
        </p:nvSpPr>
        <p:spPr/>
        <p:txBody>
          <a:bodyPr>
            <a:normAutofit/>
          </a:bodyPr>
          <a:lstStyle/>
          <a:p>
            <a:pPr marL="609600" indent="-609600"/>
            <a:r>
              <a:rPr lang="en-GB" sz="2400" dirty="0" smtClean="0"/>
              <a:t>Synthesised in shoot or root tips.</a:t>
            </a:r>
          </a:p>
          <a:p>
            <a:pPr marL="609600" indent="-609600"/>
            <a:r>
              <a:rPr lang="en-GB" sz="2400" dirty="0" smtClean="0"/>
              <a:t>Most common form is IAA (indole-3-acetic acid a.k.a. </a:t>
            </a:r>
            <a:r>
              <a:rPr lang="en-GB" sz="2400" dirty="0" err="1" smtClean="0"/>
              <a:t>indoleacetic</a:t>
            </a:r>
            <a:r>
              <a:rPr lang="en-GB" sz="2400" dirty="0" smtClean="0"/>
              <a:t> acid)</a:t>
            </a:r>
          </a:p>
          <a:p>
            <a:pPr marL="609600" indent="-609600"/>
            <a:r>
              <a:rPr lang="en-GB" sz="2400" dirty="0" smtClean="0"/>
              <a:t>Main effects of auxins include:</a:t>
            </a:r>
          </a:p>
          <a:p>
            <a:pPr marL="990600" lvl="1" indent="-533400"/>
            <a:r>
              <a:rPr lang="en-GB" sz="2000" dirty="0" smtClean="0"/>
              <a:t>Promote stem elongation</a:t>
            </a:r>
          </a:p>
          <a:p>
            <a:pPr marL="990600" lvl="1" indent="-533400"/>
            <a:r>
              <a:rPr lang="en-GB" sz="2000" dirty="0" smtClean="0"/>
              <a:t>Stimulate cell division</a:t>
            </a:r>
          </a:p>
          <a:p>
            <a:pPr marL="990600" lvl="1" indent="-533400"/>
            <a:r>
              <a:rPr lang="en-GB" sz="2000" dirty="0" smtClean="0"/>
              <a:t>Prevent leaf fall</a:t>
            </a:r>
          </a:p>
          <a:p>
            <a:pPr marL="990600" lvl="1" indent="-533400"/>
            <a:r>
              <a:rPr lang="en-GB" sz="2000" dirty="0" smtClean="0"/>
              <a:t>Maintain apical dominance.</a:t>
            </a:r>
          </a:p>
        </p:txBody>
      </p:sp>
    </p:spTree>
    <p:extLst>
      <p:ext uri="{BB962C8B-B14F-4D97-AF65-F5344CB8AC3E}">
        <p14:creationId xmlns:p14="http://schemas.microsoft.com/office/powerpoint/2010/main" val="1171240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134</TotalTime>
  <Words>863</Words>
  <Application>Microsoft Office PowerPoint</Application>
  <PresentationFormat>Widescreen</PresentationFormat>
  <Paragraphs>142</Paragraphs>
  <Slides>28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Times New Roman</vt:lpstr>
      <vt:lpstr>Trebuchet MS</vt:lpstr>
      <vt:lpstr>Wingdings 2</vt:lpstr>
      <vt:lpstr>Wingdings 3</vt:lpstr>
      <vt:lpstr>Facet</vt:lpstr>
      <vt:lpstr>Plant Growth</vt:lpstr>
      <vt:lpstr>Spec</vt:lpstr>
      <vt:lpstr>Learning outcomes</vt:lpstr>
      <vt:lpstr>Starter</vt:lpstr>
      <vt:lpstr>Why “plant growth regulators”?</vt:lpstr>
      <vt:lpstr>The Plant growth regulators</vt:lpstr>
      <vt:lpstr>Plant growth regulators</vt:lpstr>
      <vt:lpstr>Interaction of plant growth regulators</vt:lpstr>
      <vt:lpstr>Auxins</vt:lpstr>
      <vt:lpstr>Auxins and Apical Dominance</vt:lpstr>
      <vt:lpstr>Apical Dominance</vt:lpstr>
      <vt:lpstr>Apical Dominance</vt:lpstr>
      <vt:lpstr>Mechanism for apical dominance</vt:lpstr>
      <vt:lpstr>Task</vt:lpstr>
      <vt:lpstr>Answers</vt:lpstr>
      <vt:lpstr>Evidence for mechanism (1)</vt:lpstr>
      <vt:lpstr>Evidence for mechanism (2)</vt:lpstr>
      <vt:lpstr>Task</vt:lpstr>
      <vt:lpstr>Answers</vt:lpstr>
      <vt:lpstr>Question</vt:lpstr>
      <vt:lpstr>Suggest!!</vt:lpstr>
      <vt:lpstr>Gibberellins and stem elongation</vt:lpstr>
      <vt:lpstr>Evidence for GA and stem elongation</vt:lpstr>
      <vt:lpstr>Action of GA</vt:lpstr>
      <vt:lpstr>Gibberellins and Seed Germination</vt:lpstr>
      <vt:lpstr>Investigating role of plant hormones</vt:lpstr>
      <vt:lpstr>Task</vt:lpstr>
      <vt:lpstr>Answers</vt:lpstr>
    </vt:vector>
  </TitlesOfParts>
  <Company>Groby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Seran Bradley</dc:creator>
  <cp:lastModifiedBy>Louise Wilson</cp:lastModifiedBy>
  <cp:revision>16</cp:revision>
  <dcterms:created xsi:type="dcterms:W3CDTF">2015-02-19T23:23:49Z</dcterms:created>
  <dcterms:modified xsi:type="dcterms:W3CDTF">2017-11-17T14:56:38Z</dcterms:modified>
</cp:coreProperties>
</file>