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75" r:id="rId3"/>
    <p:sldId id="264" r:id="rId4"/>
    <p:sldId id="273" r:id="rId5"/>
    <p:sldId id="265" r:id="rId6"/>
    <p:sldId id="266" r:id="rId7"/>
    <p:sldId id="267" r:id="rId8"/>
    <p:sldId id="268" r:id="rId9"/>
    <p:sldId id="276" r:id="rId10"/>
    <p:sldId id="277" r:id="rId11"/>
    <p:sldId id="278" r:id="rId12"/>
    <p:sldId id="282" r:id="rId13"/>
    <p:sldId id="279" r:id="rId14"/>
    <p:sldId id="283" r:id="rId15"/>
    <p:sldId id="280" r:id="rId16"/>
    <p:sldId id="284" r:id="rId17"/>
    <p:sldId id="281" r:id="rId18"/>
    <p:sldId id="28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D903A8-C544-47BC-8363-883BB1F4955E}" type="datetimeFigureOut">
              <a:rPr lang="en-GB" smtClean="0"/>
              <a:t>24/11/2017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61F8C-AE18-4080-A96C-EA94726F1843}" type="slidenum">
              <a:rPr lang="en-GB" smtClean="0"/>
              <a:t>‹#›</a:t>
            </a:fld>
            <a:endParaRPr lang="en-GB"/>
          </a:p>
        </p:txBody>
      </p:sp>
    </p:spTree>
    <p:extLst>
      <p:ext uri="{BB962C8B-B14F-4D97-AF65-F5344CB8AC3E}">
        <p14:creationId xmlns:p14="http://schemas.microsoft.com/office/powerpoint/2010/main" val="2725218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3E1747-AB14-44E0-80E6-B79DB2878099}" type="slidenum">
              <a:rPr lang="en-GB" smtClean="0">
                <a:latin typeface="Times New Roman" panose="02020603050405020304" pitchFamily="18" charset="0"/>
              </a:rPr>
              <a:pPr>
                <a:spcBef>
                  <a:spcPct val="0"/>
                </a:spcBef>
              </a:pPr>
              <a:t>3</a:t>
            </a:fld>
            <a:endParaRPr lang="en-GB" smtClean="0">
              <a:latin typeface="Times New Roman" panose="02020603050405020304" pitchFamily="18" charset="0"/>
            </a:endParaRPr>
          </a:p>
        </p:txBody>
      </p:sp>
    </p:spTree>
    <p:extLst>
      <p:ext uri="{BB962C8B-B14F-4D97-AF65-F5344CB8AC3E}">
        <p14:creationId xmlns:p14="http://schemas.microsoft.com/office/powerpoint/2010/main" val="492144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1FE819-3A27-4F78-BA03-67C00F0DDE08}" type="slidenum">
              <a:rPr lang="en-GB" smtClean="0">
                <a:latin typeface="Times New Roman" panose="02020603050405020304" pitchFamily="18" charset="0"/>
              </a:rPr>
              <a:pPr>
                <a:spcBef>
                  <a:spcPct val="0"/>
                </a:spcBef>
              </a:pPr>
              <a:t>5</a:t>
            </a:fld>
            <a:endParaRPr lang="en-GB" smtClean="0">
              <a:latin typeface="Times New Roman" panose="02020603050405020304" pitchFamily="18" charset="0"/>
            </a:endParaRPr>
          </a:p>
        </p:txBody>
      </p:sp>
    </p:spTree>
    <p:extLst>
      <p:ext uri="{BB962C8B-B14F-4D97-AF65-F5344CB8AC3E}">
        <p14:creationId xmlns:p14="http://schemas.microsoft.com/office/powerpoint/2010/main" val="860211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6C18C3-16FD-4565-9B73-15790E02D2A1}" type="slidenum">
              <a:rPr lang="en-GB" smtClean="0">
                <a:latin typeface="Times New Roman" panose="02020603050405020304" pitchFamily="18" charset="0"/>
              </a:rPr>
              <a:pPr>
                <a:spcBef>
                  <a:spcPct val="0"/>
                </a:spcBef>
              </a:pPr>
              <a:t>6</a:t>
            </a:fld>
            <a:endParaRPr lang="en-GB" smtClean="0">
              <a:latin typeface="Times New Roman" panose="02020603050405020304" pitchFamily="18" charset="0"/>
            </a:endParaRPr>
          </a:p>
        </p:txBody>
      </p:sp>
    </p:spTree>
    <p:extLst>
      <p:ext uri="{BB962C8B-B14F-4D97-AF65-F5344CB8AC3E}">
        <p14:creationId xmlns:p14="http://schemas.microsoft.com/office/powerpoint/2010/main" val="337873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54C5E9-FC5D-4373-8DE2-41E301FA7C28}" type="slidenum">
              <a:rPr lang="en-GB" smtClean="0">
                <a:latin typeface="Times New Roman" panose="02020603050405020304" pitchFamily="18" charset="0"/>
              </a:rPr>
              <a:pPr>
                <a:spcBef>
                  <a:spcPct val="0"/>
                </a:spcBef>
              </a:pPr>
              <a:t>7</a:t>
            </a:fld>
            <a:endParaRPr lang="en-GB" smtClean="0">
              <a:latin typeface="Times New Roman" panose="02020603050405020304" pitchFamily="18" charset="0"/>
            </a:endParaRPr>
          </a:p>
        </p:txBody>
      </p:sp>
    </p:spTree>
    <p:extLst>
      <p:ext uri="{BB962C8B-B14F-4D97-AF65-F5344CB8AC3E}">
        <p14:creationId xmlns:p14="http://schemas.microsoft.com/office/powerpoint/2010/main" val="120112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6289A9-87FD-4119-A7AA-7B391FA56BA8}" type="slidenum">
              <a:rPr lang="en-GB" smtClean="0">
                <a:latin typeface="Times New Roman" panose="02020603050405020304" pitchFamily="18" charset="0"/>
              </a:rPr>
              <a:pPr>
                <a:spcBef>
                  <a:spcPct val="0"/>
                </a:spcBef>
              </a:pPr>
              <a:t>8</a:t>
            </a:fld>
            <a:endParaRPr lang="en-GB" smtClean="0">
              <a:latin typeface="Times New Roman" panose="02020603050405020304" pitchFamily="18" charset="0"/>
            </a:endParaRPr>
          </a:p>
        </p:txBody>
      </p:sp>
    </p:spTree>
    <p:extLst>
      <p:ext uri="{BB962C8B-B14F-4D97-AF65-F5344CB8AC3E}">
        <p14:creationId xmlns:p14="http://schemas.microsoft.com/office/powerpoint/2010/main" val="4281368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Abscission and Commercial hormones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7664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764"/>
            <a:ext cx="8596668" cy="1320800"/>
          </a:xfrm>
        </p:spPr>
        <p:txBody>
          <a:bodyPr/>
          <a:lstStyle/>
          <a:p>
            <a:r>
              <a:rPr lang="en-GB" dirty="0" err="1" smtClean="0"/>
              <a:t>Markscheme</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31161" t="26365" r="23900" b="16945"/>
          <a:stretch/>
        </p:blipFill>
        <p:spPr>
          <a:xfrm>
            <a:off x="1815920" y="548783"/>
            <a:ext cx="8822029" cy="6257034"/>
          </a:xfrm>
          <a:prstGeom prst="rect">
            <a:avLst/>
          </a:prstGeom>
        </p:spPr>
      </p:pic>
    </p:spTree>
    <p:extLst>
      <p:ext uri="{BB962C8B-B14F-4D97-AF65-F5344CB8AC3E}">
        <p14:creationId xmlns:p14="http://schemas.microsoft.com/office/powerpoint/2010/main" val="813346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GB" dirty="0" smtClean="0"/>
              <a:t>PPQ [3]</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6805" t="27245" r="23109" b="11487"/>
          <a:stretch/>
        </p:blipFill>
        <p:spPr>
          <a:xfrm>
            <a:off x="1717313" y="-1"/>
            <a:ext cx="9976704" cy="6861449"/>
          </a:xfrm>
          <a:prstGeom prst="rect">
            <a:avLst/>
          </a:prstGeom>
        </p:spPr>
      </p:pic>
    </p:spTree>
    <p:extLst>
      <p:ext uri="{BB962C8B-B14F-4D97-AF65-F5344CB8AC3E}">
        <p14:creationId xmlns:p14="http://schemas.microsoft.com/office/powerpoint/2010/main" val="1097346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Markscheme</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2153" t="37280" r="17665" b="23460"/>
          <a:stretch/>
        </p:blipFill>
        <p:spPr>
          <a:xfrm>
            <a:off x="0" y="1712890"/>
            <a:ext cx="12219564" cy="4481848"/>
          </a:xfrm>
          <a:prstGeom prst="rect">
            <a:avLst/>
          </a:prstGeom>
        </p:spPr>
      </p:pic>
    </p:spTree>
    <p:extLst>
      <p:ext uri="{BB962C8B-B14F-4D97-AF65-F5344CB8AC3E}">
        <p14:creationId xmlns:p14="http://schemas.microsoft.com/office/powerpoint/2010/main" val="3811697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PPQ [1]</a:t>
            </a:r>
            <a:endParaRPr lang="en-GB" dirty="0"/>
          </a:p>
        </p:txBody>
      </p:sp>
      <p:sp>
        <p:nvSpPr>
          <p:cNvPr id="3" name="Content Placeholder 2"/>
          <p:cNvSpPr>
            <a:spLocks noGrp="1"/>
          </p:cNvSpPr>
          <p:nvPr>
            <p:ph idx="1"/>
          </p:nvPr>
        </p:nvSpPr>
        <p:spPr/>
        <p:txBody>
          <a:bodyPr/>
          <a:lstStyle/>
          <a:p>
            <a:endParaRPr lang="en-GB" dirty="0"/>
          </a:p>
        </p:txBody>
      </p:sp>
      <p:pic>
        <p:nvPicPr>
          <p:cNvPr id="5" name="Picture 4"/>
          <p:cNvPicPr>
            <a:picLocks noChangeAspect="1"/>
          </p:cNvPicPr>
          <p:nvPr/>
        </p:nvPicPr>
        <p:blipFill rotWithShape="1">
          <a:blip r:embed="rId2"/>
          <a:srcRect l="26706" t="39921" r="22417" b="45290"/>
          <a:stretch/>
        </p:blipFill>
        <p:spPr>
          <a:xfrm>
            <a:off x="-1" y="1389486"/>
            <a:ext cx="12066139" cy="1971899"/>
          </a:xfrm>
          <a:prstGeom prst="rect">
            <a:avLst/>
          </a:prstGeom>
        </p:spPr>
      </p:pic>
    </p:spTree>
    <p:extLst>
      <p:ext uri="{BB962C8B-B14F-4D97-AF65-F5344CB8AC3E}">
        <p14:creationId xmlns:p14="http://schemas.microsoft.com/office/powerpoint/2010/main" val="1508648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Markscheme</a:t>
            </a:r>
            <a:r>
              <a:rPr lang="en-GB" dirty="0" smtClean="0"/>
              <a:t> </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2153" t="76893" r="41421" b="18705"/>
          <a:stretch/>
        </p:blipFill>
        <p:spPr>
          <a:xfrm>
            <a:off x="103031" y="2160589"/>
            <a:ext cx="12177998" cy="827310"/>
          </a:xfrm>
          <a:prstGeom prst="rect">
            <a:avLst/>
          </a:prstGeom>
        </p:spPr>
      </p:pic>
    </p:spTree>
    <p:extLst>
      <p:ext uri="{BB962C8B-B14F-4D97-AF65-F5344CB8AC3E}">
        <p14:creationId xmlns:p14="http://schemas.microsoft.com/office/powerpoint/2010/main" val="1170860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GB" dirty="0" smtClean="0"/>
              <a:t>PPQ [1]</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6508" t="26716" r="25881" b="7966"/>
          <a:stretch/>
        </p:blipFill>
        <p:spPr>
          <a:xfrm>
            <a:off x="1635616" y="0"/>
            <a:ext cx="8925060" cy="6883986"/>
          </a:xfrm>
          <a:prstGeom prst="rect">
            <a:avLst/>
          </a:prstGeom>
        </p:spPr>
      </p:pic>
    </p:spTree>
    <p:extLst>
      <p:ext uri="{BB962C8B-B14F-4D97-AF65-F5344CB8AC3E}">
        <p14:creationId xmlns:p14="http://schemas.microsoft.com/office/powerpoint/2010/main" val="3658026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Markscheme</a:t>
            </a:r>
            <a:endParaRPr lang="en-GB" dirty="0"/>
          </a:p>
        </p:txBody>
      </p:sp>
      <p:sp>
        <p:nvSpPr>
          <p:cNvPr id="3" name="Content Placeholder 2"/>
          <p:cNvSpPr>
            <a:spLocks noGrp="1"/>
          </p:cNvSpPr>
          <p:nvPr>
            <p:ph idx="1"/>
          </p:nvPr>
        </p:nvSpPr>
        <p:spPr/>
        <p:txBody>
          <a:bodyPr>
            <a:normAutofit/>
          </a:bodyPr>
          <a:lstStyle/>
          <a:p>
            <a:r>
              <a:rPr lang="en-GB" sz="3200" dirty="0" smtClean="0"/>
              <a:t>A</a:t>
            </a:r>
            <a:endParaRPr lang="en-GB" sz="3200" dirty="0"/>
          </a:p>
        </p:txBody>
      </p:sp>
    </p:spTree>
    <p:extLst>
      <p:ext uri="{BB962C8B-B14F-4D97-AF65-F5344CB8AC3E}">
        <p14:creationId xmlns:p14="http://schemas.microsoft.com/office/powerpoint/2010/main" val="2903102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2"/>
            <a:ext cx="8596668" cy="1320800"/>
          </a:xfrm>
        </p:spPr>
        <p:txBody>
          <a:bodyPr/>
          <a:lstStyle/>
          <a:p>
            <a:r>
              <a:rPr lang="en-GB" dirty="0" smtClean="0"/>
              <a:t>PPQ [3]</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6706" t="29534" r="22615" b="22931"/>
          <a:stretch/>
        </p:blipFill>
        <p:spPr>
          <a:xfrm>
            <a:off x="1573988" y="0"/>
            <a:ext cx="10623638" cy="5602310"/>
          </a:xfrm>
          <a:prstGeom prst="rect">
            <a:avLst/>
          </a:prstGeom>
        </p:spPr>
      </p:pic>
    </p:spTree>
    <p:extLst>
      <p:ext uri="{BB962C8B-B14F-4D97-AF65-F5344CB8AC3E}">
        <p14:creationId xmlns:p14="http://schemas.microsoft.com/office/powerpoint/2010/main" val="1979158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Markscheme</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1955" t="47316" r="13112" b="20994"/>
          <a:stretch/>
        </p:blipFill>
        <p:spPr>
          <a:xfrm>
            <a:off x="-1" y="1558343"/>
            <a:ext cx="12203445" cy="3348507"/>
          </a:xfrm>
          <a:prstGeom prst="rect">
            <a:avLst/>
          </a:prstGeom>
        </p:spPr>
      </p:pic>
    </p:spTree>
    <p:extLst>
      <p:ext uri="{BB962C8B-B14F-4D97-AF65-F5344CB8AC3E}">
        <p14:creationId xmlns:p14="http://schemas.microsoft.com/office/powerpoint/2010/main" val="2242098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a:t>
            </a:r>
            <a:endParaRPr lang="en-GB" dirty="0"/>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3835" t="30062" r="25782" b="19234"/>
          <a:stretch/>
        </p:blipFill>
        <p:spPr>
          <a:xfrm>
            <a:off x="2718656" y="75842"/>
            <a:ext cx="9403080" cy="5320406"/>
          </a:xfrm>
          <a:prstGeom prst="rect">
            <a:avLst/>
          </a:prstGeom>
        </p:spPr>
      </p:pic>
      <p:pic>
        <p:nvPicPr>
          <p:cNvPr id="5" name="Picture 4"/>
          <p:cNvPicPr>
            <a:picLocks noChangeAspect="1"/>
          </p:cNvPicPr>
          <p:nvPr/>
        </p:nvPicPr>
        <p:blipFill rotWithShape="1">
          <a:blip r:embed="rId3"/>
          <a:srcRect l="23835" t="39216" r="26079" b="52510"/>
          <a:stretch/>
        </p:blipFill>
        <p:spPr>
          <a:xfrm>
            <a:off x="2757293" y="5531082"/>
            <a:ext cx="9363320" cy="869717"/>
          </a:xfrm>
          <a:prstGeom prst="rect">
            <a:avLst/>
          </a:prstGeom>
        </p:spPr>
      </p:pic>
    </p:spTree>
    <p:extLst>
      <p:ext uri="{BB962C8B-B14F-4D97-AF65-F5344CB8AC3E}">
        <p14:creationId xmlns:p14="http://schemas.microsoft.com/office/powerpoint/2010/main" val="413639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p:nvPr>
        </p:nvSpPr>
        <p:spPr>
          <a:noFill/>
        </p:spPr>
        <p:txBody>
          <a:bodyPr/>
          <a:lstStyle/>
          <a:p>
            <a:r>
              <a:rPr lang="en-GB" smtClean="0"/>
              <a:t>Learning Outcomes</a:t>
            </a:r>
          </a:p>
        </p:txBody>
      </p:sp>
      <p:sp>
        <p:nvSpPr>
          <p:cNvPr id="105475" name="Rectangle 3"/>
          <p:cNvSpPr>
            <a:spLocks noGrp="1"/>
          </p:cNvSpPr>
          <p:nvPr>
            <p:ph type="body" idx="1"/>
          </p:nvPr>
        </p:nvSpPr>
        <p:spPr/>
        <p:txBody>
          <a:bodyPr/>
          <a:lstStyle/>
          <a:p>
            <a:r>
              <a:rPr lang="en-GB" smtClean="0"/>
              <a:t>Describe how plant hormones are used commercially. </a:t>
            </a:r>
          </a:p>
        </p:txBody>
      </p:sp>
    </p:spTree>
    <p:extLst>
      <p:ext uri="{BB962C8B-B14F-4D97-AF65-F5344CB8AC3E}">
        <p14:creationId xmlns:p14="http://schemas.microsoft.com/office/powerpoint/2010/main" val="2946912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Uses </a:t>
            </a:r>
            <a:r>
              <a:rPr lang="en-GB" dirty="0" smtClean="0"/>
              <a:t>of plant </a:t>
            </a:r>
            <a:r>
              <a:rPr lang="en-GB" dirty="0" smtClean="0"/>
              <a:t>hormones</a:t>
            </a:r>
            <a:endParaRPr lang="en-GB" dirty="0"/>
          </a:p>
        </p:txBody>
      </p:sp>
      <p:sp>
        <p:nvSpPr>
          <p:cNvPr id="3" name="Content Placeholder 2"/>
          <p:cNvSpPr>
            <a:spLocks noGrp="1"/>
          </p:cNvSpPr>
          <p:nvPr>
            <p:ph idx="1"/>
          </p:nvPr>
        </p:nvSpPr>
        <p:spPr/>
        <p:txBody>
          <a:bodyPr>
            <a:normAutofit/>
          </a:bodyPr>
          <a:lstStyle/>
          <a:p>
            <a:r>
              <a:rPr lang="en-GB" sz="2800" dirty="0" smtClean="0"/>
              <a:t>What are the commercial uses of the hormones?</a:t>
            </a:r>
          </a:p>
          <a:p>
            <a:endParaRPr lang="en-GB" sz="2800" dirty="0"/>
          </a:p>
          <a:p>
            <a:endParaRPr lang="en-GB" sz="2800" dirty="0" smtClean="0"/>
          </a:p>
          <a:p>
            <a:r>
              <a:rPr lang="en-GB" sz="2800" dirty="0" smtClean="0"/>
              <a:t>Why are they of benefit?</a:t>
            </a:r>
            <a:endParaRPr lang="en-GB" sz="2800" dirty="0"/>
          </a:p>
        </p:txBody>
      </p:sp>
    </p:spTree>
    <p:extLst>
      <p:ext uri="{BB962C8B-B14F-4D97-AF65-F5344CB8AC3E}">
        <p14:creationId xmlns:p14="http://schemas.microsoft.com/office/powerpoint/2010/main" val="2116012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p:cNvSpPr>
          <p:nvPr>
            <p:ph type="title"/>
          </p:nvPr>
        </p:nvSpPr>
        <p:spPr>
          <a:noFill/>
        </p:spPr>
        <p:txBody>
          <a:bodyPr/>
          <a:lstStyle/>
          <a:p>
            <a:r>
              <a:rPr lang="en-GB" smtClean="0"/>
              <a:t>Commercial use of Auxins</a:t>
            </a:r>
          </a:p>
        </p:txBody>
      </p:sp>
      <p:sp>
        <p:nvSpPr>
          <p:cNvPr id="107523" name="Rectangle 3"/>
          <p:cNvSpPr>
            <a:spLocks noGrp="1"/>
          </p:cNvSpPr>
          <p:nvPr>
            <p:ph type="body" idx="1"/>
          </p:nvPr>
        </p:nvSpPr>
        <p:spPr>
          <a:xfrm>
            <a:off x="677334" y="2160589"/>
            <a:ext cx="9471218" cy="3880773"/>
          </a:xfrm>
        </p:spPr>
        <p:txBody>
          <a:bodyPr>
            <a:normAutofit/>
          </a:bodyPr>
          <a:lstStyle/>
          <a:p>
            <a:pPr>
              <a:lnSpc>
                <a:spcPct val="90000"/>
              </a:lnSpc>
            </a:pPr>
            <a:r>
              <a:rPr lang="en-GB" sz="2800" dirty="0" smtClean="0"/>
              <a:t>Sprayed onto developing fruits to prevent abscission</a:t>
            </a:r>
          </a:p>
          <a:p>
            <a:pPr>
              <a:lnSpc>
                <a:spcPct val="90000"/>
              </a:lnSpc>
            </a:pPr>
            <a:r>
              <a:rPr lang="en-GB" sz="2800" dirty="0" smtClean="0"/>
              <a:t>Sprayed onto flowers to initiate fruit growth without fertilisation</a:t>
            </a:r>
          </a:p>
          <a:p>
            <a:pPr lvl="1">
              <a:lnSpc>
                <a:spcPct val="90000"/>
              </a:lnSpc>
            </a:pPr>
            <a:r>
              <a:rPr lang="en-GB" sz="2400" dirty="0" err="1" smtClean="0"/>
              <a:t>Parthenocarpy</a:t>
            </a:r>
            <a:r>
              <a:rPr lang="en-GB" sz="2400" dirty="0" smtClean="0"/>
              <a:t> – promotes the growth of seedless fruits</a:t>
            </a:r>
          </a:p>
          <a:p>
            <a:pPr>
              <a:lnSpc>
                <a:spcPct val="90000"/>
              </a:lnSpc>
            </a:pPr>
            <a:r>
              <a:rPr lang="en-GB" sz="2800" dirty="0" smtClean="0"/>
              <a:t>Applied to the cut end of a shoot to stimulate root production</a:t>
            </a:r>
          </a:p>
          <a:p>
            <a:pPr>
              <a:lnSpc>
                <a:spcPct val="90000"/>
              </a:lnSpc>
            </a:pPr>
            <a:r>
              <a:rPr lang="en-GB" sz="2800" dirty="0" smtClean="0"/>
              <a:t>Synthetic auxins are used as selective herbicides</a:t>
            </a:r>
          </a:p>
        </p:txBody>
      </p:sp>
    </p:spTree>
    <p:extLst>
      <p:ext uri="{BB962C8B-B14F-4D97-AF65-F5344CB8AC3E}">
        <p14:creationId xmlns:p14="http://schemas.microsoft.com/office/powerpoint/2010/main" val="1481651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p:cNvSpPr>
          <p:nvPr>
            <p:ph type="title"/>
          </p:nvPr>
        </p:nvSpPr>
        <p:spPr>
          <a:noFill/>
        </p:spPr>
        <p:txBody>
          <a:bodyPr/>
          <a:lstStyle/>
          <a:p>
            <a:r>
              <a:rPr lang="en-GB" smtClean="0"/>
              <a:t>Commercial use of Ethene</a:t>
            </a:r>
          </a:p>
        </p:txBody>
      </p:sp>
      <p:sp>
        <p:nvSpPr>
          <p:cNvPr id="109571" name="Rectangle 3"/>
          <p:cNvSpPr>
            <a:spLocks noGrp="1"/>
          </p:cNvSpPr>
          <p:nvPr>
            <p:ph type="body" idx="1"/>
          </p:nvPr>
        </p:nvSpPr>
        <p:spPr/>
        <p:txBody>
          <a:bodyPr>
            <a:normAutofit/>
          </a:bodyPr>
          <a:lstStyle/>
          <a:p>
            <a:r>
              <a:rPr lang="en-GB" sz="2400" dirty="0" smtClean="0"/>
              <a:t>Fruits harvested before they are ripe allows them to be transported without deteriorating, these are sprayed with </a:t>
            </a:r>
            <a:r>
              <a:rPr lang="en-GB" sz="2400" dirty="0" err="1" smtClean="0"/>
              <a:t>ethene</a:t>
            </a:r>
            <a:r>
              <a:rPr lang="en-GB" sz="2400" dirty="0" smtClean="0"/>
              <a:t> to promote ripening at the sale point.</a:t>
            </a:r>
          </a:p>
          <a:p>
            <a:r>
              <a:rPr lang="en-GB" sz="2400" dirty="0" smtClean="0"/>
              <a:t>E.g. bananas from the Caribbean</a:t>
            </a:r>
          </a:p>
        </p:txBody>
      </p:sp>
    </p:spTree>
    <p:extLst>
      <p:ext uri="{BB962C8B-B14F-4D97-AF65-F5344CB8AC3E}">
        <p14:creationId xmlns:p14="http://schemas.microsoft.com/office/powerpoint/2010/main" val="1793437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p:nvPr>
        </p:nvSpPr>
        <p:spPr>
          <a:noFill/>
        </p:spPr>
        <p:txBody>
          <a:bodyPr/>
          <a:lstStyle/>
          <a:p>
            <a:r>
              <a:rPr lang="en-GB" sz="4100"/>
              <a:t>Commercial use of Gibberellin</a:t>
            </a:r>
          </a:p>
        </p:txBody>
      </p:sp>
      <p:sp>
        <p:nvSpPr>
          <p:cNvPr id="111619" name="Rectangle 3"/>
          <p:cNvSpPr>
            <a:spLocks noGrp="1"/>
          </p:cNvSpPr>
          <p:nvPr>
            <p:ph type="body" idx="1"/>
          </p:nvPr>
        </p:nvSpPr>
        <p:spPr/>
        <p:txBody>
          <a:bodyPr>
            <a:normAutofit fontScale="92500" lnSpcReduction="10000"/>
          </a:bodyPr>
          <a:lstStyle/>
          <a:p>
            <a:r>
              <a:rPr lang="en-GB" sz="2800"/>
              <a:t>Sprayed onto fruit crops to promote growth</a:t>
            </a:r>
          </a:p>
          <a:p>
            <a:r>
              <a:rPr lang="en-GB" sz="2800"/>
              <a:t>Sprayed onto citrus trees to allow fruit to stay on the trees longer</a:t>
            </a:r>
          </a:p>
          <a:p>
            <a:r>
              <a:rPr lang="en-GB" sz="2800"/>
              <a:t>Sprayed onto sugar cane to increase the yield of sucrose</a:t>
            </a:r>
          </a:p>
          <a:p>
            <a:r>
              <a:rPr lang="en-GB" sz="2800"/>
              <a:t>Used in brewing, where GA is sprayed onto barley seeds to make them germinate, amylase is produced, starch is broken down into maltose, the action of yeast on the maltose produces alcohol.</a:t>
            </a:r>
          </a:p>
        </p:txBody>
      </p:sp>
    </p:spTree>
    <p:extLst>
      <p:ext uri="{BB962C8B-B14F-4D97-AF65-F5344CB8AC3E}">
        <p14:creationId xmlns:p14="http://schemas.microsoft.com/office/powerpoint/2010/main" val="2695103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p:nvPr>
        </p:nvSpPr>
        <p:spPr>
          <a:noFill/>
        </p:spPr>
        <p:txBody>
          <a:bodyPr/>
          <a:lstStyle/>
          <a:p>
            <a:r>
              <a:rPr lang="en-GB" sz="4100"/>
              <a:t>Commercial use of cytokinins</a:t>
            </a:r>
          </a:p>
        </p:txBody>
      </p:sp>
      <p:sp>
        <p:nvSpPr>
          <p:cNvPr id="113667" name="Rectangle 3"/>
          <p:cNvSpPr>
            <a:spLocks noGrp="1"/>
          </p:cNvSpPr>
          <p:nvPr>
            <p:ph type="body" idx="1"/>
          </p:nvPr>
        </p:nvSpPr>
        <p:spPr/>
        <p:txBody>
          <a:bodyPr>
            <a:normAutofit/>
          </a:bodyPr>
          <a:lstStyle/>
          <a:p>
            <a:r>
              <a:rPr lang="en-GB" sz="2800" dirty="0" smtClean="0"/>
              <a:t>Delay leaf senescence – can be sprayed on lettuce leaves to prevent them from yellowing</a:t>
            </a:r>
          </a:p>
          <a:p>
            <a:r>
              <a:rPr lang="en-GB" sz="2800" dirty="0" smtClean="0"/>
              <a:t>Can be used in tissue culture to mass produce plants</a:t>
            </a:r>
          </a:p>
        </p:txBody>
      </p:sp>
    </p:spTree>
    <p:extLst>
      <p:ext uri="{BB962C8B-B14F-4D97-AF65-F5344CB8AC3E}">
        <p14:creationId xmlns:p14="http://schemas.microsoft.com/office/powerpoint/2010/main" val="1088169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lstStyle/>
          <a:p>
            <a:r>
              <a:rPr lang="en-GB" dirty="0" smtClean="0"/>
              <a:t>PPQ [6]</a:t>
            </a:r>
            <a:endParaRPr lang="en-GB" dirty="0"/>
          </a:p>
        </p:txBody>
      </p:sp>
      <p:sp>
        <p:nvSpPr>
          <p:cNvPr id="3" name="Content Placeholder 2"/>
          <p:cNvSpPr>
            <a:spLocks noGrp="1"/>
          </p:cNvSpPr>
          <p:nvPr>
            <p:ph idx="1"/>
          </p:nvPr>
        </p:nvSpPr>
        <p:spPr>
          <a:xfrm>
            <a:off x="677334" y="643944"/>
            <a:ext cx="8596668" cy="5975797"/>
          </a:xfrm>
        </p:spPr>
        <p:txBody>
          <a:bodyPr>
            <a:normAutofit/>
          </a:bodyPr>
          <a:lstStyle/>
          <a:p>
            <a:pPr marL="0" indent="0">
              <a:buNone/>
            </a:pPr>
            <a:r>
              <a:rPr lang="en-GB" sz="2000" dirty="0" smtClean="0"/>
              <a:t>The </a:t>
            </a:r>
            <a:r>
              <a:rPr lang="en-GB" sz="2000" dirty="0"/>
              <a:t>orange tree, </a:t>
            </a:r>
            <a:r>
              <a:rPr lang="en-GB" sz="2000" i="1" dirty="0"/>
              <a:t>Citrus </a:t>
            </a:r>
            <a:r>
              <a:rPr lang="en-GB" sz="2000" i="1" dirty="0" err="1"/>
              <a:t>sinensis</a:t>
            </a:r>
            <a:r>
              <a:rPr lang="en-GB" sz="2000" i="1" dirty="0"/>
              <a:t>,</a:t>
            </a:r>
            <a:r>
              <a:rPr lang="en-GB" sz="2000" dirty="0"/>
              <a:t> is another important crop plant.</a:t>
            </a:r>
            <a:br>
              <a:rPr lang="en-GB" sz="2000" dirty="0"/>
            </a:br>
            <a:r>
              <a:rPr lang="en-GB" sz="2000" dirty="0"/>
              <a:t/>
            </a:r>
            <a:br>
              <a:rPr lang="en-GB" sz="2000" dirty="0"/>
            </a:br>
            <a:r>
              <a:rPr lang="en-GB" sz="2000" dirty="0"/>
              <a:t>Scientists applied the following treatments to commercial orange trees: </a:t>
            </a:r>
          </a:p>
          <a:p>
            <a:pPr marL="0" lvl="0" indent="0">
              <a:buNone/>
            </a:pPr>
            <a:r>
              <a:rPr lang="en-GB" sz="2000" dirty="0"/>
              <a:t>Gibberellins were applied at various stages of development.</a:t>
            </a:r>
          </a:p>
          <a:p>
            <a:pPr marL="0" lvl="0" indent="0">
              <a:buNone/>
            </a:pPr>
            <a:r>
              <a:rPr lang="en-GB" sz="2000" dirty="0"/>
              <a:t>Auxins were applied during development and to mature orange trees.</a:t>
            </a:r>
          </a:p>
          <a:p>
            <a:pPr marL="0" indent="0">
              <a:buNone/>
            </a:pPr>
            <a:r>
              <a:rPr lang="en-GB" sz="2000" dirty="0"/>
              <a:t/>
            </a:r>
            <a:br>
              <a:rPr lang="en-GB" sz="2000" dirty="0"/>
            </a:br>
            <a:r>
              <a:rPr lang="en-GB" sz="2000" dirty="0"/>
              <a:t>The treated orange trees were compared to untreated orange trees. Scientists observed that the treated trees: </a:t>
            </a:r>
          </a:p>
          <a:p>
            <a:r>
              <a:rPr lang="en-GB" sz="2000" dirty="0"/>
              <a:t>had slightly shorter roots</a:t>
            </a:r>
          </a:p>
          <a:p>
            <a:r>
              <a:rPr lang="en-GB" sz="2000" dirty="0"/>
              <a:t>grew taller</a:t>
            </a:r>
          </a:p>
          <a:p>
            <a:r>
              <a:rPr lang="en-GB" sz="2000" dirty="0"/>
              <a:t>all began to grow within two days of each other</a:t>
            </a:r>
          </a:p>
          <a:p>
            <a:r>
              <a:rPr lang="en-GB" sz="2000" dirty="0"/>
              <a:t>had fewer and shorter side branches</a:t>
            </a:r>
          </a:p>
          <a:p>
            <a:r>
              <a:rPr lang="en-GB" sz="2000" dirty="0"/>
              <a:t>retained their fruit and leaves for longer.</a:t>
            </a:r>
          </a:p>
          <a:p>
            <a:pPr marL="0" indent="0">
              <a:buNone/>
            </a:pPr>
            <a:r>
              <a:rPr lang="en-GB" sz="2000" dirty="0"/>
              <a:t/>
            </a:r>
            <a:br>
              <a:rPr lang="en-GB" sz="2000" dirty="0"/>
            </a:br>
            <a:r>
              <a:rPr lang="en-GB" sz="2000" dirty="0"/>
              <a:t>Suggest explanations for each of these observations</a:t>
            </a:r>
            <a:r>
              <a:rPr lang="en-GB" sz="2000" dirty="0" smtClean="0"/>
              <a:t>. [6]</a:t>
            </a:r>
            <a:endParaRPr lang="en-GB" sz="2000" dirty="0"/>
          </a:p>
          <a:p>
            <a:pPr marL="0" indent="0">
              <a:buNone/>
            </a:pPr>
            <a:endParaRPr lang="en-GB" dirty="0"/>
          </a:p>
        </p:txBody>
      </p:sp>
    </p:spTree>
    <p:extLst>
      <p:ext uri="{BB962C8B-B14F-4D97-AF65-F5344CB8AC3E}">
        <p14:creationId xmlns:p14="http://schemas.microsoft.com/office/powerpoint/2010/main" val="572267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114</TotalTime>
  <Words>264</Words>
  <Application>Microsoft Office PowerPoint</Application>
  <PresentationFormat>Widescreen</PresentationFormat>
  <Paragraphs>52</Paragraphs>
  <Slides>18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Trebuchet MS</vt:lpstr>
      <vt:lpstr>Wingdings 3</vt:lpstr>
      <vt:lpstr>Facet</vt:lpstr>
      <vt:lpstr>Abscission and Commercial hormones</vt:lpstr>
      <vt:lpstr>Spec</vt:lpstr>
      <vt:lpstr>Learning Outcomes</vt:lpstr>
      <vt:lpstr>Starter: Uses of plant hormones</vt:lpstr>
      <vt:lpstr>Commercial use of Auxins</vt:lpstr>
      <vt:lpstr>Commercial use of Ethene</vt:lpstr>
      <vt:lpstr>Commercial use of Gibberellin</vt:lpstr>
      <vt:lpstr>Commercial use of cytokinins</vt:lpstr>
      <vt:lpstr>PPQ [6]</vt:lpstr>
      <vt:lpstr>Markscheme</vt:lpstr>
      <vt:lpstr>PPQ [3]</vt:lpstr>
      <vt:lpstr>Markscheme</vt:lpstr>
      <vt:lpstr>PPQ [1]</vt:lpstr>
      <vt:lpstr>Markscheme </vt:lpstr>
      <vt:lpstr>PPQ [1]</vt:lpstr>
      <vt:lpstr>Markscheme</vt:lpstr>
      <vt:lpstr>PPQ [3]</vt:lpstr>
      <vt:lpstr>Markscheme</vt:lpstr>
    </vt:vector>
  </TitlesOfParts>
  <Company>Groby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Abscission and Commercial hormones</dc:title>
  <dc:creator>Seran Bradley</dc:creator>
  <cp:lastModifiedBy>Louise Wilson</cp:lastModifiedBy>
  <cp:revision>15</cp:revision>
  <dcterms:created xsi:type="dcterms:W3CDTF">2015-02-19T23:26:18Z</dcterms:created>
  <dcterms:modified xsi:type="dcterms:W3CDTF">2017-11-24T12:34:37Z</dcterms:modified>
</cp:coreProperties>
</file>