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1" r:id="rId3"/>
    <p:sldId id="257" r:id="rId4"/>
    <p:sldId id="258" r:id="rId5"/>
    <p:sldId id="268" r:id="rId6"/>
    <p:sldId id="269" r:id="rId7"/>
    <p:sldId id="263" r:id="rId8"/>
    <p:sldId id="270" r:id="rId9"/>
    <p:sldId id="279" r:id="rId10"/>
    <p:sldId id="271" r:id="rId11"/>
    <p:sldId id="272" r:id="rId12"/>
    <p:sldId id="273" r:id="rId13"/>
    <p:sldId id="284" r:id="rId14"/>
    <p:sldId id="285" r:id="rId15"/>
    <p:sldId id="277" r:id="rId16"/>
    <p:sldId id="275" r:id="rId17"/>
    <p:sldId id="286" r:id="rId18"/>
    <p:sldId id="283" r:id="rId19"/>
    <p:sldId id="278" r:id="rId20"/>
    <p:sldId id="280" r:id="rId21"/>
    <p:sldId id="262" r:id="rId22"/>
    <p:sldId id="282" r:id="rId23"/>
    <p:sldId id="26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06A64-9773-467B-82E2-EF2822AF2FB2}" type="datetimeFigureOut">
              <a:rPr lang="en-GB" smtClean="0"/>
              <a:pPr/>
              <a:t>27/09/2015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A57FC-BAE6-4420-846C-FAA8DE0BF7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43697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Acid group also known as carboxyl group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A57FC-BAE6-4420-846C-FAA8DE0BF79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60847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r>
              <a:rPr lang="en-GB" baseline="0" dirty="0" smtClean="0"/>
              <a:t> to task is covered in nucleotides module in detail but useful to make the link between the knowledge now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A57FC-BAE6-4420-846C-FAA8DE0BF79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8781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0C8F65-9D3C-4B6C-BC78-73B552B4FAF3}" type="datetimeFigureOut">
              <a:rPr lang="en-GB" smtClean="0"/>
              <a:pPr/>
              <a:t>27/09/2015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C8F65-9D3C-4B6C-BC78-73B552B4FAF3}" type="datetimeFigureOut">
              <a:rPr lang="en-GB" smtClean="0"/>
              <a:pPr/>
              <a:t>27/09/2015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80C8F65-9D3C-4B6C-BC78-73B552B4FAF3}" type="datetimeFigureOut">
              <a:rPr lang="en-GB" smtClean="0"/>
              <a:pPr/>
              <a:t>27/09/2015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C8F65-9D3C-4B6C-BC78-73B552B4FAF3}" type="datetimeFigureOut">
              <a:rPr lang="en-GB" smtClean="0"/>
              <a:pPr/>
              <a:t>27/09/2015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0C8F65-9D3C-4B6C-BC78-73B552B4FAF3}" type="datetimeFigureOut">
              <a:rPr lang="en-GB" smtClean="0"/>
              <a:pPr/>
              <a:t>27/09/2015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C8F65-9D3C-4B6C-BC78-73B552B4FAF3}" type="datetimeFigureOut">
              <a:rPr lang="en-GB" smtClean="0"/>
              <a:pPr/>
              <a:t>27/09/2015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C8F65-9D3C-4B6C-BC78-73B552B4FAF3}" type="datetimeFigureOut">
              <a:rPr lang="en-GB" smtClean="0"/>
              <a:pPr/>
              <a:t>27/09/2015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C8F65-9D3C-4B6C-BC78-73B552B4FAF3}" type="datetimeFigureOut">
              <a:rPr lang="en-GB" smtClean="0"/>
              <a:pPr/>
              <a:t>27/09/2015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0C8F65-9D3C-4B6C-BC78-73B552B4FAF3}" type="datetimeFigureOut">
              <a:rPr lang="en-GB" smtClean="0"/>
              <a:pPr/>
              <a:t>27/09/2015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C8F65-9D3C-4B6C-BC78-73B552B4FAF3}" type="datetimeFigureOut">
              <a:rPr lang="en-GB" smtClean="0"/>
              <a:pPr/>
              <a:t>27/09/2015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C8F65-9D3C-4B6C-BC78-73B552B4FAF3}" type="datetimeFigureOut">
              <a:rPr lang="en-GB" smtClean="0"/>
              <a:pPr/>
              <a:t>27/09/2015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80C8F65-9D3C-4B6C-BC78-73B552B4FAF3}" type="datetimeFigureOut">
              <a:rPr lang="en-GB" smtClean="0"/>
              <a:pPr/>
              <a:t>27/09/2015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Proteins:Amino</a:t>
            </a:r>
            <a:r>
              <a:rPr lang="en-GB" dirty="0" smtClean="0"/>
              <a:t> acids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another model of an amino acid to make a model using of peptide bond formation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996952"/>
            <a:ext cx="4103688" cy="30702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418532" y="80010"/>
            <a:ext cx="453694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Describe </a:t>
            </a:r>
            <a:r>
              <a:rPr lang="en-GB" dirty="0"/>
              <a:t>the structure of an amino acid</a:t>
            </a:r>
          </a:p>
          <a:p>
            <a:r>
              <a:rPr lang="en-GB" dirty="0" smtClean="0"/>
              <a:t>- Describe </a:t>
            </a:r>
            <a:r>
              <a:rPr lang="en-GB" dirty="0"/>
              <a:t>the formation and breakage of peptide </a:t>
            </a:r>
            <a:r>
              <a:rPr lang="en-GB" dirty="0" smtClean="0"/>
              <a:t>bonds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Proteins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function of each protein is determined by its structure</a:t>
            </a:r>
          </a:p>
          <a:p>
            <a:r>
              <a:rPr lang="en-GB"/>
              <a:t>A protein’s structure is firstly determined by its amino acid sequence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418532" y="80010"/>
            <a:ext cx="453694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Explain </a:t>
            </a:r>
            <a:r>
              <a:rPr lang="en-GB" dirty="0"/>
              <a:t>the term primary </a:t>
            </a:r>
            <a:r>
              <a:rPr lang="en-GB" dirty="0" smtClean="0"/>
              <a:t>structure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Key Term: Primary Structure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specific sequence of amino acids that make up a protein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5589240"/>
            <a:ext cx="309634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Task GCSE Recap: how is this sequence coded for?</a:t>
            </a:r>
          </a:p>
        </p:txBody>
      </p:sp>
      <p:sp>
        <p:nvSpPr>
          <p:cNvPr id="5" name="Rectangle 4"/>
          <p:cNvSpPr/>
          <p:nvPr/>
        </p:nvSpPr>
        <p:spPr>
          <a:xfrm>
            <a:off x="4418532" y="80010"/>
            <a:ext cx="453694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Explain </a:t>
            </a:r>
            <a:r>
              <a:rPr lang="en-GB" dirty="0"/>
              <a:t>the term primary </a:t>
            </a:r>
            <a:r>
              <a:rPr lang="en-GB" dirty="0" smtClean="0"/>
              <a:t>structure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Making </a:t>
            </a:r>
            <a:r>
              <a:rPr lang="en-GB" dirty="0" smtClean="0"/>
              <a:t>A polypeptide </a:t>
            </a:r>
            <a:r>
              <a:rPr lang="en-GB" dirty="0"/>
              <a:t>chain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DNA strands code for protein </a:t>
            </a:r>
            <a:r>
              <a:rPr lang="en-GB" dirty="0" smtClean="0"/>
              <a:t>structure</a:t>
            </a:r>
          </a:p>
          <a:p>
            <a:r>
              <a:rPr lang="en-GB" dirty="0" smtClean="0"/>
              <a:t>This makes a strand of mRNA which travels out of the nucleus to a ribosome</a:t>
            </a:r>
            <a:endParaRPr lang="en-GB" dirty="0"/>
          </a:p>
          <a:p>
            <a:r>
              <a:rPr lang="en-GB" dirty="0"/>
              <a:t>3 bases code for a specific amino </a:t>
            </a:r>
            <a:r>
              <a:rPr lang="en-GB" dirty="0" smtClean="0"/>
              <a:t>acid, this is known as a </a:t>
            </a:r>
            <a:r>
              <a:rPr lang="en-GB" dirty="0" err="1" smtClean="0"/>
              <a:t>codon</a:t>
            </a:r>
            <a:r>
              <a:rPr lang="en-GB" dirty="0" smtClean="0"/>
              <a:t> or triplet code</a:t>
            </a:r>
            <a:endParaRPr lang="en-GB" dirty="0"/>
          </a:p>
          <a:p>
            <a:endParaRPr lang="en-GB" dirty="0"/>
          </a:p>
        </p:txBody>
      </p:sp>
      <p:sp>
        <p:nvSpPr>
          <p:cNvPr id="4" name="Rectangle 152"/>
          <p:cNvSpPr txBox="1">
            <a:spLocks noChangeArrowheads="1"/>
          </p:cNvSpPr>
          <p:nvPr/>
        </p:nvSpPr>
        <p:spPr>
          <a:xfrm>
            <a:off x="467544" y="270892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152"/>
          <p:cNvSpPr txBox="1">
            <a:spLocks noChangeArrowheads="1"/>
          </p:cNvSpPr>
          <p:nvPr/>
        </p:nvSpPr>
        <p:spPr>
          <a:xfrm>
            <a:off x="467544" y="270892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800" b="1" cap="all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TASK</a:t>
            </a:r>
            <a:endParaRPr kumimoji="0" lang="en-GB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153"/>
          <p:cNvSpPr txBox="1">
            <a:spLocks noChangeArrowheads="1"/>
          </p:cNvSpPr>
          <p:nvPr/>
        </p:nvSpPr>
        <p:spPr>
          <a:xfrm>
            <a:off x="457201" y="3933056"/>
            <a:ext cx="7283152" cy="2448272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the look up table to create a DNA strand that will code for a 10 amino acid protein, it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needs to start with </a:t>
            </a:r>
            <a:r>
              <a:rPr kumimoji="0" lang="en-GB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Methionine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end with a stop code</a:t>
            </a: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Swap with the person next to you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Convert their DNA strand into a polypeptide chain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 descr="http://www.ps-19.org/Crea05MicroLife/index_files/CodonTabl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0648"/>
            <a:ext cx="547260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Protein (biuret test)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dirty="0"/>
              <a:t>Add sample to a test tube.</a:t>
            </a:r>
          </a:p>
          <a:p>
            <a:pPr marL="609600" indent="-609600">
              <a:buFontTx/>
              <a:buAutoNum type="arabicPeriod"/>
            </a:pPr>
            <a:r>
              <a:rPr lang="en-GB" dirty="0"/>
              <a:t>Add </a:t>
            </a:r>
            <a:r>
              <a:rPr lang="en-GB" dirty="0" err="1" smtClean="0"/>
              <a:t>biuret</a:t>
            </a:r>
            <a:r>
              <a:rPr lang="en-GB" dirty="0" smtClean="0"/>
              <a:t> reagent</a:t>
            </a:r>
            <a:endParaRPr lang="en-GB" dirty="0"/>
          </a:p>
          <a:p>
            <a:pPr marL="609600" indent="-609600">
              <a:buFontTx/>
              <a:buAutoNum type="arabicPeriod"/>
            </a:pPr>
            <a:r>
              <a:rPr lang="en-GB" dirty="0"/>
              <a:t>Positive result shown by </a:t>
            </a:r>
            <a:r>
              <a:rPr lang="en-GB" dirty="0" smtClean="0"/>
              <a:t>lilac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580112" y="80010"/>
            <a:ext cx="33753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Describe </a:t>
            </a:r>
            <a:r>
              <a:rPr lang="en-GB" dirty="0"/>
              <a:t>the test for protein</a:t>
            </a:r>
          </a:p>
        </p:txBody>
      </p:sp>
      <p:pic>
        <p:nvPicPr>
          <p:cNvPr id="6" name="Picture 4" descr="http://static.memrise.com/uploads/mems/output/3123400-13050505272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645024"/>
            <a:ext cx="4714875" cy="2486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PAST Paper </a:t>
            </a:r>
            <a:br>
              <a:rPr lang="en-GB" dirty="0" smtClean="0"/>
            </a:br>
            <a:r>
              <a:rPr lang="en-GB" dirty="0" smtClean="0"/>
              <a:t>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Jan 2010 Q4a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4418532" y="80010"/>
            <a:ext cx="453694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Describe </a:t>
            </a:r>
            <a:r>
              <a:rPr lang="en-GB" dirty="0"/>
              <a:t>the structure of an amino acid</a:t>
            </a:r>
          </a:p>
          <a:p>
            <a:r>
              <a:rPr lang="en-GB" dirty="0" smtClean="0"/>
              <a:t>- Describe </a:t>
            </a:r>
            <a:r>
              <a:rPr lang="en-GB" dirty="0"/>
              <a:t>the formation and breakage of peptide bonds</a:t>
            </a:r>
          </a:p>
          <a:p>
            <a:r>
              <a:rPr lang="en-GB" dirty="0" smtClean="0"/>
              <a:t>- Explain </a:t>
            </a:r>
            <a:r>
              <a:rPr lang="en-GB" dirty="0"/>
              <a:t>the term primary structure</a:t>
            </a:r>
          </a:p>
          <a:p>
            <a:r>
              <a:rPr lang="en-GB" dirty="0" smtClean="0"/>
              <a:t>- Describe </a:t>
            </a:r>
            <a:r>
              <a:rPr lang="en-GB" dirty="0"/>
              <a:t>the test for protein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 l="26838" t="15375" r="24802" b="12766"/>
          <a:stretch>
            <a:fillRect/>
          </a:stretch>
        </p:blipFill>
        <p:spPr bwMode="auto">
          <a:xfrm>
            <a:off x="467544" y="188640"/>
            <a:ext cx="7488832" cy="625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164288" y="616530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[3]</a:t>
            </a:r>
            <a:endParaRPr lang="en-GB"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PAST Paper </a:t>
            </a:r>
            <a:br>
              <a:rPr lang="en-GB" dirty="0" smtClean="0"/>
            </a:br>
            <a:r>
              <a:rPr lang="en-GB" dirty="0" smtClean="0"/>
              <a:t>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4418532" y="80010"/>
            <a:ext cx="453694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Describe </a:t>
            </a:r>
            <a:r>
              <a:rPr lang="en-GB" dirty="0"/>
              <a:t>the structure of an amino acid</a:t>
            </a:r>
          </a:p>
          <a:p>
            <a:r>
              <a:rPr lang="en-GB" dirty="0" smtClean="0"/>
              <a:t>- Describe </a:t>
            </a:r>
            <a:r>
              <a:rPr lang="en-GB" dirty="0"/>
              <a:t>the formation and breakage of peptide bonds</a:t>
            </a:r>
          </a:p>
          <a:p>
            <a:r>
              <a:rPr lang="en-GB" dirty="0" smtClean="0"/>
              <a:t>- Explain </a:t>
            </a:r>
            <a:r>
              <a:rPr lang="en-GB" dirty="0"/>
              <a:t>the term primary structure</a:t>
            </a:r>
          </a:p>
          <a:p>
            <a:r>
              <a:rPr lang="en-GB" dirty="0" smtClean="0"/>
              <a:t>- Describe </a:t>
            </a:r>
            <a:r>
              <a:rPr lang="en-GB" dirty="0"/>
              <a:t>the test for protein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l="11622" t="20672" r="11346" b="29126"/>
          <a:stretch/>
        </p:blipFill>
        <p:spPr>
          <a:xfrm>
            <a:off x="0" y="1797368"/>
            <a:ext cx="9144000" cy="335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381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Activity 21</a:t>
            </a:r>
            <a:endParaRPr lang="en-GB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dirty="0" smtClean="0"/>
              <a:t>Draw a results table for Practical activity 21</a:t>
            </a:r>
          </a:p>
          <a:p>
            <a:pPr marL="609600" indent="-609600">
              <a:buFontTx/>
              <a:buAutoNum type="arabicPeriod"/>
            </a:pPr>
            <a:r>
              <a:rPr lang="en-GB" dirty="0" smtClean="0"/>
              <a:t>Carry out Biuret and Emulsion test to identify samples</a:t>
            </a:r>
          </a:p>
          <a:p>
            <a:pPr marL="609600" indent="-609600">
              <a:buFontTx/>
              <a:buAutoNum type="arabicPeriod"/>
            </a:pPr>
            <a:endParaRPr lang="en-GB" dirty="0"/>
          </a:p>
          <a:p>
            <a:pPr marL="609600" indent="-609600">
              <a:buFontTx/>
              <a:buAutoNum type="arabicPeriod"/>
            </a:pPr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You will need in your lab book:</a:t>
            </a:r>
          </a:p>
          <a:p>
            <a:pPr lvl="1"/>
            <a:r>
              <a:rPr lang="en-GB" dirty="0" smtClean="0"/>
              <a:t>Results tables for both tests</a:t>
            </a:r>
          </a:p>
          <a:p>
            <a:pPr lvl="1"/>
            <a:r>
              <a:rPr lang="en-GB" dirty="0" smtClean="0"/>
              <a:t>Photos of both tests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64088" y="5955781"/>
            <a:ext cx="266429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Practical Skills: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Drawing Results Table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508104" y="80010"/>
            <a:ext cx="344736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Describe </a:t>
            </a:r>
            <a:r>
              <a:rPr lang="en-GB" dirty="0"/>
              <a:t>the test for protein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2889576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/>
              <a:t>PAG9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Need to book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Molymods</a:t>
            </a:r>
            <a:r>
              <a:rPr lang="en-GB" dirty="0" smtClean="0"/>
              <a:t> (C,H,O &amp; N) each group needs 16 single bonds, 4 double bonds, 4 Carbon, 2 Nitrogen, 4 oxygen, 10 hydrogen</a:t>
            </a:r>
          </a:p>
          <a:p>
            <a:r>
              <a:rPr lang="en-GB" dirty="0" smtClean="0"/>
              <a:t>Practical activity 21</a:t>
            </a:r>
          </a:p>
          <a:p>
            <a:r>
              <a:rPr lang="en-GB" dirty="0" smtClean="0"/>
              <a:t>ALSO!  Need to give Mel 2 weeks notice on the chromatography </a:t>
            </a:r>
            <a:r>
              <a:rPr lang="en-GB" dirty="0" err="1" smtClean="0"/>
              <a:t>prac</a:t>
            </a:r>
            <a:r>
              <a:rPr lang="en-GB" smtClean="0"/>
              <a:t> in lesson 11</a:t>
            </a:r>
            <a:endParaRPr lang="en-GB" dirty="0" smtClean="0"/>
          </a:p>
          <a:p>
            <a:r>
              <a:rPr lang="en-GB" dirty="0" smtClean="0"/>
              <a:t>Repro</a:t>
            </a:r>
          </a:p>
          <a:p>
            <a:pPr lvl="1"/>
            <a:r>
              <a:rPr lang="en-GB" dirty="0" smtClean="0"/>
              <a:t>Practical activity 21 worksheet</a:t>
            </a:r>
          </a:p>
          <a:p>
            <a:pPr lvl="1"/>
            <a:r>
              <a:rPr lang="en-GB" dirty="0" smtClean="0"/>
              <a:t>Summary Sheet</a:t>
            </a:r>
          </a:p>
          <a:p>
            <a:pPr lvl="1"/>
            <a:r>
              <a:rPr lang="en-GB" dirty="0" smtClean="0"/>
              <a:t>PPQ (on slide but can repro)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7127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Assess Results Table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Complete?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Appropriate column and row headings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Ruled</a:t>
                      </a:r>
                      <a:r>
                        <a:rPr lang="en-GB" baseline="0" dirty="0" smtClean="0"/>
                        <a:t> rows and columns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Separate conclusions and observation columns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All tests and results recorded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Correct</a:t>
                      </a:r>
                      <a:r>
                        <a:rPr lang="en-GB" baseline="0" dirty="0" smtClean="0"/>
                        <a:t> conclusions for all test results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Draw the structure of a protein and label it in as much detail as you can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418532" y="80010"/>
            <a:ext cx="453694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Describe </a:t>
            </a:r>
            <a:r>
              <a:rPr lang="en-GB" dirty="0"/>
              <a:t>the structure of an amino acid</a:t>
            </a:r>
          </a:p>
          <a:p>
            <a:r>
              <a:rPr lang="en-GB" dirty="0" smtClean="0"/>
              <a:t>- Describe </a:t>
            </a:r>
            <a:r>
              <a:rPr lang="en-GB" dirty="0"/>
              <a:t>the formation and breakage of peptide </a:t>
            </a:r>
            <a:r>
              <a:rPr lang="en-GB" dirty="0" smtClean="0"/>
              <a:t>bonds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Amine group                   R group      Acid group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 l="43168" t="54140" r="32481" b="22236"/>
          <a:stretch/>
        </p:blipFill>
        <p:spPr>
          <a:xfrm>
            <a:off x="885010" y="1609960"/>
            <a:ext cx="6135261" cy="334650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11560" y="1820618"/>
            <a:ext cx="1368152" cy="26075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085708" y="1820618"/>
            <a:ext cx="1368152" cy="26075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875186" y="3542698"/>
            <a:ext cx="793628" cy="9797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7624" y="4509120"/>
            <a:ext cx="0" cy="93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004048" y="4653136"/>
            <a:ext cx="144016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347864" y="3542698"/>
            <a:ext cx="72008" cy="318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769784" y="4522454"/>
            <a:ext cx="0" cy="922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0888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the first part of the summary table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276872"/>
            <a:ext cx="7239000" cy="1143000"/>
          </a:xfrm>
        </p:spPr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Know about the primary structure of proteins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Describe the structure of an amino acid</a:t>
            </a:r>
          </a:p>
          <a:p>
            <a:r>
              <a:rPr lang="en-GB" dirty="0" smtClean="0"/>
              <a:t>Describe the formation and breakage of peptide bonds</a:t>
            </a:r>
          </a:p>
          <a:p>
            <a:r>
              <a:rPr lang="en-GB" dirty="0" smtClean="0"/>
              <a:t>Explain the term primary structure</a:t>
            </a:r>
          </a:p>
          <a:p>
            <a:r>
              <a:rPr lang="en-GB" dirty="0" smtClean="0"/>
              <a:t>Describe the test for protein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8577" y="132688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/>
              <a:t>Learning Objective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Draw the structure of a protein and label it in as much detail as you can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Amino </a:t>
            </a:r>
            <a:r>
              <a:rPr lang="en-GB" sz="4000" dirty="0" smtClean="0"/>
              <a:t>Acid</a:t>
            </a:r>
            <a:endParaRPr lang="en-GB" sz="4000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2339975" y="1989138"/>
          <a:ext cx="4103688" cy="3070225"/>
        </p:xfrm>
        <a:graphic>
          <a:graphicData uri="http://schemas.openxmlformats.org/presentationml/2006/ole">
            <p:oleObj spid="_x0000_s5135" name="Bitmap Image" r:id="rId4" imgW="2610214" imgH="1952898" progId="PBrush">
              <p:embed/>
            </p:oleObj>
          </a:graphicData>
        </a:graphic>
      </p:graphicFrame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3492500" y="4221163"/>
            <a:ext cx="1225550" cy="17287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708400" y="5084763"/>
            <a:ext cx="935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 Group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4859338" y="1703070"/>
            <a:ext cx="2839910" cy="388651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300788" y="2924175"/>
            <a:ext cx="935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Acid Group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1331913" y="1844675"/>
            <a:ext cx="2160587" cy="37449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547813" y="3213100"/>
            <a:ext cx="936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Amino Group</a:t>
            </a:r>
          </a:p>
        </p:txBody>
      </p:sp>
      <p:sp>
        <p:nvSpPr>
          <p:cNvPr id="2" name="Rectangle 1"/>
          <p:cNvSpPr/>
          <p:nvPr/>
        </p:nvSpPr>
        <p:spPr>
          <a:xfrm>
            <a:off x="4418532" y="80010"/>
            <a:ext cx="453694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Describe </a:t>
            </a:r>
            <a:r>
              <a:rPr lang="en-GB" dirty="0"/>
              <a:t>the structure of an </a:t>
            </a:r>
            <a:r>
              <a:rPr lang="en-GB"/>
              <a:t>amino </a:t>
            </a:r>
            <a:r>
              <a:rPr lang="en-GB" smtClean="0"/>
              <a:t>acid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/>
      <p:bldP spid="23558" grpId="0" animBg="1"/>
      <p:bldP spid="23559" grpId="0"/>
      <p:bldP spid="23560" grpId="0" animBg="1"/>
      <p:bldP spid="235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3267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Examples of Amino Acids with different R Groups</a:t>
            </a:r>
            <a:endParaRPr lang="en-US" sz="4000" dirty="0"/>
          </a:p>
        </p:txBody>
      </p:sp>
      <p:pic>
        <p:nvPicPr>
          <p:cNvPr id="12293" name="Picture 5" descr="va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902" y="1830103"/>
            <a:ext cx="4191000" cy="2143125"/>
          </a:xfrm>
          <a:prstGeom prst="rect">
            <a:avLst/>
          </a:prstGeom>
          <a:noFill/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82570" y="397322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/>
              <a:t>Valine</a:t>
            </a:r>
            <a:endParaRPr lang="en-US" dirty="0"/>
          </a:p>
        </p:txBody>
      </p:sp>
      <p:pic>
        <p:nvPicPr>
          <p:cNvPr id="12296" name="Picture 8" descr="glyc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355056"/>
            <a:ext cx="2076450" cy="3455987"/>
          </a:xfrm>
          <a:prstGeom prst="rect">
            <a:avLst/>
          </a:prstGeom>
          <a:noFill/>
        </p:spPr>
      </p:pic>
      <p:pic>
        <p:nvPicPr>
          <p:cNvPr id="12298" name="Picture 10" descr="Phenylalan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0850" y="4429520"/>
            <a:ext cx="1914748" cy="2405742"/>
          </a:xfrm>
          <a:prstGeom prst="rect">
            <a:avLst/>
          </a:prstGeom>
          <a:noFill/>
        </p:spPr>
      </p:pic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907704" y="6093296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Phenylalanine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18532" y="80010"/>
            <a:ext cx="453694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Describe </a:t>
            </a:r>
            <a:r>
              <a:rPr lang="en-GB" dirty="0"/>
              <a:t>the structure of an amino </a:t>
            </a:r>
            <a:r>
              <a:rPr lang="en-GB" dirty="0" smtClean="0"/>
              <a:t>acid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</a:t>
            </a:r>
            <a:r>
              <a:rPr lang="en-GB" dirty="0" smtClean="0"/>
              <a:t>ake a model using </a:t>
            </a:r>
            <a:r>
              <a:rPr lang="en-GB" dirty="0" err="1" smtClean="0"/>
              <a:t>molymods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996952"/>
            <a:ext cx="4103688" cy="30702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418532" y="80010"/>
            <a:ext cx="453694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Describe </a:t>
            </a:r>
            <a:r>
              <a:rPr lang="en-GB" dirty="0"/>
              <a:t>the structure of an amino acid</a:t>
            </a:r>
          </a:p>
          <a:p>
            <a:r>
              <a:rPr lang="en-GB" dirty="0" smtClean="0"/>
              <a:t>- Describe </a:t>
            </a:r>
            <a:r>
              <a:rPr lang="en-GB" dirty="0"/>
              <a:t>the formation and breakage of peptide bonds</a:t>
            </a:r>
          </a:p>
          <a:p>
            <a:r>
              <a:rPr lang="en-GB" dirty="0" smtClean="0"/>
              <a:t>- Explain </a:t>
            </a:r>
            <a:r>
              <a:rPr lang="en-GB" dirty="0"/>
              <a:t>the term primary structure</a:t>
            </a:r>
          </a:p>
          <a:p>
            <a:r>
              <a:rPr lang="en-GB" dirty="0" smtClean="0"/>
              <a:t>- Describe </a:t>
            </a:r>
            <a:r>
              <a:rPr lang="en-GB" dirty="0"/>
              <a:t>the test for protein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Formation of a Dipeptide</a:t>
            </a:r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1259632" y="1556792"/>
          <a:ext cx="5695950" cy="4610100"/>
        </p:xfrm>
        <a:graphic>
          <a:graphicData uri="http://schemas.openxmlformats.org/presentationml/2006/ole">
            <p:oleObj spid="_x0000_s6159" name="Bitmap Image" r:id="rId3" imgW="5695238" imgH="4610744" progId="PBrush">
              <p:embed/>
            </p:oleObj>
          </a:graphicData>
        </a:graphic>
      </p:graphicFrame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220072" y="6093296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+ H</a:t>
            </a:r>
            <a:r>
              <a:rPr lang="en-GB" baseline="-25000" dirty="0"/>
              <a:t>2</a:t>
            </a:r>
            <a:r>
              <a:rPr lang="en-GB" dirty="0"/>
              <a:t>0</a:t>
            </a: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971600" y="2492896"/>
            <a:ext cx="574675" cy="2952750"/>
          </a:xfrm>
          <a:prstGeom prst="curvedRightArrow">
            <a:avLst>
              <a:gd name="adj1" fmla="val 102762"/>
              <a:gd name="adj2" fmla="val 20552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51520" y="2492896"/>
            <a:ext cx="458787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Condensation Reaction</a:t>
            </a:r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 rot="10800000">
            <a:off x="6804248" y="2132856"/>
            <a:ext cx="574675" cy="2952750"/>
          </a:xfrm>
          <a:prstGeom prst="curvedRightArrow">
            <a:avLst>
              <a:gd name="adj1" fmla="val 102762"/>
              <a:gd name="adj2" fmla="val 20552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7524328" y="2708920"/>
            <a:ext cx="4587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Hydrolysis Reaction</a:t>
            </a:r>
          </a:p>
        </p:txBody>
      </p:sp>
      <p:sp>
        <p:nvSpPr>
          <p:cNvPr id="9" name="Oval 8"/>
          <p:cNvSpPr/>
          <p:nvPr/>
        </p:nvSpPr>
        <p:spPr>
          <a:xfrm>
            <a:off x="3779912" y="4581128"/>
            <a:ext cx="1008112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779912" y="5517232"/>
            <a:ext cx="1008112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Peptide Bond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418532" y="80010"/>
            <a:ext cx="45369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Describe </a:t>
            </a:r>
            <a:r>
              <a:rPr lang="en-GB" dirty="0"/>
              <a:t>the formation and breakage of peptide </a:t>
            </a:r>
            <a:r>
              <a:rPr lang="en-GB" dirty="0" smtClean="0"/>
              <a:t>bonds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 animBg="1"/>
      <p:bldP spid="29705" grpId="0"/>
      <p:bldP spid="29709" grpId="0" animBg="1"/>
      <p:bldP spid="29710" grpId="0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Hydrolysis of Peptide Bonds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The covalent bond that forms the peptide bond is strong, it must be broken apart by an enzyme</a:t>
            </a:r>
          </a:p>
          <a:p>
            <a:pPr>
              <a:lnSpc>
                <a:spcPct val="90000"/>
              </a:lnSpc>
            </a:pPr>
            <a:r>
              <a:rPr lang="en-GB"/>
              <a:t>Enzymes that breakdown proteins are called proteases</a:t>
            </a:r>
          </a:p>
          <a:p>
            <a:pPr>
              <a:lnSpc>
                <a:spcPct val="90000"/>
              </a:lnSpc>
            </a:pPr>
            <a:r>
              <a:rPr lang="en-GB"/>
              <a:t>Examples of protease activity other than digestion:</a:t>
            </a:r>
          </a:p>
          <a:p>
            <a:pPr lvl="1">
              <a:lnSpc>
                <a:spcPct val="90000"/>
              </a:lnSpc>
            </a:pPr>
            <a:r>
              <a:rPr lang="en-GB"/>
              <a:t>Hormone regulation</a:t>
            </a:r>
          </a:p>
          <a:p>
            <a:pPr lvl="1">
              <a:lnSpc>
                <a:spcPct val="90000"/>
              </a:lnSpc>
            </a:pPr>
            <a:r>
              <a:rPr lang="en-GB"/>
              <a:t>Ageing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092950" y="6237288"/>
            <a:ext cx="1871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P101 in book</a:t>
            </a:r>
          </a:p>
        </p:txBody>
      </p:sp>
      <p:sp>
        <p:nvSpPr>
          <p:cNvPr id="5" name="Rectangle 4"/>
          <p:cNvSpPr/>
          <p:nvPr/>
        </p:nvSpPr>
        <p:spPr>
          <a:xfrm>
            <a:off x="4418532" y="80010"/>
            <a:ext cx="45369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Describe the formation and breakage of peptide bonds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94</TotalTime>
  <Words>706</Words>
  <Application>Microsoft Office PowerPoint</Application>
  <PresentationFormat>On-screen Show (4:3)</PresentationFormat>
  <Paragraphs>128</Paragraphs>
  <Slides>23</Slides>
  <Notes>2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Opulent</vt:lpstr>
      <vt:lpstr>Bitmap Image</vt:lpstr>
      <vt:lpstr>Proteins:Amino acids</vt:lpstr>
      <vt:lpstr>Need to book</vt:lpstr>
      <vt:lpstr>Success Criteria</vt:lpstr>
      <vt:lpstr>Starter</vt:lpstr>
      <vt:lpstr>Amino Acid</vt:lpstr>
      <vt:lpstr>Examples of Amino Acids with different R Groups</vt:lpstr>
      <vt:lpstr>Task</vt:lpstr>
      <vt:lpstr>Formation of a Dipeptide</vt:lpstr>
      <vt:lpstr>Hydrolysis of Peptide Bonds</vt:lpstr>
      <vt:lpstr>Task</vt:lpstr>
      <vt:lpstr>Proteins</vt:lpstr>
      <vt:lpstr>Key Term: Primary Structure</vt:lpstr>
      <vt:lpstr>Making A polypeptide chain</vt:lpstr>
      <vt:lpstr>Slide 14</vt:lpstr>
      <vt:lpstr>Protein (biuret test)</vt:lpstr>
      <vt:lpstr>PAST Paper  Question</vt:lpstr>
      <vt:lpstr>Slide 17</vt:lpstr>
      <vt:lpstr>PAST Paper  Question</vt:lpstr>
      <vt:lpstr>Practical Activity 21</vt:lpstr>
      <vt:lpstr>Peer Assess Results Table</vt:lpstr>
      <vt:lpstr>Plenary</vt:lpstr>
      <vt:lpstr>ANSWERS</vt:lpstr>
      <vt:lpstr>Homework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Proteins: Primary Structure</dc:title>
  <dc:creator>lwilson</dc:creator>
  <cp:lastModifiedBy>helenh</cp:lastModifiedBy>
  <cp:revision>23</cp:revision>
  <dcterms:created xsi:type="dcterms:W3CDTF">2013-06-28T13:32:35Z</dcterms:created>
  <dcterms:modified xsi:type="dcterms:W3CDTF">2015-09-27T11:27:39Z</dcterms:modified>
</cp:coreProperties>
</file>