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57" r:id="rId4"/>
    <p:sldId id="258" r:id="rId5"/>
    <p:sldId id="263" r:id="rId6"/>
    <p:sldId id="273" r:id="rId7"/>
    <p:sldId id="267" r:id="rId8"/>
    <p:sldId id="272" r:id="rId9"/>
    <p:sldId id="274" r:id="rId10"/>
    <p:sldId id="275" r:id="rId11"/>
    <p:sldId id="264" r:id="rId12"/>
    <p:sldId id="265" r:id="rId13"/>
    <p:sldId id="266" r:id="rId14"/>
    <p:sldId id="268" r:id="rId15"/>
    <p:sldId id="269" r:id="rId16"/>
    <p:sldId id="270" r:id="rId17"/>
    <p:sldId id="262" r:id="rId18"/>
    <p:sldId id="2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80C8F65-9D3C-4B6C-BC78-73B552B4FAF3}" type="datetimeFigureOut">
              <a:rPr lang="en-GB" smtClean="0"/>
              <a:pPr/>
              <a:t>08/07/2015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F3E19DA-1D53-4CD6-97A5-F10461D44F2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Proteins</a:t>
            </a:r>
            <a:r>
              <a:rPr lang="en-GB" smtClean="0"/>
              <a:t>: Quaternary</a:t>
            </a:r>
            <a:br>
              <a:rPr lang="en-GB" smtClean="0"/>
            </a:br>
            <a:r>
              <a:rPr lang="en-GB" smtClean="0"/>
              <a:t>Structure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6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856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Elastin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20688"/>
            <a:ext cx="4464496" cy="5835048"/>
          </a:xfrm>
        </p:spPr>
        <p:txBody>
          <a:bodyPr>
            <a:normAutofit/>
          </a:bodyPr>
          <a:lstStyle/>
          <a:p>
            <a:r>
              <a:rPr lang="en-GB" dirty="0" smtClean="0"/>
              <a:t>Found in elastic fibres</a:t>
            </a:r>
          </a:p>
          <a:p>
            <a:pPr lvl="1"/>
            <a:r>
              <a:rPr lang="en-GB" dirty="0" smtClean="0"/>
              <a:t>E.g. walls of blood vessels</a:t>
            </a:r>
          </a:p>
          <a:p>
            <a:r>
              <a:rPr lang="en-GB" dirty="0" smtClean="0"/>
              <a:t>Lots of soluble </a:t>
            </a:r>
            <a:r>
              <a:rPr lang="en-GB" dirty="0" err="1" smtClean="0"/>
              <a:t>tropelastin</a:t>
            </a:r>
            <a:r>
              <a:rPr lang="en-GB" dirty="0" smtClean="0"/>
              <a:t> molecules cross linked</a:t>
            </a:r>
          </a:p>
          <a:p>
            <a:pPr lvl="1"/>
            <a:r>
              <a:rPr lang="en-GB" dirty="0" smtClean="0"/>
              <a:t>To create large, stable, insoluble molecule</a:t>
            </a:r>
          </a:p>
          <a:p>
            <a:pPr lvl="1"/>
            <a:r>
              <a:rPr lang="en-GB" dirty="0" smtClean="0"/>
              <a:t>Can stretch and relax</a:t>
            </a:r>
          </a:p>
          <a:p>
            <a:r>
              <a:rPr lang="en-GB" dirty="0" smtClean="0"/>
              <a:t>Have alternating areas of hydrophobic and lysine-rich</a:t>
            </a:r>
          </a:p>
          <a:p>
            <a:pPr lvl="1"/>
            <a:r>
              <a:rPr lang="en-GB" dirty="0" smtClean="0"/>
              <a:t>Cross links caused by hydrophobic interactions and covalent bonds involving lysine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700808"/>
            <a:ext cx="4420082" cy="357301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71800" y="173664"/>
            <a:ext cx="62376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properties and functions of fibrous proteins</a:t>
            </a:r>
          </a:p>
        </p:txBody>
      </p:sp>
    </p:spTree>
    <p:extLst>
      <p:ext uri="{BB962C8B-B14F-4D97-AF65-F5344CB8AC3E}">
        <p14:creationId xmlns:p14="http://schemas.microsoft.com/office/powerpoint/2010/main" val="3821465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Past Paper Questions </a:t>
            </a:r>
          </a:p>
          <a:p>
            <a:pPr lvl="1"/>
            <a:r>
              <a:rPr lang="en-GB"/>
              <a:t>Q3  Jan 2008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Answers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7338"/>
            <a:ext cx="914400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0713"/>
            <a:ext cx="9144000" cy="485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Past paper question Jan 11 Q7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9144000" cy="1648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4444363"/>
            <a:ext cx="9144000" cy="829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239000" cy="660688"/>
          </a:xfrm>
        </p:spPr>
        <p:txBody>
          <a:bodyPr/>
          <a:lstStyle/>
          <a:p>
            <a:r>
              <a:rPr lang="en-GB" dirty="0" smtClean="0"/>
              <a:t>Answers 7a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764704"/>
            <a:ext cx="9163050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5445224"/>
            <a:ext cx="9067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Answers 7B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926115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the structure of a protein and label it in as much detail as you can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summary table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to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Textbooks</a:t>
            </a:r>
          </a:p>
          <a:p>
            <a:r>
              <a:rPr lang="en-GB" dirty="0" smtClean="0"/>
              <a:t>Repro</a:t>
            </a:r>
          </a:p>
          <a:p>
            <a:pPr lvl="1"/>
            <a:r>
              <a:rPr lang="en-GB" dirty="0" smtClean="0"/>
              <a:t>Page 8-9 of </a:t>
            </a:r>
            <a:r>
              <a:rPr lang="en-GB" dirty="0" err="1" smtClean="0"/>
              <a:t>ppq</a:t>
            </a:r>
            <a:endParaRPr lang="en-GB" dirty="0" smtClean="0"/>
          </a:p>
          <a:p>
            <a:pPr lvl="1"/>
            <a:r>
              <a:rPr lang="en-GB" dirty="0" smtClean="0"/>
              <a:t>Comparison 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85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</a:t>
            </a:r>
            <a:r>
              <a:rPr lang="en-GB" dirty="0" err="1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know about fibrous proteins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Explain </a:t>
            </a:r>
            <a:r>
              <a:rPr lang="en-GB" dirty="0" smtClean="0"/>
              <a:t>the term quaternary </a:t>
            </a:r>
            <a:r>
              <a:rPr lang="en-GB" dirty="0" smtClean="0"/>
              <a:t>structure</a:t>
            </a:r>
          </a:p>
          <a:p>
            <a:r>
              <a:rPr lang="en-GB" dirty="0" smtClean="0"/>
              <a:t>Describe the properties and functions of fibrous proteins</a:t>
            </a:r>
          </a:p>
          <a:p>
            <a:pPr lvl="1"/>
            <a:r>
              <a:rPr lang="en-GB" dirty="0" smtClean="0"/>
              <a:t>Including collagen, keratin &amp; elastin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060848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Success Criteria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the structure of a protein and label it in as much detail as you can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Quaternary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Proteins made of more than one polypeptide chain</a:t>
            </a:r>
          </a:p>
          <a:p>
            <a:r>
              <a:rPr lang="en-GB" dirty="0" smtClean="0"/>
              <a:t>May have an inorganic component</a:t>
            </a:r>
          </a:p>
          <a:p>
            <a:r>
              <a:rPr lang="en-GB" dirty="0" smtClean="0"/>
              <a:t>Can’t function without all components</a:t>
            </a:r>
          </a:p>
          <a:p>
            <a:pPr lvl="1"/>
            <a:r>
              <a:rPr lang="en-GB" dirty="0" smtClean="0"/>
              <a:t>E.g. Haemoglobin and collagen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44008" y="173664"/>
            <a:ext cx="4365476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Explain </a:t>
            </a:r>
            <a:r>
              <a:rPr lang="en-GB" dirty="0"/>
              <a:t>the term quaternary </a:t>
            </a:r>
            <a:r>
              <a:rPr lang="en-GB" dirty="0" smtClean="0"/>
              <a:t>structure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Collagen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3 polypeptides</a:t>
            </a:r>
          </a:p>
          <a:p>
            <a:r>
              <a:rPr lang="en-GB" dirty="0" smtClean="0"/>
              <a:t>Wound together</a:t>
            </a:r>
          </a:p>
          <a:p>
            <a:pPr lvl="1"/>
            <a:r>
              <a:rPr lang="en-GB" dirty="0" smtClean="0"/>
              <a:t>Rope like structure</a:t>
            </a:r>
          </a:p>
          <a:p>
            <a:pPr lvl="1"/>
            <a:r>
              <a:rPr lang="en-GB" dirty="0" smtClean="0"/>
              <a:t>Triple helix</a:t>
            </a:r>
          </a:p>
          <a:p>
            <a:pPr lvl="1"/>
            <a:r>
              <a:rPr lang="en-GB" dirty="0" smtClean="0"/>
              <a:t>Hydrogen bonded</a:t>
            </a:r>
          </a:p>
          <a:p>
            <a:r>
              <a:rPr lang="en-GB" dirty="0" smtClean="0"/>
              <a:t>Flexible</a:t>
            </a:r>
          </a:p>
          <a:p>
            <a:r>
              <a:rPr lang="en-GB" dirty="0" smtClean="0"/>
              <a:t>Every 3</a:t>
            </a:r>
            <a:r>
              <a:rPr lang="en-GB" baseline="30000" dirty="0" smtClean="0"/>
              <a:t>rd</a:t>
            </a:r>
            <a:r>
              <a:rPr lang="en-GB" dirty="0" smtClean="0"/>
              <a:t> amino acid is glycine </a:t>
            </a:r>
          </a:p>
          <a:p>
            <a:pPr lvl="1"/>
            <a:r>
              <a:rPr lang="en-GB" dirty="0" smtClean="0"/>
              <a:t>Small</a:t>
            </a:r>
          </a:p>
          <a:p>
            <a:pPr lvl="1"/>
            <a:r>
              <a:rPr lang="en-GB" dirty="0" smtClean="0"/>
              <a:t>Closely packed when wound together</a:t>
            </a:r>
          </a:p>
          <a:p>
            <a:r>
              <a:rPr lang="en-GB" dirty="0" smtClean="0"/>
              <a:t>High amounts of </a:t>
            </a:r>
            <a:r>
              <a:rPr lang="en-GB" dirty="0" err="1" smtClean="0"/>
              <a:t>proline</a:t>
            </a:r>
            <a:r>
              <a:rPr lang="en-GB" dirty="0" smtClean="0"/>
              <a:t> and </a:t>
            </a:r>
            <a:r>
              <a:rPr lang="en-GB" dirty="0" err="1" smtClean="0"/>
              <a:t>hydroxyproline</a:t>
            </a:r>
            <a:endParaRPr lang="en-GB" dirty="0" smtClean="0"/>
          </a:p>
          <a:p>
            <a:pPr lvl="1"/>
            <a:r>
              <a:rPr lang="en-GB" dirty="0" smtClean="0"/>
              <a:t>Repel each other, adding stability</a:t>
            </a:r>
          </a:p>
          <a:p>
            <a:pPr lvl="1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513" y="620688"/>
            <a:ext cx="3857863" cy="25039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771800" y="173664"/>
            <a:ext cx="62376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properties and functions of fibrous proteins</a:t>
            </a:r>
          </a:p>
        </p:txBody>
      </p:sp>
    </p:spTree>
    <p:extLst>
      <p:ext uri="{BB962C8B-B14F-4D97-AF65-F5344CB8AC3E}">
        <p14:creationId xmlns:p14="http://schemas.microsoft.com/office/powerpoint/2010/main" val="23651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the table using page 104-105 in the </a:t>
            </a:r>
            <a:r>
              <a:rPr lang="en-GB" dirty="0" smtClean="0"/>
              <a:t>book and your flipped learning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771800" y="173664"/>
            <a:ext cx="62376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properties and functions of fibrous proteins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239000" cy="660688"/>
          </a:xfrm>
        </p:spPr>
        <p:txBody>
          <a:bodyPr/>
          <a:lstStyle/>
          <a:p>
            <a:r>
              <a:rPr lang="en-GB" dirty="0" smtClean="0"/>
              <a:t>Answers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155279"/>
              </p:ext>
            </p:extLst>
          </p:nvPr>
        </p:nvGraphicFramePr>
        <p:xfrm>
          <a:off x="179512" y="1700808"/>
          <a:ext cx="7704857" cy="4934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7733"/>
                <a:gridCol w="2568562"/>
                <a:gridCol w="256856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Feature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Collagen</a:t>
                      </a:r>
                      <a:endParaRPr lang="en-GB" sz="1800" dirty="0">
                        <a:effectLst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Haemoglobin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</a:tr>
              <a:tr h="613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Type of biological molecule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Protein</a:t>
                      </a:r>
                      <a:endParaRPr lang="en-GB" sz="1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smtClean="0">
                          <a:effectLst/>
                        </a:rPr>
                        <a:t>Protein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</a:tr>
              <a:tr h="403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</a:rPr>
                        <a:t>Type of protein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Fibrous</a:t>
                      </a:r>
                      <a:endParaRPr lang="en-GB" sz="1800" dirty="0">
                        <a:effectLst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smtClean="0">
                          <a:effectLst/>
                        </a:rPr>
                        <a:t>Globular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</a:tr>
              <a:tr h="4155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Main function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Strength</a:t>
                      </a:r>
                      <a:endParaRPr lang="en-GB" sz="1800" dirty="0">
                        <a:effectLst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smtClean="0">
                          <a:effectLst/>
                        </a:rPr>
                        <a:t>Carry oxygen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</a:tr>
              <a:tr h="403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Inorganic component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No</a:t>
                      </a:r>
                      <a:endParaRPr lang="en-GB" sz="1800" dirty="0">
                        <a:effectLst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err="1" smtClean="0">
                          <a:effectLst/>
                        </a:rPr>
                        <a:t>Haem</a:t>
                      </a:r>
                      <a:r>
                        <a:rPr lang="en-GB" sz="1800" dirty="0" smtClean="0">
                          <a:effectLst/>
                        </a:rPr>
                        <a:t> group (Iron)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</a:tr>
              <a:tr h="3513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Amino acid sequence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Every 3</a:t>
                      </a:r>
                      <a:r>
                        <a:rPr lang="en-GB" sz="1800" baseline="30000" dirty="0" smtClean="0">
                          <a:effectLst/>
                        </a:rPr>
                        <a:t>rd</a:t>
                      </a:r>
                      <a:r>
                        <a:rPr lang="en-GB" sz="1800" dirty="0" smtClean="0">
                          <a:effectLst/>
                        </a:rPr>
                        <a:t> amino</a:t>
                      </a:r>
                      <a:r>
                        <a:rPr lang="en-GB" sz="1800" baseline="0" dirty="0" smtClean="0">
                          <a:effectLst/>
                        </a:rPr>
                        <a:t> acid is glycine (small)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aseline="0" dirty="0" smtClean="0">
                          <a:effectLst/>
                        </a:rPr>
                        <a:t>High amounts of </a:t>
                      </a:r>
                      <a:r>
                        <a:rPr lang="en-GB" sz="1800" baseline="0" dirty="0" err="1" smtClean="0">
                          <a:effectLst/>
                        </a:rPr>
                        <a:t>proline</a:t>
                      </a:r>
                      <a:r>
                        <a:rPr lang="en-GB" sz="1800" baseline="0" dirty="0" smtClean="0">
                          <a:effectLst/>
                        </a:rPr>
                        <a:t> and </a:t>
                      </a:r>
                      <a:r>
                        <a:rPr lang="en-GB" sz="1800" baseline="0" dirty="0" err="1" smtClean="0">
                          <a:effectLst/>
                        </a:rPr>
                        <a:t>hydroxyproline</a:t>
                      </a:r>
                      <a:endParaRPr lang="en-GB" sz="1800" dirty="0">
                        <a:effectLst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Variable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</a:tr>
              <a:tr h="3617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Structure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Only 1</a:t>
                      </a:r>
                      <a:r>
                        <a:rPr lang="en-GB" sz="1800" baseline="0" dirty="0" smtClean="0">
                          <a:effectLst/>
                        </a:rPr>
                        <a:t> type of polypeptide chain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aseline="0" dirty="0" err="1" smtClean="0">
                          <a:effectLst/>
                        </a:rPr>
                        <a:t>Microfibrils</a:t>
                      </a:r>
                      <a:endParaRPr lang="en-GB" sz="1800" dirty="0">
                        <a:effectLst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smtClean="0">
                          <a:effectLst/>
                        </a:rPr>
                        <a:t>2 types of polypeptide     chains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</a:tr>
              <a:tr h="613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Where found in the body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smtClean="0">
                          <a:effectLst/>
                        </a:rPr>
                        <a:t>Connective tissue</a:t>
                      </a:r>
                      <a:endParaRPr lang="en-GB" sz="1800" dirty="0">
                        <a:effectLst/>
                      </a:endParaRPr>
                    </a:p>
                  </a:txBody>
                  <a:tcPr marL="47577" marR="4757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r>
                        <a:rPr lang="en-GB" sz="1800" dirty="0" smtClean="0">
                          <a:effectLst/>
                        </a:rPr>
                        <a:t>Red</a:t>
                      </a:r>
                      <a:r>
                        <a:rPr lang="en-GB" sz="1800" baseline="0" dirty="0" smtClean="0">
                          <a:effectLst/>
                        </a:rPr>
                        <a:t> blood cells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577" marR="47577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71800" y="173664"/>
            <a:ext cx="62376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properties and functions of fibrous proteins</a:t>
            </a:r>
          </a:p>
        </p:txBody>
      </p:sp>
    </p:spTree>
    <p:extLst>
      <p:ext uri="{BB962C8B-B14F-4D97-AF65-F5344CB8AC3E}">
        <p14:creationId xmlns:p14="http://schemas.microsoft.com/office/powerpoint/2010/main" val="2989865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Keratin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Found in hair, skin &amp; nails</a:t>
            </a:r>
          </a:p>
          <a:p>
            <a:r>
              <a:rPr lang="en-GB" dirty="0" smtClean="0"/>
              <a:t>Large amounts of cysteine</a:t>
            </a:r>
          </a:p>
          <a:p>
            <a:pPr lvl="1"/>
            <a:r>
              <a:rPr lang="en-GB" dirty="0" smtClean="0"/>
              <a:t>Lots of strong </a:t>
            </a:r>
            <a:r>
              <a:rPr lang="en-GB" dirty="0" err="1" smtClean="0"/>
              <a:t>disulfide</a:t>
            </a:r>
            <a:r>
              <a:rPr lang="en-GB" dirty="0" smtClean="0"/>
              <a:t> bonds</a:t>
            </a:r>
          </a:p>
          <a:p>
            <a:pPr lvl="1"/>
            <a:r>
              <a:rPr lang="en-GB" dirty="0" smtClean="0"/>
              <a:t>Less </a:t>
            </a:r>
            <a:r>
              <a:rPr lang="en-GB" dirty="0" err="1" smtClean="0"/>
              <a:t>disulfide</a:t>
            </a:r>
            <a:r>
              <a:rPr lang="en-GB" dirty="0" smtClean="0"/>
              <a:t> bonds means more flexible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45024"/>
            <a:ext cx="8424815" cy="473772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771800" y="173664"/>
            <a:ext cx="623768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- Describe </a:t>
            </a:r>
            <a:r>
              <a:rPr lang="en-GB" dirty="0"/>
              <a:t>the properties and functions of fibrous proteins</a:t>
            </a:r>
          </a:p>
        </p:txBody>
      </p:sp>
    </p:spTree>
    <p:extLst>
      <p:ext uri="{BB962C8B-B14F-4D97-AF65-F5344CB8AC3E}">
        <p14:creationId xmlns:p14="http://schemas.microsoft.com/office/powerpoint/2010/main" val="2322013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92</TotalTime>
  <Words>352</Words>
  <Application>Microsoft Office PowerPoint</Application>
  <PresentationFormat>On-screen Show (4:3)</PresentationFormat>
  <Paragraphs>96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Calibri</vt:lpstr>
      <vt:lpstr>Times New Roman</vt:lpstr>
      <vt:lpstr>Trebuchet MS</vt:lpstr>
      <vt:lpstr>Wingdings</vt:lpstr>
      <vt:lpstr>Wingdings 2</vt:lpstr>
      <vt:lpstr>Opulent</vt:lpstr>
      <vt:lpstr>Proteins: Quaternary Structure</vt:lpstr>
      <vt:lpstr>Need to book</vt:lpstr>
      <vt:lpstr>Learning OBjective</vt:lpstr>
      <vt:lpstr>Starter</vt:lpstr>
      <vt:lpstr>Quaternary Structure</vt:lpstr>
      <vt:lpstr>Collagen</vt:lpstr>
      <vt:lpstr>Task</vt:lpstr>
      <vt:lpstr>Answers</vt:lpstr>
      <vt:lpstr>Keratin</vt:lpstr>
      <vt:lpstr>Elastin</vt:lpstr>
      <vt:lpstr>Task</vt:lpstr>
      <vt:lpstr>Answers</vt:lpstr>
      <vt:lpstr>PowerPoint Presentation</vt:lpstr>
      <vt:lpstr>Task</vt:lpstr>
      <vt:lpstr>Answers 7a</vt:lpstr>
      <vt:lpstr>Answers 7B</vt:lpstr>
      <vt:lpstr>Plenary</vt:lpstr>
      <vt:lpstr>Homework</vt:lpstr>
    </vt:vector>
  </TitlesOfParts>
  <Company>RM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Proteins: Primary Structure</dc:title>
  <dc:creator>lwilson</dc:creator>
  <cp:lastModifiedBy>Louise Wilson</cp:lastModifiedBy>
  <cp:revision>23</cp:revision>
  <dcterms:created xsi:type="dcterms:W3CDTF">2013-06-28T13:32:35Z</dcterms:created>
  <dcterms:modified xsi:type="dcterms:W3CDTF">2015-07-08T14:02:06Z</dcterms:modified>
</cp:coreProperties>
</file>