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63" r:id="rId6"/>
    <p:sldId id="264" r:id="rId7"/>
    <p:sldId id="265" r:id="rId8"/>
    <p:sldId id="266" r:id="rId9"/>
    <p:sldId id="268" r:id="rId10"/>
    <p:sldId id="270" r:id="rId11"/>
    <p:sldId id="282" r:id="rId12"/>
    <p:sldId id="283" r:id="rId13"/>
    <p:sldId id="285" r:id="rId14"/>
    <p:sldId id="286" r:id="rId15"/>
    <p:sldId id="284" r:id="rId16"/>
    <p:sldId id="287" r:id="rId17"/>
    <p:sldId id="276" r:id="rId18"/>
    <p:sldId id="277" r:id="rId19"/>
    <p:sldId id="288" r:id="rId20"/>
    <p:sldId id="267" r:id="rId21"/>
    <p:sldId id="278" r:id="rId22"/>
    <p:sldId id="279" r:id="rId23"/>
    <p:sldId id="280" r:id="rId24"/>
    <p:sldId id="262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0C8F65-9D3C-4B6C-BC78-73B552B4FAF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3E19DA-1D53-4CD6-97A5-F10461D44F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Proteins: Secondary </a:t>
            </a:r>
            <a:r>
              <a:rPr lang="en-GB" smtClean="0"/>
              <a:t>and Tertiary </a:t>
            </a:r>
            <a:r>
              <a:rPr lang="en-GB" dirty="0" smtClean="0"/>
              <a:t>Structure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Key Term: Tertiary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overall 3D structure of the protein </a:t>
            </a:r>
            <a:r>
              <a:rPr lang="en-GB" dirty="0" smtClean="0"/>
              <a:t>molecule</a:t>
            </a:r>
          </a:p>
          <a:p>
            <a:r>
              <a:rPr lang="en-GB" dirty="0" smtClean="0"/>
              <a:t>Caused by R groups attracting or repelling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Tertiary Structure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final 3D shape of the protein is formed when the polypeptide chain with the coils and pleats fold themselves</a:t>
            </a:r>
          </a:p>
          <a:p>
            <a:r>
              <a:rPr lang="en-GB" dirty="0"/>
              <a:t>The 3D shape is held in place by</a:t>
            </a:r>
          </a:p>
          <a:p>
            <a:pPr lvl="1"/>
            <a:r>
              <a:rPr lang="en-GB" dirty="0"/>
              <a:t>Hydrophobic and hydrophilic interactions</a:t>
            </a:r>
          </a:p>
          <a:p>
            <a:pPr lvl="1"/>
            <a:r>
              <a:rPr lang="en-GB" dirty="0"/>
              <a:t>Disulphide bonds</a:t>
            </a:r>
          </a:p>
          <a:p>
            <a:pPr lvl="1"/>
            <a:r>
              <a:rPr lang="en-GB" dirty="0"/>
              <a:t>Ionic </a:t>
            </a:r>
            <a:r>
              <a:rPr lang="en-GB" dirty="0" smtClean="0"/>
              <a:t>interactions</a:t>
            </a:r>
          </a:p>
          <a:p>
            <a:pPr lvl="1"/>
            <a:r>
              <a:rPr lang="en-GB" dirty="0" smtClean="0"/>
              <a:t>Hydrogen bonds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what is meant by the following:</a:t>
            </a:r>
          </a:p>
          <a:p>
            <a:pPr lvl="1"/>
            <a:r>
              <a:rPr lang="en-GB" dirty="0" smtClean="0"/>
              <a:t>Tertiary structure</a:t>
            </a:r>
          </a:p>
          <a:p>
            <a:pPr lvl="1"/>
            <a:r>
              <a:rPr lang="en-GB" dirty="0" smtClean="0"/>
              <a:t>Hydrophobic and hydrophilic interactions</a:t>
            </a:r>
          </a:p>
          <a:p>
            <a:pPr lvl="1"/>
            <a:r>
              <a:rPr lang="en-GB" dirty="0" smtClean="0"/>
              <a:t>Disulfide bonds</a:t>
            </a:r>
          </a:p>
          <a:p>
            <a:pPr lvl="1"/>
            <a:r>
              <a:rPr lang="en-GB" dirty="0" smtClean="0"/>
              <a:t>Ionic interactions</a:t>
            </a:r>
          </a:p>
          <a:p>
            <a:pPr lvl="1"/>
            <a:r>
              <a:rPr lang="en-GB" dirty="0" smtClean="0"/>
              <a:t>Hydrogen bonds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700808"/>
            <a:ext cx="4114800" cy="438912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Hydrophobic</a:t>
            </a:r>
            <a:r>
              <a:rPr lang="en-GB" dirty="0" smtClean="0"/>
              <a:t> amino acids will orientate towards the </a:t>
            </a:r>
            <a:r>
              <a:rPr lang="en-GB" dirty="0" smtClean="0">
                <a:solidFill>
                  <a:srgbClr val="FF0000"/>
                </a:solidFill>
              </a:rPr>
              <a:t>centre</a:t>
            </a:r>
            <a:r>
              <a:rPr lang="en-GB" dirty="0" smtClean="0"/>
              <a:t> of the polypeptide to avoid contact with water, while </a:t>
            </a:r>
            <a:r>
              <a:rPr lang="en-GB" dirty="0" smtClean="0">
                <a:solidFill>
                  <a:srgbClr val="FF0000"/>
                </a:solidFill>
              </a:rPr>
              <a:t>hydrophilic</a:t>
            </a:r>
            <a:r>
              <a:rPr lang="en-GB" dirty="0" smtClean="0"/>
              <a:t> amino acids will orientate themselves outwards</a:t>
            </a:r>
            <a:endParaRPr lang="en-GB" dirty="0"/>
          </a:p>
        </p:txBody>
      </p:sp>
      <p:pic>
        <p:nvPicPr>
          <p:cNvPr id="4" name="Picture 2" descr="http://www.bioinformaticsatschool.eu/images/inter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409950" cy="35814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Tertiary structure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71736" y="2060848"/>
            <a:ext cx="1568216" cy="43945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28800"/>
            <a:ext cx="4043362" cy="4389120"/>
          </a:xfrm>
        </p:spPr>
        <p:txBody>
          <a:bodyPr/>
          <a:lstStyle/>
          <a:p>
            <a:r>
              <a:rPr lang="en-GB" dirty="0" smtClean="0"/>
              <a:t>The R-group of </a:t>
            </a:r>
            <a:r>
              <a:rPr lang="en-GB" dirty="0" err="1" smtClean="0"/>
              <a:t>cystine</a:t>
            </a:r>
            <a:r>
              <a:rPr lang="en-GB" dirty="0" smtClean="0"/>
              <a:t> can form a covalent bond with the R-group of another </a:t>
            </a:r>
            <a:r>
              <a:rPr lang="en-GB" dirty="0" err="1" smtClean="0"/>
              <a:t>cystine</a:t>
            </a:r>
            <a:r>
              <a:rPr lang="en-GB" dirty="0" smtClean="0"/>
              <a:t> forming a </a:t>
            </a:r>
            <a:r>
              <a:rPr lang="en-GB" dirty="0" smtClean="0">
                <a:solidFill>
                  <a:srgbClr val="FF0000"/>
                </a:solidFill>
              </a:rPr>
              <a:t>disulphide bridge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2" descr="http://www.bioinformaticsatschool.eu/images/inter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409950" cy="35814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Tertiary structure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19872" y="1988840"/>
            <a:ext cx="648072" cy="7920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Tertiary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916832"/>
            <a:ext cx="3829048" cy="43891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Positively charged R-groups will interact with negatively charged R-groups – </a:t>
            </a:r>
            <a:r>
              <a:rPr lang="en-GB" dirty="0" smtClean="0">
                <a:solidFill>
                  <a:srgbClr val="FF0000"/>
                </a:solidFill>
              </a:rPr>
              <a:t>ionic bonds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bioinformaticsatschool.eu/images/inter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409950" cy="3581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3214678" y="3501008"/>
            <a:ext cx="1285314" cy="121387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00552" cy="43891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Polar R-groups will forms </a:t>
            </a:r>
            <a:r>
              <a:rPr lang="en-GB" dirty="0" smtClean="0">
                <a:solidFill>
                  <a:srgbClr val="FF0000"/>
                </a:solidFill>
              </a:rPr>
              <a:t>hydrogen bonds </a:t>
            </a:r>
            <a:r>
              <a:rPr lang="en-GB" dirty="0" smtClean="0"/>
              <a:t>with other polar R-groups</a:t>
            </a:r>
            <a:endParaRPr lang="en-GB" dirty="0"/>
          </a:p>
        </p:txBody>
      </p:sp>
      <p:pic>
        <p:nvPicPr>
          <p:cNvPr id="4" name="Picture 2" descr="http://www.bioinformaticsatschool.eu/images/inter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68"/>
            <a:ext cx="3409950" cy="35814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Tertiary structure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7554" y="3429000"/>
            <a:ext cx="2000264" cy="64294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Tertiary Structure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proteins shape is vital to each function</a:t>
            </a:r>
          </a:p>
          <a:p>
            <a:r>
              <a:rPr lang="en-GB"/>
              <a:t>Three examples are</a:t>
            </a:r>
          </a:p>
          <a:p>
            <a:pPr lvl="1"/>
            <a:r>
              <a:rPr lang="en-GB"/>
              <a:t>Enzyme</a:t>
            </a:r>
          </a:p>
          <a:p>
            <a:pPr lvl="1"/>
            <a:r>
              <a:rPr lang="en-GB"/>
              <a:t>Hormone Receptor</a:t>
            </a:r>
          </a:p>
          <a:p>
            <a:pPr lvl="1"/>
            <a:r>
              <a:rPr lang="en-GB"/>
              <a:t>Collagen</a:t>
            </a:r>
          </a:p>
          <a:p>
            <a:pPr lvl="1"/>
            <a:endParaRPr lang="en-GB"/>
          </a:p>
          <a:p>
            <a:pPr lvl="1"/>
            <a:r>
              <a:rPr lang="en-GB"/>
              <a:t>Why is shape important in these three cases?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Answers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Enzyme: fit of the active site to its specific substrate</a:t>
            </a:r>
          </a:p>
          <a:p>
            <a:r>
              <a:rPr lang="en-GB"/>
              <a:t>Hormone receptor: hormone won’t bind unless specific shape</a:t>
            </a:r>
          </a:p>
          <a:p>
            <a:r>
              <a:rPr lang="en-GB"/>
              <a:t>Collagen: shaped for strength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Quaternary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7152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This is the linking together of 2 or more polypeptides to form a single protein.</a:t>
            </a:r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endParaRPr lang="en-GB" sz="800" dirty="0" smtClean="0"/>
          </a:p>
          <a:p>
            <a:pPr lvl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Haemoglobin</a:t>
            </a:r>
            <a:r>
              <a:rPr lang="en-GB" sz="2400" dirty="0" smtClean="0"/>
              <a:t> has a quaternary                                                      structure. It is composed of                                                              four different polypeptide                                                                                   chains. </a:t>
            </a:r>
          </a:p>
          <a:p>
            <a:pPr lvl="0">
              <a:buNone/>
            </a:pPr>
            <a:endParaRPr lang="en-GB" sz="2400" dirty="0" smtClean="0"/>
          </a:p>
          <a:p>
            <a:endParaRPr lang="en-GB" sz="800" dirty="0" smtClean="0"/>
          </a:p>
          <a:p>
            <a:endParaRPr lang="en-GB" sz="2400" dirty="0"/>
          </a:p>
        </p:txBody>
      </p:sp>
      <p:pic>
        <p:nvPicPr>
          <p:cNvPr id="1028" name="Picture 4" descr="http://www.theironfiles.co.uk/images/Haemoglobin_Structure.jpg"/>
          <p:cNvPicPr>
            <a:picLocks noChangeAspect="1" noChangeArrowheads="1"/>
          </p:cNvPicPr>
          <p:nvPr/>
        </p:nvPicPr>
        <p:blipFill>
          <a:blip r:embed="rId2" cstate="print"/>
          <a:srcRect l="6803" t="16299" r="7370" b="10630"/>
          <a:stretch>
            <a:fillRect/>
          </a:stretch>
        </p:blipFill>
        <p:spPr bwMode="auto">
          <a:xfrm>
            <a:off x="4786314" y="1857364"/>
            <a:ext cx="408753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Plasticene</a:t>
            </a:r>
            <a:endParaRPr lang="en-GB" dirty="0" smtClean="0"/>
          </a:p>
          <a:p>
            <a:r>
              <a:rPr lang="en-GB" dirty="0" smtClean="0"/>
              <a:t>OHP, OHT, OHT pens</a:t>
            </a:r>
          </a:p>
          <a:p>
            <a:r>
              <a:rPr lang="en-GB" dirty="0" smtClean="0"/>
              <a:t>Textbooks</a:t>
            </a:r>
          </a:p>
          <a:p>
            <a:r>
              <a:rPr lang="en-GB" dirty="0" smtClean="0"/>
              <a:t>Repro: </a:t>
            </a:r>
          </a:p>
          <a:p>
            <a:pPr lvl="1"/>
            <a:r>
              <a:rPr lang="en-GB" smtClean="0"/>
              <a:t>Sources</a:t>
            </a:r>
          </a:p>
          <a:p>
            <a:pPr lvl="1"/>
            <a:r>
              <a:rPr lang="en-GB" dirty="0" smtClean="0"/>
              <a:t>Flipped learning task (in folder lesson 8) to set as 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1396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1371600"/>
            <a:ext cx="8686800" cy="52578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1143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GB" sz="1000" b="1"/>
              <a:t/>
            </a:r>
            <a:br>
              <a:rPr lang="en-GB" sz="1000" b="1"/>
            </a:br>
            <a:r>
              <a:rPr lang="en-GB" sz="2000" b="1"/>
              <a:t>Primary</a:t>
            </a:r>
          </a:p>
        </p:txBody>
      </p:sp>
      <p:pic>
        <p:nvPicPr>
          <p:cNvPr id="6148" name="Picture 4" descr="3_1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82600" cy="5029200"/>
          </a:xfrm>
          <a:prstGeom prst="rect">
            <a:avLst/>
          </a:prstGeom>
          <a:noFill/>
        </p:spPr>
      </p:pic>
      <p:pic>
        <p:nvPicPr>
          <p:cNvPr id="6149" name="Picture 5" descr="3_1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1524000" cy="3797300"/>
          </a:xfrm>
          <a:prstGeom prst="rect">
            <a:avLst/>
          </a:prstGeom>
          <a:noFill/>
        </p:spPr>
      </p:pic>
      <p:pic>
        <p:nvPicPr>
          <p:cNvPr id="6150" name="Picture 6" descr="3_1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1676400" cy="2120900"/>
          </a:xfrm>
          <a:prstGeom prst="rect">
            <a:avLst/>
          </a:prstGeom>
          <a:noFill/>
        </p:spPr>
      </p:pic>
      <p:pic>
        <p:nvPicPr>
          <p:cNvPr id="6151" name="Picture 7" descr="3_14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819400"/>
            <a:ext cx="2794000" cy="23876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90800" y="1905000"/>
            <a:ext cx="1447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GB" sz="1000" b="1"/>
              <a:t/>
            </a:r>
            <a:br>
              <a:rPr lang="en-GB" sz="1000" b="1"/>
            </a:br>
            <a:r>
              <a:rPr lang="en-GB" sz="2000" b="1"/>
              <a:t>Secondary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191000" y="2514600"/>
            <a:ext cx="1447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GB" sz="1000" b="1"/>
              <a:t/>
            </a:r>
            <a:br>
              <a:rPr lang="en-GB" sz="1000" b="1"/>
            </a:br>
            <a:r>
              <a:rPr lang="en-GB" sz="2000" b="1"/>
              <a:t>Tertiary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0" y="2362200"/>
            <a:ext cx="1447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GB" sz="1000" b="1"/>
              <a:t/>
            </a:r>
            <a:br>
              <a:rPr lang="en-GB" sz="1000" b="1"/>
            </a:br>
            <a:r>
              <a:rPr lang="en-GB" sz="2000" b="1"/>
              <a:t>Quaternary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  <a:noFill/>
          <a:ln/>
        </p:spPr>
        <p:txBody>
          <a:bodyPr/>
          <a:lstStyle/>
          <a:p>
            <a:r>
              <a:rPr lang="en-GB" sz="3200"/>
              <a:t>Levels of protein structure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838200" y="3733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048000" y="3733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5410200" y="3733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742892" y="8786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2" grpId="0" autoUpdateAnimBg="0"/>
      <p:bldP spid="6153" grpId="0" autoUpdateAnimBg="0"/>
      <p:bldP spid="615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Protein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Globular</a:t>
            </a:r>
          </a:p>
          <a:p>
            <a:pPr lvl="1"/>
            <a:r>
              <a:rPr lang="en-GB" dirty="0" smtClean="0"/>
              <a:t>Ball structure</a:t>
            </a:r>
          </a:p>
          <a:p>
            <a:pPr lvl="1"/>
            <a:r>
              <a:rPr lang="en-GB" dirty="0" smtClean="0"/>
              <a:t>Hydrophobic amino acids turn inwards and hydrophilic interactions turn outwards making them water soluble</a:t>
            </a:r>
          </a:p>
          <a:p>
            <a:pPr lvl="1"/>
            <a:r>
              <a:rPr lang="en-GB" dirty="0" smtClean="0"/>
              <a:t>E.g. enzymes</a:t>
            </a:r>
          </a:p>
          <a:p>
            <a:r>
              <a:rPr lang="en-GB" dirty="0" smtClean="0"/>
              <a:t>Fibrous</a:t>
            </a:r>
          </a:p>
          <a:p>
            <a:pPr lvl="1"/>
            <a:r>
              <a:rPr lang="en-GB" dirty="0" smtClean="0"/>
              <a:t>Form fibres</a:t>
            </a:r>
          </a:p>
          <a:p>
            <a:pPr lvl="1"/>
            <a:r>
              <a:rPr lang="en-GB" dirty="0" smtClean="0"/>
              <a:t>Regular repetitive amino acid sequences</a:t>
            </a:r>
          </a:p>
          <a:p>
            <a:pPr lvl="1"/>
            <a:r>
              <a:rPr lang="en-GB" dirty="0" smtClean="0"/>
              <a:t>Usually insoluble</a:t>
            </a:r>
          </a:p>
          <a:p>
            <a:pPr lvl="1"/>
            <a:r>
              <a:rPr lang="en-GB" dirty="0" smtClean="0"/>
              <a:t>E.g. </a:t>
            </a:r>
            <a:r>
              <a:rPr lang="en-GB" smtClean="0"/>
              <a:t>collagen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534"/>
            <a:ext cx="7239000" cy="842352"/>
          </a:xfrm>
        </p:spPr>
        <p:txBody>
          <a:bodyPr/>
          <a:lstStyle/>
          <a:p>
            <a:r>
              <a:rPr lang="en-GB" dirty="0" smtClean="0"/>
              <a:t>Plenary: PPQ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5497" t="12796" r="8683" b="5330"/>
          <a:stretch/>
        </p:blipFill>
        <p:spPr>
          <a:xfrm>
            <a:off x="23700" y="1300768"/>
            <a:ext cx="9153459" cy="55572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87051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Markscheme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4943" t="26204" r="9790" b="45077"/>
          <a:stretch/>
        </p:blipFill>
        <p:spPr>
          <a:xfrm>
            <a:off x="-25007" y="1772816"/>
            <a:ext cx="9062949" cy="1944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tertiary 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275970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the structure of a protein and label it in as much detail as you can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Flipped Learning Task</a:t>
            </a:r>
          </a:p>
          <a:p>
            <a:r>
              <a:rPr lang="en-GB" dirty="0" smtClean="0"/>
              <a:t>Complete the next part of the summary table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2" y="2420888"/>
            <a:ext cx="7239000" cy="1143000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/>
          <a:lstStyle/>
          <a:p>
            <a:r>
              <a:rPr lang="en-GB" dirty="0" smtClean="0"/>
              <a:t>Know about protein structure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Explain the term secondary structure</a:t>
            </a:r>
          </a:p>
          <a:p>
            <a:pPr lvl="1"/>
            <a:r>
              <a:rPr lang="en-GB" dirty="0" smtClean="0"/>
              <a:t>Including hydrogen bonds</a:t>
            </a:r>
          </a:p>
          <a:p>
            <a:r>
              <a:rPr lang="en-GB" dirty="0" smtClean="0"/>
              <a:t>Explain the term tertiary structure</a:t>
            </a:r>
          </a:p>
          <a:p>
            <a:pPr lvl="1"/>
            <a:r>
              <a:rPr lang="en-GB" dirty="0" smtClean="0"/>
              <a:t>Including hydrophobic and hydrophilic interactions, </a:t>
            </a:r>
            <a:r>
              <a:rPr lang="en-GB" dirty="0" err="1" smtClean="0"/>
              <a:t>disulfide</a:t>
            </a:r>
            <a:r>
              <a:rPr lang="en-GB" dirty="0" smtClean="0"/>
              <a:t> bonds and ionic bonds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3598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/>
              <a:t>Learning Objective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the structure of a protein and label it in as much detail as you can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Key Term: Secondary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coiling and pleating of parts of the polypeptide molecule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secondary </a:t>
            </a:r>
            <a:r>
              <a:rPr lang="en-GB" dirty="0" smtClean="0"/>
              <a:t>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Secondary Structures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Alpha Helix or Beta Pleated Sheet</a:t>
            </a:r>
          </a:p>
          <a:p>
            <a:r>
              <a:rPr lang="en-GB"/>
              <a:t>Hydrogen bonds hold the structure in place</a:t>
            </a:r>
          </a:p>
          <a:p>
            <a:r>
              <a:rPr lang="en-GB"/>
              <a:t>Hydrogen bonds form between oxygen and hydrogen atoms</a:t>
            </a:r>
          </a:p>
          <a:p>
            <a:r>
              <a:rPr lang="en-GB"/>
              <a:t>Although hydrogen bonds are quite weak, as many bonds are formed they add stability to the structure of the protein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secondary </a:t>
            </a:r>
            <a:r>
              <a:rPr lang="en-GB" dirty="0" smtClean="0"/>
              <a:t>structure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Alpha Helix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2189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Right hand coil, where hydrogen bonds form between oxygen and hydrogen atoms bought into close proximity</a:t>
            </a:r>
          </a:p>
          <a:p>
            <a:pPr>
              <a:lnSpc>
                <a:spcPct val="90000"/>
              </a:lnSpc>
            </a:pPr>
            <a:r>
              <a:rPr lang="en-GB" sz="2400"/>
              <a:t>Stabilises the protein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313" y="4076700"/>
            <a:ext cx="4032250" cy="1846263"/>
            <a:chOff x="528" y="3024"/>
            <a:chExt cx="2400" cy="809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864" y="3552"/>
              <a:ext cx="144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b="1">
                  <a:solidFill>
                    <a:srgbClr val="A50021"/>
                  </a:solidFill>
                  <a:latin typeface="Times New Roman" pitchFamily="18" charset="0"/>
                </a:rPr>
                <a:t>Alpha helix</a:t>
              </a:r>
              <a:endParaRPr lang="en-GB" sz="24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" y="3024"/>
              <a:ext cx="2400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14900" y="1196975"/>
            <a:ext cx="2625725" cy="5410200"/>
            <a:chOff x="480" y="960"/>
            <a:chExt cx="1584" cy="3264"/>
          </a:xfrm>
        </p:grpSpPr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80" y="960"/>
              <a:ext cx="1584" cy="326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0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104"/>
              <a:ext cx="1230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623050" y="4487863"/>
            <a:ext cx="2520950" cy="641350"/>
            <a:chOff x="1536" y="2908"/>
            <a:chExt cx="1588" cy="404"/>
          </a:xfrm>
        </p:grpSpPr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2160" y="2908"/>
              <a:ext cx="9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solidFill>
                    <a:srgbClr val="000066"/>
                  </a:solidFill>
                  <a:latin typeface="Times New Roman" pitchFamily="18" charset="0"/>
                </a:rPr>
                <a:t>HYDROGEN</a:t>
              </a:r>
            </a:p>
            <a:p>
              <a:pPr algn="ctr"/>
              <a:r>
                <a:rPr lang="en-GB" b="1">
                  <a:solidFill>
                    <a:srgbClr val="000066"/>
                  </a:solidFill>
                  <a:latin typeface="Times New Roman" pitchFamily="18" charset="0"/>
                </a:rPr>
                <a:t>BOND</a:t>
              </a:r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H="1">
              <a:off x="1536" y="3024"/>
              <a:ext cx="672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secondary </a:t>
            </a:r>
            <a:r>
              <a:rPr lang="en-GB" dirty="0" smtClean="0"/>
              <a:t>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Beta Pleated 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2908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Amino acid chain folds up on itself forming anti-parallel chains</a:t>
            </a:r>
          </a:p>
          <a:p>
            <a:pPr>
              <a:lnSpc>
                <a:spcPct val="90000"/>
              </a:lnSpc>
            </a:pPr>
            <a:r>
              <a:rPr lang="en-GB" sz="2400"/>
              <a:t>O and H atoms bought in close proximity to each other form hydrogen bonds</a:t>
            </a:r>
          </a:p>
          <a:p>
            <a:pPr>
              <a:lnSpc>
                <a:spcPct val="90000"/>
              </a:lnSpc>
            </a:pPr>
            <a:r>
              <a:rPr lang="en-GB" sz="2400"/>
              <a:t>Stabilises the protein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313" y="4652963"/>
            <a:ext cx="3810000" cy="1631950"/>
            <a:chOff x="2928" y="2928"/>
            <a:chExt cx="2400" cy="1028"/>
          </a:xfrm>
        </p:grpSpPr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2928" y="3552"/>
              <a:ext cx="2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b="1">
                  <a:solidFill>
                    <a:srgbClr val="A50021"/>
                  </a:solidFill>
                  <a:latin typeface="Times New Roman" pitchFamily="18" charset="0"/>
                </a:rPr>
                <a:t>Beta pleated sheet</a:t>
              </a:r>
              <a:endParaRPr lang="en-GB" sz="24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3024" y="2928"/>
            <a:ext cx="2304" cy="664"/>
          </p:xfrm>
          <a:graphic>
            <a:graphicData uri="http://schemas.openxmlformats.org/presentationml/2006/ole">
              <p:oleObj spid="_x0000_s1042" name="CorelPhotoPaint.Image.8" r:id="rId3" imgW="1590790" imgH="460093" progId="">
                <p:embed/>
              </p:oleObj>
            </a:graphicData>
          </a:graphic>
        </p:graphicFrame>
      </p:grp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697413" y="1989138"/>
          <a:ext cx="4446587" cy="3009900"/>
        </p:xfrm>
        <a:graphic>
          <a:graphicData uri="http://schemas.openxmlformats.org/presentationml/2006/ole">
            <p:oleObj spid="_x0000_s1043" name="CorelDRAW" r:id="rId4" imgW="5795280" imgH="391824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secondary </a:t>
            </a:r>
            <a:r>
              <a:rPr lang="en-GB" dirty="0" smtClean="0"/>
              <a:t>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</a:t>
            </a:r>
            <a:r>
              <a:rPr lang="en-GB" dirty="0" err="1" smtClean="0"/>
              <a:t>plasticene</a:t>
            </a:r>
            <a:r>
              <a:rPr lang="en-GB" dirty="0" smtClean="0"/>
              <a:t> models of alpha helix and beta pleated sheet</a:t>
            </a:r>
          </a:p>
          <a:p>
            <a:r>
              <a:rPr lang="en-GB" dirty="0" smtClean="0"/>
              <a:t>Describe the structures to the person next to you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16016" y="169508"/>
            <a:ext cx="4230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the term secondary </a:t>
            </a:r>
            <a:r>
              <a:rPr lang="en-GB" dirty="0" smtClean="0"/>
              <a:t>structure</a:t>
            </a:r>
            <a:endParaRPr lang="en-GB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</TotalTime>
  <Words>612</Words>
  <Application>Microsoft Office PowerPoint</Application>
  <PresentationFormat>On-screen Show (4:3)</PresentationFormat>
  <Paragraphs>128</Paragraphs>
  <Slides>25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Opulent</vt:lpstr>
      <vt:lpstr>CorelPhotoPaint.Image.8</vt:lpstr>
      <vt:lpstr>CorelDRAW</vt:lpstr>
      <vt:lpstr>Proteins: Secondary and Tertiary Structure</vt:lpstr>
      <vt:lpstr>Need TO Book</vt:lpstr>
      <vt:lpstr>Success Criteria</vt:lpstr>
      <vt:lpstr>Starter</vt:lpstr>
      <vt:lpstr>Key Term: Secondary Structure</vt:lpstr>
      <vt:lpstr>Secondary Structures</vt:lpstr>
      <vt:lpstr>Alpha Helix</vt:lpstr>
      <vt:lpstr>Beta Pleated Sheet</vt:lpstr>
      <vt:lpstr>Task </vt:lpstr>
      <vt:lpstr>Key Term: Tertiary Structure</vt:lpstr>
      <vt:lpstr>Tertiary Structure</vt:lpstr>
      <vt:lpstr>TasK</vt:lpstr>
      <vt:lpstr>Tertiary structure</vt:lpstr>
      <vt:lpstr>Tertiary structure</vt:lpstr>
      <vt:lpstr>Tertiary structure</vt:lpstr>
      <vt:lpstr>Tertiary structure</vt:lpstr>
      <vt:lpstr>Tertiary Structure</vt:lpstr>
      <vt:lpstr>Answers</vt:lpstr>
      <vt:lpstr>Quaternary structure</vt:lpstr>
      <vt:lpstr>Levels of protein structure</vt:lpstr>
      <vt:lpstr>3D Protein Shapes</vt:lpstr>
      <vt:lpstr>Plenary: PPQ</vt:lpstr>
      <vt:lpstr>Markscheme</vt:lpstr>
      <vt:lpstr>Extension</vt:lpstr>
      <vt:lpstr>Homework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Proteins: Primary Structure</dc:title>
  <dc:creator>lwilson</dc:creator>
  <cp:lastModifiedBy>helenh</cp:lastModifiedBy>
  <cp:revision>26</cp:revision>
  <dcterms:created xsi:type="dcterms:W3CDTF">2013-06-28T13:32:35Z</dcterms:created>
  <dcterms:modified xsi:type="dcterms:W3CDTF">2015-09-27T11:47:20Z</dcterms:modified>
</cp:coreProperties>
</file>