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8" r:id="rId2"/>
  </p:sldMasterIdLst>
  <p:notesMasterIdLst>
    <p:notesMasterId r:id="rId20"/>
  </p:notesMasterIdLst>
  <p:sldIdLst>
    <p:sldId id="256" r:id="rId3"/>
    <p:sldId id="279" r:id="rId4"/>
    <p:sldId id="274" r:id="rId5"/>
    <p:sldId id="278" r:id="rId6"/>
    <p:sldId id="275" r:id="rId7"/>
    <p:sldId id="270" r:id="rId8"/>
    <p:sldId id="276" r:id="rId9"/>
    <p:sldId id="271" r:id="rId10"/>
    <p:sldId id="272" r:id="rId11"/>
    <p:sldId id="267" r:id="rId12"/>
    <p:sldId id="268" r:id="rId13"/>
    <p:sldId id="269" r:id="rId14"/>
    <p:sldId id="257" r:id="rId15"/>
    <p:sldId id="258" r:id="rId16"/>
    <p:sldId id="259" r:id="rId17"/>
    <p:sldId id="260"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85" autoAdjust="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076F56-B24E-49DC-B8FD-1622541C4F46}" type="datetimeFigureOut">
              <a:rPr lang="en-GB" smtClean="0"/>
              <a:t>06/10/2017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48CA82-7BCE-4AA6-8C35-130FF2CAE8D3}" type="slidenum">
              <a:rPr lang="en-GB" smtClean="0"/>
              <a:t>‹#›</a:t>
            </a:fld>
            <a:endParaRPr lang="en-GB"/>
          </a:p>
        </p:txBody>
      </p:sp>
    </p:spTree>
    <p:extLst>
      <p:ext uri="{BB962C8B-B14F-4D97-AF65-F5344CB8AC3E}">
        <p14:creationId xmlns:p14="http://schemas.microsoft.com/office/powerpoint/2010/main" val="1300655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Clockwise from 12 o’clock: Efferent arteriole, Bowman’s capsule, glomerulus, major processes, </a:t>
            </a:r>
            <a:r>
              <a:rPr lang="en-GB" dirty="0" err="1" smtClean="0"/>
              <a:t>podocyte</a:t>
            </a:r>
            <a:r>
              <a:rPr lang="en-GB" dirty="0" smtClean="0"/>
              <a:t>, capillary</a:t>
            </a:r>
            <a:r>
              <a:rPr lang="en-GB" baseline="0" dirty="0" smtClean="0"/>
              <a:t> endothelium (as flat</a:t>
            </a:r>
            <a:r>
              <a:rPr lang="en-GB" baseline="0" smtClean="0"/>
              <a:t>, epithelium </a:t>
            </a:r>
            <a:r>
              <a:rPr lang="en-GB" baseline="0" dirty="0" smtClean="0"/>
              <a:t>if square), afferent arteriole</a:t>
            </a:r>
          </a:p>
          <a:p>
            <a:r>
              <a:rPr lang="en-GB" baseline="0" dirty="0" smtClean="0"/>
              <a:t>Missing: Basement membrane</a:t>
            </a:r>
            <a:endParaRPr lang="en-GB" dirty="0"/>
          </a:p>
        </p:txBody>
      </p:sp>
      <p:sp>
        <p:nvSpPr>
          <p:cNvPr id="4" name="Slide Number Placeholder 3"/>
          <p:cNvSpPr>
            <a:spLocks noGrp="1"/>
          </p:cNvSpPr>
          <p:nvPr>
            <p:ph type="sldNum" sz="quarter" idx="10"/>
          </p:nvPr>
        </p:nvSpPr>
        <p:spPr/>
        <p:txBody>
          <a:bodyPr/>
          <a:lstStyle/>
          <a:p>
            <a:fld id="{5848CA82-7BCE-4AA6-8C35-130FF2CAE8D3}" type="slidenum">
              <a:rPr lang="en-GB" smtClean="0"/>
              <a:t>4</a:t>
            </a:fld>
            <a:endParaRPr lang="en-GB"/>
          </a:p>
        </p:txBody>
      </p:sp>
    </p:spTree>
    <p:extLst>
      <p:ext uri="{BB962C8B-B14F-4D97-AF65-F5344CB8AC3E}">
        <p14:creationId xmlns:p14="http://schemas.microsoft.com/office/powerpoint/2010/main" val="413333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ED9494A-46C4-4D28-8BFB-A912B9A7EEA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DFFD838-844E-456C-93CB-7576E3E95FB7}"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981200"/>
            <a:ext cx="3810000" cy="4114800"/>
          </a:xfrm>
        </p:spPr>
        <p:txBody>
          <a:bodyPr/>
          <a:lstStyle/>
          <a:p>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FA1CF79-5C6F-44D2-86FB-253843B66215}"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ED9494A-46C4-4D28-8BFB-A912B9A7EEA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D9494A-46C4-4D28-8BFB-A912B9A7EEA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ED9494A-46C4-4D28-8BFB-A912B9A7EEA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981200"/>
            <a:ext cx="3810000" cy="4114800"/>
          </a:xfrm>
        </p:spPr>
        <p:txBody>
          <a:bodyPr/>
          <a:lstStyle/>
          <a:p>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FA1CF79-5C6F-44D2-86FB-253843B66215}"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D9494A-46C4-4D28-8BFB-A912B9A7EEA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D9494A-46C4-4D28-8BFB-A912B9A7EEA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953E1C-8B72-435B-8598-795D7DCA1333}" type="datetimeFigureOut">
              <a:rPr lang="en-GB" smtClean="0"/>
              <a:pPr/>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ED9494A-46C4-4D28-8BFB-A912B9A7EEA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953E1C-8B72-435B-8598-795D7DCA1333}" type="datetimeFigureOut">
              <a:rPr lang="en-GB" smtClean="0"/>
              <a:pPr/>
              <a:t>06/10/2017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D9494A-46C4-4D28-8BFB-A912B9A7EEA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701"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953E1C-8B72-435B-8598-795D7DCA1333}" type="datetimeFigureOut">
              <a:rPr lang="en-GB" smtClean="0"/>
              <a:pPr/>
              <a:t>06/10/2017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D9494A-46C4-4D28-8BFB-A912B9A7EEA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Proximal Convoluted Tubule</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b="1" i="1">
                <a:solidFill>
                  <a:srgbClr val="FF3300"/>
                </a:solidFill>
                <a:latin typeface="Tahoma" pitchFamily="34" charset="0"/>
              </a:rPr>
              <a:t>PAST PAPER QUESTION</a:t>
            </a:r>
          </a:p>
        </p:txBody>
      </p:sp>
      <p:pic>
        <p:nvPicPr>
          <p:cNvPr id="29701" name="Picture 5"/>
          <p:cNvPicPr>
            <a:picLocks noChangeAspect="1" noChangeArrowheads="1"/>
          </p:cNvPicPr>
          <p:nvPr/>
        </p:nvPicPr>
        <p:blipFill>
          <a:blip r:embed="rId2" cstate="print"/>
          <a:srcRect/>
          <a:stretch>
            <a:fillRect/>
          </a:stretch>
        </p:blipFill>
        <p:spPr bwMode="auto">
          <a:xfrm>
            <a:off x="762000" y="2133600"/>
            <a:ext cx="7581900" cy="4305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838200" y="381000"/>
            <a:ext cx="7581900" cy="4305300"/>
          </a:xfrm>
          <a:prstGeom prst="rect">
            <a:avLst/>
          </a:prstGeom>
          <a:noFill/>
          <a:ln w="9525">
            <a:noFill/>
            <a:miter lim="800000"/>
            <a:headEnd/>
            <a:tailEnd/>
          </a:ln>
          <a:effectLst/>
        </p:spPr>
      </p:pic>
      <p:pic>
        <p:nvPicPr>
          <p:cNvPr id="31747" name="Picture 3"/>
          <p:cNvPicPr>
            <a:picLocks noChangeAspect="1" noChangeArrowheads="1"/>
          </p:cNvPicPr>
          <p:nvPr/>
        </p:nvPicPr>
        <p:blipFill>
          <a:blip r:embed="rId3" cstate="print"/>
          <a:srcRect/>
          <a:stretch>
            <a:fillRect/>
          </a:stretch>
        </p:blipFill>
        <p:spPr bwMode="auto">
          <a:xfrm>
            <a:off x="838200" y="4343400"/>
            <a:ext cx="7572375" cy="1914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print"/>
          <a:srcRect/>
          <a:stretch>
            <a:fillRect/>
          </a:stretch>
        </p:blipFill>
        <p:spPr bwMode="auto">
          <a:xfrm>
            <a:off x="0" y="332656"/>
            <a:ext cx="9132137" cy="136815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dissolve">
                                      <p:cBhvr>
                                        <p:cTn id="7"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7" name="Picture 3"/>
          <p:cNvPicPr>
            <a:picLocks noChangeAspect="1" noChangeArrowheads="1"/>
          </p:cNvPicPr>
          <p:nvPr/>
        </p:nvPicPr>
        <p:blipFill>
          <a:blip r:embed="rId2" cstate="print"/>
          <a:srcRect/>
          <a:stretch>
            <a:fillRect/>
          </a:stretch>
        </p:blipFill>
        <p:spPr bwMode="auto">
          <a:xfrm>
            <a:off x="0" y="4061226"/>
            <a:ext cx="9144000" cy="2796774"/>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1475656" y="0"/>
            <a:ext cx="6143625" cy="407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Markscheme</a:t>
            </a:r>
            <a:endParaRPr lang="en-GB" dirty="0"/>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cstate="print"/>
          <a:srcRect/>
          <a:stretch>
            <a:fillRect/>
          </a:stretch>
        </p:blipFill>
        <p:spPr bwMode="auto">
          <a:xfrm>
            <a:off x="-1" y="1412776"/>
            <a:ext cx="9155741" cy="259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914400" y="2332037"/>
            <a:ext cx="8229600" cy="4525963"/>
          </a:xfrm>
        </p:spPr>
        <p:txBody>
          <a:bodyPr>
            <a:norm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pPr algn="r">
              <a:buNone/>
            </a:pPr>
            <a:r>
              <a:rPr lang="en-GB" smtClean="0"/>
              <a:t>Includes QWC </a:t>
            </a:r>
            <a:r>
              <a:rPr lang="en-GB" dirty="0" smtClean="0"/>
              <a:t>[4]</a:t>
            </a:r>
            <a:endParaRPr lang="en-GB" dirty="0"/>
          </a:p>
        </p:txBody>
      </p:sp>
      <p:pic>
        <p:nvPicPr>
          <p:cNvPr id="3074" name="Picture 2"/>
          <p:cNvPicPr>
            <a:picLocks noChangeAspect="1" noChangeArrowheads="1"/>
          </p:cNvPicPr>
          <p:nvPr/>
        </p:nvPicPr>
        <p:blipFill>
          <a:blip r:embed="rId2" cstate="print"/>
          <a:srcRect/>
          <a:stretch>
            <a:fillRect/>
          </a:stretch>
        </p:blipFill>
        <p:spPr bwMode="auto">
          <a:xfrm>
            <a:off x="0" y="0"/>
            <a:ext cx="9144000" cy="6100450"/>
          </a:xfrm>
          <a:prstGeom prst="rect">
            <a:avLst/>
          </a:prstGeom>
          <a:noFill/>
          <a:ln w="9525">
            <a:noFill/>
            <a:miter lim="800000"/>
            <a:headEnd/>
            <a:tailEnd/>
          </a:ln>
        </p:spPr>
      </p:pic>
      <p:sp>
        <p:nvSpPr>
          <p:cNvPr id="5" name="TextBox 4"/>
          <p:cNvSpPr txBox="1"/>
          <p:nvPr/>
        </p:nvSpPr>
        <p:spPr>
          <a:xfrm>
            <a:off x="7236296" y="6237312"/>
            <a:ext cx="1440160" cy="369332"/>
          </a:xfrm>
          <a:prstGeom prst="rect">
            <a:avLst/>
          </a:prstGeom>
          <a:noFill/>
        </p:spPr>
        <p:txBody>
          <a:bodyPr wrap="square" rtlCol="0">
            <a:spAutoFit/>
          </a:bodyPr>
          <a:lstStyle/>
          <a:p>
            <a:r>
              <a:rPr lang="en-GB" dirty="0" smtClean="0"/>
              <a:t>QWC  [3]</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Markscheme</a:t>
            </a:r>
            <a:endParaRPr lang="en-GB" dirty="0"/>
          </a:p>
        </p:txBody>
      </p:sp>
      <p:sp>
        <p:nvSpPr>
          <p:cNvPr id="3" name="Content Placeholder 2"/>
          <p:cNvSpPr>
            <a:spLocks noGrp="1"/>
          </p:cNvSpPr>
          <p:nvPr>
            <p:ph idx="1"/>
          </p:nvPr>
        </p:nvSpPr>
        <p:spPr/>
        <p:txBody>
          <a:bodyPr/>
          <a:lstStyle/>
          <a:p>
            <a:endParaRPr lang="en-GB"/>
          </a:p>
        </p:txBody>
      </p:sp>
      <p:pic>
        <p:nvPicPr>
          <p:cNvPr id="4098" name="Picture 2"/>
          <p:cNvPicPr>
            <a:picLocks noChangeAspect="1" noChangeArrowheads="1"/>
          </p:cNvPicPr>
          <p:nvPr/>
        </p:nvPicPr>
        <p:blipFill>
          <a:blip r:embed="rId2" cstate="print"/>
          <a:srcRect/>
          <a:stretch>
            <a:fillRect/>
          </a:stretch>
        </p:blipFill>
        <p:spPr bwMode="auto">
          <a:xfrm>
            <a:off x="0" y="1196752"/>
            <a:ext cx="9149252"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dirty="0" smtClean="0"/>
              <a:t>Extension</a:t>
            </a:r>
            <a:endParaRPr lang="en-GB" dirty="0"/>
          </a:p>
        </p:txBody>
      </p:sp>
      <p:sp>
        <p:nvSpPr>
          <p:cNvPr id="21507" name="Rectangle 3"/>
          <p:cNvSpPr>
            <a:spLocks noGrp="1" noChangeArrowheads="1"/>
          </p:cNvSpPr>
          <p:nvPr>
            <p:ph idx="1"/>
          </p:nvPr>
        </p:nvSpPr>
        <p:spPr/>
        <p:txBody>
          <a:bodyPr/>
          <a:lstStyle/>
          <a:p>
            <a:r>
              <a:rPr lang="en-GB" dirty="0"/>
              <a:t>Answer questions 1-3 on page 45</a:t>
            </a:r>
          </a:p>
          <a:p>
            <a:endParaRPr lang="en-GB" dirty="0"/>
          </a:p>
          <a:p>
            <a:r>
              <a:rPr lang="en-GB" dirty="0" smtClean="0"/>
              <a:t>Stretch </a:t>
            </a:r>
            <a:r>
              <a:rPr lang="en-GB" dirty="0"/>
              <a:t>and Challenge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Spec</a:t>
            </a:r>
            <a:endParaRPr lang="en-GB"/>
          </a:p>
        </p:txBody>
      </p:sp>
      <p:sp>
        <p:nvSpPr>
          <p:cNvPr id="3" name="Content Placeholder 2"/>
          <p:cNvSpPr>
            <a:spLocks noGrp="1"/>
          </p:cNvSpPr>
          <p:nvPr>
            <p:ph idx="1"/>
          </p:nvPr>
        </p:nvSpPr>
        <p:spPr/>
        <p:txBody>
          <a:bodyPr/>
          <a:lstStyle/>
          <a:p>
            <a:r>
              <a:rPr lang="en-GB" dirty="0"/>
              <a:t>(c) (</a:t>
            </a:r>
            <a:r>
              <a:rPr lang="en-GB" dirty="0" err="1"/>
              <a:t>i</a:t>
            </a:r>
            <a:r>
              <a:rPr lang="en-GB" dirty="0"/>
              <a:t>) the structure, mechanisms of action and functions of the mammalian kidney (ii) the dissection, examination and drawing of the external and internal structure of the kidney (iii) the examination and drawing of stained sections to show the histology of nephrons </a:t>
            </a:r>
          </a:p>
          <a:p>
            <a:pPr lvl="1"/>
            <a:r>
              <a:rPr lang="en-GB" dirty="0"/>
              <a:t>To include the gross structure and histology of the kidney including the detailed structure of a nephron and its associated blood vessels AND the processes of ultrafiltration, selective reabsorption and the production of urine. PAG1, PAG2</a:t>
            </a:r>
          </a:p>
          <a:p>
            <a:endParaRPr lang="en-GB" dirty="0"/>
          </a:p>
        </p:txBody>
      </p:sp>
    </p:spTree>
    <p:extLst>
      <p:ext uri="{BB962C8B-B14F-4D97-AF65-F5344CB8AC3E}">
        <p14:creationId xmlns:p14="http://schemas.microsoft.com/office/powerpoint/2010/main" val="2261348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a:t>
            </a:r>
            <a:endParaRPr lang="en-GB" dirty="0"/>
          </a:p>
        </p:txBody>
      </p:sp>
      <p:sp>
        <p:nvSpPr>
          <p:cNvPr id="3" name="Content Placeholder 2"/>
          <p:cNvSpPr>
            <a:spLocks noGrp="1"/>
          </p:cNvSpPr>
          <p:nvPr>
            <p:ph idx="1"/>
          </p:nvPr>
        </p:nvSpPr>
        <p:spPr/>
        <p:txBody>
          <a:bodyPr/>
          <a:lstStyle/>
          <a:p>
            <a:r>
              <a:rPr lang="en-GB" dirty="0" smtClean="0"/>
              <a:t>To know about the PCT</a:t>
            </a:r>
          </a:p>
          <a:p>
            <a:endParaRPr lang="en-GB" dirty="0" smtClean="0"/>
          </a:p>
          <a:p>
            <a:endParaRPr lang="en-GB" dirty="0" smtClean="0"/>
          </a:p>
          <a:p>
            <a:endParaRPr lang="en-GB" dirty="0" smtClean="0"/>
          </a:p>
          <a:p>
            <a:r>
              <a:rPr lang="en-GB" dirty="0" smtClean="0"/>
              <a:t>Describe the process of selective reabsorption in the production </a:t>
            </a:r>
            <a:r>
              <a:rPr lang="en-GB" smtClean="0"/>
              <a:t>of urine</a:t>
            </a:r>
            <a:endParaRPr lang="en-GB" dirty="0"/>
          </a:p>
        </p:txBody>
      </p:sp>
      <p:sp>
        <p:nvSpPr>
          <p:cNvPr id="4" name="Title 1"/>
          <p:cNvSpPr txBox="1">
            <a:spLocks/>
          </p:cNvSpPr>
          <p:nvPr/>
        </p:nvSpPr>
        <p:spPr>
          <a:xfrm>
            <a:off x="251520" y="2492896"/>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5000" b="0" i="0" u="none" strike="noStrike" kern="1200" cap="none" spc="0" normalizeH="0" baseline="0" noProof="0" dirty="0" smtClean="0">
                <a:ln>
                  <a:noFill/>
                </a:ln>
                <a:solidFill>
                  <a:schemeClr val="tx2"/>
                </a:solidFill>
                <a:effectLst/>
                <a:uLnTx/>
                <a:uFillTx/>
                <a:latin typeface="+mj-lt"/>
                <a:ea typeface="+mj-ea"/>
                <a:cs typeface="+mj-cs"/>
              </a:rPr>
              <a:t>Success Criteria</a:t>
            </a:r>
            <a:endParaRPr kumimoji="0" lang="en-GB"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lstStyle/>
          <a:p>
            <a:endParaRPr lang="en-GB" dirty="0"/>
          </a:p>
        </p:txBody>
      </p:sp>
      <p:pic>
        <p:nvPicPr>
          <p:cNvPr id="2050" name="Picture 2" descr="http://img.tfd.com/hc/bio/th/fig7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727633"/>
            <a:ext cx="6264696" cy="516211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44681" y="5096105"/>
            <a:ext cx="10801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979712" y="5661248"/>
            <a:ext cx="115212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188906" y="5898947"/>
            <a:ext cx="115212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6084168" y="3699498"/>
            <a:ext cx="115212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2529785" y="2204863"/>
            <a:ext cx="1152128" cy="6657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220072" y="1695302"/>
            <a:ext cx="1152128" cy="6535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940152" y="2940377"/>
            <a:ext cx="115212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660232" y="5661248"/>
            <a:ext cx="2026568"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dirty="0" smtClean="0"/>
              <a:t>Challenge: What is missing?</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a:r>
              <a:rPr lang="en-GB">
                <a:latin typeface="Tahoma" pitchFamily="34" charset="0"/>
              </a:rPr>
              <a:t>The PCT</a:t>
            </a:r>
          </a:p>
        </p:txBody>
      </p:sp>
      <p:sp>
        <p:nvSpPr>
          <p:cNvPr id="28675" name="Rectangle 3"/>
          <p:cNvSpPr>
            <a:spLocks noGrp="1" noChangeArrowheads="1"/>
          </p:cNvSpPr>
          <p:nvPr>
            <p:ph type="body" sz="half" idx="1"/>
          </p:nvPr>
        </p:nvSpPr>
        <p:spPr/>
        <p:txBody>
          <a:bodyPr/>
          <a:lstStyle/>
          <a:p>
            <a:r>
              <a:rPr lang="en-GB" sz="2800" b="1">
                <a:solidFill>
                  <a:srgbClr val="FFFF00"/>
                </a:solidFill>
                <a:latin typeface="Tahoma" pitchFamily="34" charset="0"/>
              </a:rPr>
              <a:t>Proximal Convoluted Tubule</a:t>
            </a:r>
            <a:r>
              <a:rPr lang="en-GB" sz="2800">
                <a:latin typeface="Tahoma" pitchFamily="34" charset="0"/>
              </a:rPr>
              <a:t> – the first section of kidney tubule after the Bowman’s Capsule!</a:t>
            </a:r>
          </a:p>
        </p:txBody>
      </p:sp>
      <p:pic>
        <p:nvPicPr>
          <p:cNvPr id="28679" name="Picture 7" descr="http://www.gpc.edu/~jaliff/nephron2.gif"/>
          <p:cNvPicPr>
            <a:picLocks noGrp="1" noChangeAspect="1" noChangeArrowheads="1"/>
          </p:cNvPicPr>
          <p:nvPr>
            <p:ph type="clipArt" sz="half" idx="2"/>
          </p:nvPr>
        </p:nvPicPr>
        <p:blipFill>
          <a:blip r:embed="rId2" cstate="print"/>
          <a:srcRect/>
          <a:stretch>
            <a:fillRect/>
          </a:stretch>
        </p:blipFill>
        <p:spPr>
          <a:xfrm>
            <a:off x="4495800" y="304800"/>
            <a:ext cx="3497263" cy="6248400"/>
          </a:xfrm>
          <a:noFill/>
          <a:ln/>
        </p:spPr>
      </p:pic>
      <p:sp>
        <p:nvSpPr>
          <p:cNvPr id="28681" name="Rectangle 9"/>
          <p:cNvSpPr>
            <a:spLocks noChangeArrowheads="1"/>
          </p:cNvSpPr>
          <p:nvPr/>
        </p:nvSpPr>
        <p:spPr bwMode="auto">
          <a:xfrm>
            <a:off x="5638800" y="533400"/>
            <a:ext cx="1447800" cy="1066800"/>
          </a:xfrm>
          <a:prstGeom prst="rect">
            <a:avLst/>
          </a:prstGeom>
          <a:noFill/>
          <a:ln w="31750">
            <a:solidFill>
              <a:srgbClr val="FF00FF"/>
            </a:solidFill>
            <a:miter lim="800000"/>
            <a:headEnd/>
            <a:tailEnd/>
          </a:ln>
          <a:effec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t>Selective Reabsorption</a:t>
            </a:r>
          </a:p>
        </p:txBody>
      </p:sp>
      <p:sp>
        <p:nvSpPr>
          <p:cNvPr id="16387" name="Rectangle 3"/>
          <p:cNvSpPr>
            <a:spLocks noGrp="1" noChangeArrowheads="1"/>
          </p:cNvSpPr>
          <p:nvPr>
            <p:ph idx="1"/>
          </p:nvPr>
        </p:nvSpPr>
        <p:spPr/>
        <p:txBody>
          <a:bodyPr/>
          <a:lstStyle/>
          <a:p>
            <a:r>
              <a:rPr lang="en-GB"/>
              <a:t>Most reabsorption occurs in the proximal convoluted tubule (~85% filtrate)</a:t>
            </a:r>
          </a:p>
          <a:p>
            <a:r>
              <a:rPr lang="en-GB"/>
              <a:t>Cells specialised in PCT for reabsorption:</a:t>
            </a:r>
          </a:p>
          <a:p>
            <a:pPr lvl="2"/>
            <a:r>
              <a:rPr lang="en-GB"/>
              <a:t>Microvilli for increased surface area</a:t>
            </a:r>
          </a:p>
          <a:p>
            <a:pPr lvl="2"/>
            <a:r>
              <a:rPr lang="en-GB"/>
              <a:t>Co-transporter proteins to transport glucose or amino acids (by facilitated diffusion)</a:t>
            </a:r>
          </a:p>
          <a:p>
            <a:pPr lvl="2"/>
            <a:r>
              <a:rPr lang="en-GB"/>
              <a:t>Sodium-potassium pumps</a:t>
            </a:r>
          </a:p>
          <a:p>
            <a:pPr lvl="2"/>
            <a:r>
              <a:rPr lang="en-GB"/>
              <a:t>Cytoplasm containing lots of mitochondria</a:t>
            </a:r>
          </a:p>
          <a:p>
            <a:pPr lvl="1"/>
            <a:endParaRPr lang="en-GB"/>
          </a:p>
        </p:txBody>
      </p:sp>
      <p:sp>
        <p:nvSpPr>
          <p:cNvPr id="16388" name="Text Box 4"/>
          <p:cNvSpPr txBox="1">
            <a:spLocks noChangeArrowheads="1"/>
          </p:cNvSpPr>
          <p:nvPr/>
        </p:nvSpPr>
        <p:spPr bwMode="auto">
          <a:xfrm>
            <a:off x="250825" y="6308725"/>
            <a:ext cx="3889375" cy="366713"/>
          </a:xfrm>
          <a:prstGeom prst="rect">
            <a:avLst/>
          </a:prstGeom>
          <a:solidFill>
            <a:schemeClr val="accent1"/>
          </a:solidFill>
          <a:ln w="9525">
            <a:noFill/>
            <a:miter lim="800000"/>
            <a:headEnd/>
            <a:tailEnd/>
          </a:ln>
          <a:effectLst/>
        </p:spPr>
        <p:txBody>
          <a:bodyPr>
            <a:spAutoFit/>
          </a:bodyPr>
          <a:lstStyle/>
          <a:p>
            <a:pPr>
              <a:spcBef>
                <a:spcPct val="50000"/>
              </a:spcBef>
            </a:pPr>
            <a:r>
              <a:rPr lang="en-GB"/>
              <a:t>See Figure 2 on page </a:t>
            </a:r>
            <a:r>
              <a:rPr lang="en-GB" smtClean="0"/>
              <a:t>33 of </a:t>
            </a:r>
            <a:r>
              <a:rPr lang="en-GB"/>
              <a:t>textbook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r>
              <a:rPr lang="en-GB">
                <a:solidFill>
                  <a:srgbClr val="FFFF00"/>
                </a:solidFill>
                <a:latin typeface="Tahoma" pitchFamily="34" charset="0"/>
              </a:rPr>
              <a:t>Structure of the PCT</a:t>
            </a:r>
          </a:p>
        </p:txBody>
      </p:sp>
      <p:sp>
        <p:nvSpPr>
          <p:cNvPr id="22531" name="Rectangle 1027"/>
          <p:cNvSpPr>
            <a:spLocks noGrp="1" noChangeArrowheads="1"/>
          </p:cNvSpPr>
          <p:nvPr>
            <p:ph type="body" sz="half" idx="1"/>
          </p:nvPr>
        </p:nvSpPr>
        <p:spPr/>
        <p:txBody>
          <a:bodyPr/>
          <a:lstStyle/>
          <a:p>
            <a:r>
              <a:rPr lang="en-GB" sz="2800">
                <a:latin typeface="Tahoma" pitchFamily="34" charset="0"/>
              </a:rPr>
              <a:t>Cells of the PCT have </a:t>
            </a:r>
            <a:r>
              <a:rPr lang="en-GB" sz="2800">
                <a:solidFill>
                  <a:srgbClr val="FFFF00"/>
                </a:solidFill>
                <a:latin typeface="Tahoma" pitchFamily="34" charset="0"/>
              </a:rPr>
              <a:t>microvilli </a:t>
            </a:r>
            <a:r>
              <a:rPr lang="en-GB" sz="2800">
                <a:latin typeface="Tahoma" pitchFamily="34" charset="0"/>
              </a:rPr>
              <a:t>on the inside which increase surface area and improve </a:t>
            </a:r>
            <a:r>
              <a:rPr lang="en-GB" sz="2800">
                <a:solidFill>
                  <a:srgbClr val="FFFF00"/>
                </a:solidFill>
                <a:latin typeface="Tahoma" pitchFamily="34" charset="0"/>
              </a:rPr>
              <a:t>efficiency</a:t>
            </a:r>
            <a:r>
              <a:rPr lang="en-GB" sz="2800">
                <a:latin typeface="Tahoma" pitchFamily="34" charset="0"/>
              </a:rPr>
              <a:t> of selective reabsorption…</a:t>
            </a:r>
          </a:p>
        </p:txBody>
      </p:sp>
      <p:pic>
        <p:nvPicPr>
          <p:cNvPr id="22535" name="Picture 1031" descr="http://www.med.mun.ca/anatomyts/renal/prox.JPG"/>
          <p:cNvPicPr>
            <a:picLocks noGrp="1" noChangeAspect="1" noChangeArrowheads="1"/>
          </p:cNvPicPr>
          <p:nvPr>
            <p:ph type="clipArt" sz="half" idx="2"/>
          </p:nvPr>
        </p:nvPicPr>
        <p:blipFill>
          <a:blip r:embed="rId2" cstate="print"/>
          <a:srcRect/>
          <a:stretch>
            <a:fillRect/>
          </a:stretch>
        </p:blipFill>
        <p:spPr>
          <a:xfrm>
            <a:off x="6172200" y="1676400"/>
            <a:ext cx="2743200" cy="3429000"/>
          </a:xfrm>
          <a:noFill/>
          <a:ln/>
        </p:spPr>
      </p:pic>
      <p:pic>
        <p:nvPicPr>
          <p:cNvPr id="22537" name="Picture 1033" descr="http://www.histology.northwestern.edu/histologycf/images/view/165/epi.jpg"/>
          <p:cNvPicPr>
            <a:picLocks noChangeAspect="1" noChangeArrowheads="1"/>
          </p:cNvPicPr>
          <p:nvPr/>
        </p:nvPicPr>
        <p:blipFill>
          <a:blip r:embed="rId3" cstate="print"/>
          <a:srcRect/>
          <a:stretch>
            <a:fillRect/>
          </a:stretch>
        </p:blipFill>
        <p:spPr bwMode="auto">
          <a:xfrm>
            <a:off x="3352800" y="4343400"/>
            <a:ext cx="3124200" cy="2324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0"/>
            <a:ext cx="8229600" cy="908050"/>
          </a:xfrm>
        </p:spPr>
        <p:txBody>
          <a:bodyPr/>
          <a:lstStyle/>
          <a:p>
            <a:r>
              <a:rPr lang="en-GB"/>
              <a:t>Selective Reabsorption 2</a:t>
            </a:r>
          </a:p>
        </p:txBody>
      </p:sp>
      <p:sp>
        <p:nvSpPr>
          <p:cNvPr id="18435" name="Rectangle 3"/>
          <p:cNvSpPr>
            <a:spLocks noGrp="1" noChangeArrowheads="1"/>
          </p:cNvSpPr>
          <p:nvPr>
            <p:ph idx="1"/>
          </p:nvPr>
        </p:nvSpPr>
        <p:spPr>
          <a:xfrm>
            <a:off x="179388" y="908050"/>
            <a:ext cx="8785225" cy="5689600"/>
          </a:xfrm>
        </p:spPr>
        <p:txBody>
          <a:bodyPr/>
          <a:lstStyle/>
          <a:p>
            <a:pPr marL="609600" indent="-609600">
              <a:buFontTx/>
              <a:buAutoNum type="arabicPeriod"/>
            </a:pPr>
            <a:r>
              <a:rPr lang="en-GB" sz="2800" dirty="0"/>
              <a:t>Sodium-potassium pumps remove sodium ions from cells lining PCT and into </a:t>
            </a:r>
            <a:r>
              <a:rPr lang="en-GB" sz="2800" dirty="0" smtClean="0"/>
              <a:t>blood (to lower conc. of Na in the cells)</a:t>
            </a:r>
            <a:endParaRPr lang="en-GB" sz="2800" dirty="0"/>
          </a:p>
          <a:p>
            <a:pPr marL="609600" indent="-609600">
              <a:buFontTx/>
              <a:buAutoNum type="arabicPeriod"/>
            </a:pPr>
            <a:r>
              <a:rPr lang="en-GB" sz="2800" dirty="0"/>
              <a:t>Sodium ions + glucose or amino acids transported into cells lining PCT from PCT lumen by facilitated diffusion</a:t>
            </a:r>
          </a:p>
          <a:p>
            <a:pPr marL="609600" indent="-609600">
              <a:buFontTx/>
              <a:buAutoNum type="arabicPeriod"/>
            </a:pPr>
            <a:r>
              <a:rPr lang="en-GB" sz="2800" dirty="0"/>
              <a:t>As concentrations of glucose or amino acids rise in tissues, they move by diffusion into blood</a:t>
            </a:r>
          </a:p>
          <a:p>
            <a:pPr marL="609600" indent="-609600">
              <a:buFontTx/>
              <a:buAutoNum type="arabicPeriod"/>
            </a:pPr>
            <a:r>
              <a:rPr lang="en-GB" sz="2800" dirty="0" err="1"/>
              <a:t>Reabsorption</a:t>
            </a:r>
            <a:r>
              <a:rPr lang="en-GB" sz="2800" dirty="0"/>
              <a:t> of glucose and amino acids reduces water potential in cell so water enters cells and then reabsorbed into blood by osmosis</a:t>
            </a:r>
          </a:p>
          <a:p>
            <a:pPr marL="609600" indent="-609600">
              <a:buFontTx/>
              <a:buAutoNum type="arabicPeriod"/>
            </a:pPr>
            <a:r>
              <a:rPr lang="en-GB" sz="2800" dirty="0"/>
              <a:t>Larger molecules reabsorbed by </a:t>
            </a:r>
            <a:r>
              <a:rPr lang="en-GB" sz="2800" dirty="0" err="1"/>
              <a:t>endocytosis</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Activity</a:t>
            </a:r>
          </a:p>
        </p:txBody>
      </p:sp>
      <p:sp>
        <p:nvSpPr>
          <p:cNvPr id="19459" name="Rectangle 3"/>
          <p:cNvSpPr>
            <a:spLocks noGrp="1" noChangeArrowheads="1"/>
          </p:cNvSpPr>
          <p:nvPr>
            <p:ph type="body" sz="half" idx="1"/>
          </p:nvPr>
        </p:nvSpPr>
        <p:spPr>
          <a:xfrm>
            <a:off x="457200" y="1600200"/>
            <a:ext cx="8362950" cy="4525963"/>
          </a:xfrm>
        </p:spPr>
        <p:txBody>
          <a:bodyPr/>
          <a:lstStyle/>
          <a:p>
            <a:r>
              <a:rPr lang="en-GB" sz="2800" dirty="0"/>
              <a:t>Copy the diagram below and sketch the movement of molecules in as much detail as you </a:t>
            </a:r>
            <a:r>
              <a:rPr lang="en-GB" sz="2800" dirty="0" smtClean="0"/>
              <a:t>can OR model it using </a:t>
            </a:r>
            <a:r>
              <a:rPr lang="en-GB" sz="2800" dirty="0" err="1" smtClean="0"/>
              <a:t>playdoh</a:t>
            </a:r>
            <a:endParaRPr lang="en-GB" sz="2800" dirty="0"/>
          </a:p>
        </p:txBody>
      </p:sp>
      <p:graphicFrame>
        <p:nvGraphicFramePr>
          <p:cNvPr id="19460" name="Object 4"/>
          <p:cNvGraphicFramePr>
            <a:graphicFrameLocks noGrp="1" noChangeAspect="1"/>
          </p:cNvGraphicFramePr>
          <p:nvPr>
            <p:ph sz="half" idx="2"/>
          </p:nvPr>
        </p:nvGraphicFramePr>
        <p:xfrm>
          <a:off x="1620838" y="3141663"/>
          <a:ext cx="6548437" cy="3100387"/>
        </p:xfrm>
        <a:graphic>
          <a:graphicData uri="http://schemas.openxmlformats.org/presentationml/2006/ole">
            <mc:AlternateContent xmlns:mc="http://schemas.openxmlformats.org/markup-compatibility/2006">
              <mc:Choice xmlns:v="urn:schemas-microsoft-com:vml" Requires="v">
                <p:oleObj spid="_x0000_s1031" name="Bitmap Image" r:id="rId3" imgW="6095238" imgH="2886478" progId="PBrush">
                  <p:embed/>
                </p:oleObj>
              </mc:Choice>
              <mc:Fallback>
                <p:oleObj name="Bitmap Image" r:id="rId3" imgW="6095238" imgH="2886478" progId="PBrush">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0838" y="3141663"/>
                        <a:ext cx="6548437" cy="310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388</Words>
  <Application>Microsoft Office PowerPoint</Application>
  <PresentationFormat>On-screen Show (4:3)</PresentationFormat>
  <Paragraphs>52</Paragraphs>
  <Slides>17</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Constantia</vt:lpstr>
      <vt:lpstr>Tahoma</vt:lpstr>
      <vt:lpstr>Wingdings 2</vt:lpstr>
      <vt:lpstr>Flow</vt:lpstr>
      <vt:lpstr>1_Flow</vt:lpstr>
      <vt:lpstr>Bitmap Image</vt:lpstr>
      <vt:lpstr>Proximal Convoluted Tubule</vt:lpstr>
      <vt:lpstr>Spec</vt:lpstr>
      <vt:lpstr>Learning Objective</vt:lpstr>
      <vt:lpstr>Starter</vt:lpstr>
      <vt:lpstr>The PCT</vt:lpstr>
      <vt:lpstr>Selective Reabsorption</vt:lpstr>
      <vt:lpstr>Structure of the PCT</vt:lpstr>
      <vt:lpstr>Selective Reabsorption 2</vt:lpstr>
      <vt:lpstr>Activity</vt:lpstr>
      <vt:lpstr>PAST PAPER QUESTION</vt:lpstr>
      <vt:lpstr>PowerPoint Presentation</vt:lpstr>
      <vt:lpstr>PowerPoint Presentation</vt:lpstr>
      <vt:lpstr>PowerPoint Presentation</vt:lpstr>
      <vt:lpstr>Markscheme</vt:lpstr>
      <vt:lpstr>PowerPoint Presentation</vt:lpstr>
      <vt:lpstr>Markscheme</vt:lpstr>
      <vt:lpstr>Extension</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Proximal Convoluted Tubule</dc:title>
  <dc:creator>lwilson</dc:creator>
  <cp:lastModifiedBy>Louise Wilson</cp:lastModifiedBy>
  <cp:revision>16</cp:revision>
  <dcterms:created xsi:type="dcterms:W3CDTF">2014-06-24T13:48:50Z</dcterms:created>
  <dcterms:modified xsi:type="dcterms:W3CDTF">2017-10-06T07:56:52Z</dcterms:modified>
</cp:coreProperties>
</file>