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56" r:id="rId3"/>
    <p:sldId id="279" r:id="rId4"/>
    <p:sldId id="280" r:id="rId5"/>
    <p:sldId id="266" r:id="rId6"/>
    <p:sldId id="270" r:id="rId7"/>
    <p:sldId id="267" r:id="rId8"/>
    <p:sldId id="271" r:id="rId9"/>
    <p:sldId id="268" r:id="rId10"/>
    <p:sldId id="272" r:id="rId11"/>
    <p:sldId id="273" r:id="rId12"/>
    <p:sldId id="274" r:id="rId13"/>
    <p:sldId id="275" r:id="rId14"/>
    <p:sldId id="276" r:id="rId15"/>
    <p:sldId id="277" r:id="rId16"/>
    <p:sldId id="278" r:id="rId17"/>
    <p:sldId id="257" r:id="rId18"/>
    <p:sldId id="258" r:id="rId19"/>
    <p:sldId id="259" r:id="rId20"/>
    <p:sldId id="260" r:id="rId21"/>
    <p:sldId id="261" r:id="rId22"/>
    <p:sldId id="262" r:id="rId23"/>
    <p:sldId id="263" r:id="rId24"/>
    <p:sldId id="264" r:id="rId25"/>
    <p:sldId id="265"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C80C25-8261-461C-8779-2DD868291F8B}" type="datetimeFigureOut">
              <a:rPr lang="en-GB" smtClean="0"/>
              <a:t>04/06/2017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926E3-7BCF-4685-B6E1-AD7DABBE2013}" type="slidenum">
              <a:rPr lang="en-GB" smtClean="0"/>
              <a:t>‹#›</a:t>
            </a:fld>
            <a:endParaRPr lang="en-GB"/>
          </a:p>
        </p:txBody>
      </p:sp>
    </p:spTree>
    <p:extLst>
      <p:ext uri="{BB962C8B-B14F-4D97-AF65-F5344CB8AC3E}">
        <p14:creationId xmlns:p14="http://schemas.microsoft.com/office/powerpoint/2010/main" val="86180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383A7-5F08-4AB5-A1D8-02B566AA6FAD}" type="slidenum">
              <a:rPr lang="en-GB"/>
              <a:pPr/>
              <a:t>18</a:t>
            </a:fld>
            <a:endParaRPr lang="en-GB"/>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GB"/>
              <a:t>Leaf cell can be both as can root cell.  Leaf sink when growing, source when photosynthesising, root cell can be source as over winter some roots used to store sugars for spring</a:t>
            </a:r>
          </a:p>
        </p:txBody>
      </p:sp>
    </p:spTree>
    <p:extLst>
      <p:ext uri="{BB962C8B-B14F-4D97-AF65-F5344CB8AC3E}">
        <p14:creationId xmlns:p14="http://schemas.microsoft.com/office/powerpoint/2010/main" val="309961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5851BDE-13A7-4DC5-86B3-25F6255E564D}" type="datetimeFigureOut">
              <a:rPr lang="en-GB" smtClean="0"/>
              <a:t>04/06/2017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475A0-660B-4A31-98BB-7D0CC506B53C}" type="slidenum">
              <a:rPr lang="en-GB" smtClean="0"/>
              <a:t>‹#›</a:t>
            </a:fld>
            <a:endParaRPr lang="en-GB"/>
          </a:p>
        </p:txBody>
      </p:sp>
    </p:spTree>
    <p:extLst>
      <p:ext uri="{BB962C8B-B14F-4D97-AF65-F5344CB8AC3E}">
        <p14:creationId xmlns:p14="http://schemas.microsoft.com/office/powerpoint/2010/main" val="84551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851BDE-13A7-4DC5-86B3-25F6255E564D}" type="datetimeFigureOut">
              <a:rPr lang="en-GB" smtClean="0"/>
              <a:t>04/06/2017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475A0-660B-4A31-98BB-7D0CC506B53C}" type="slidenum">
              <a:rPr lang="en-GB" smtClean="0"/>
              <a:t>‹#›</a:t>
            </a:fld>
            <a:endParaRPr lang="en-GB"/>
          </a:p>
        </p:txBody>
      </p:sp>
    </p:spTree>
    <p:extLst>
      <p:ext uri="{BB962C8B-B14F-4D97-AF65-F5344CB8AC3E}">
        <p14:creationId xmlns:p14="http://schemas.microsoft.com/office/powerpoint/2010/main" val="2011348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851BDE-13A7-4DC5-86B3-25F6255E564D}" type="datetimeFigureOut">
              <a:rPr lang="en-GB" smtClean="0"/>
              <a:t>04/06/2017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475A0-660B-4A31-98BB-7D0CC506B53C}" type="slidenum">
              <a:rPr lang="en-GB" smtClean="0"/>
              <a:t>‹#›</a:t>
            </a:fld>
            <a:endParaRPr lang="en-GB"/>
          </a:p>
        </p:txBody>
      </p:sp>
    </p:spTree>
    <p:extLst>
      <p:ext uri="{BB962C8B-B14F-4D97-AF65-F5344CB8AC3E}">
        <p14:creationId xmlns:p14="http://schemas.microsoft.com/office/powerpoint/2010/main" val="1779482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BC7977C-A7F0-420D-A32A-D83DD9E2CB0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5098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39B0CED-CC8B-470D-9FE3-11E420E52E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401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481AAEB-1959-4ED7-B3FE-AB46D2EDA5A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7468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E57D1A8-0B02-48D1-A834-C01D16C2D3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8663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AB55A5D-62E9-4A0D-8898-72469758B45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7704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7C8A15A-47C1-4813-9DA1-57100C3BE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3869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15529A2D-BB52-4D5A-B1B7-7C38E62A6F3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3397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9512D7A-4A24-4CE9-9A74-A5AA073657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6128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851BDE-13A7-4DC5-86B3-25F6255E564D}" type="datetimeFigureOut">
              <a:rPr lang="en-GB" smtClean="0"/>
              <a:t>04/06/2017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475A0-660B-4A31-98BB-7D0CC506B53C}" type="slidenum">
              <a:rPr lang="en-GB" smtClean="0"/>
              <a:t>‹#›</a:t>
            </a:fld>
            <a:endParaRPr lang="en-GB"/>
          </a:p>
        </p:txBody>
      </p:sp>
    </p:spTree>
    <p:extLst>
      <p:ext uri="{BB962C8B-B14F-4D97-AF65-F5344CB8AC3E}">
        <p14:creationId xmlns:p14="http://schemas.microsoft.com/office/powerpoint/2010/main" val="1925012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08C5FF4-3083-4800-A6E8-64BF587825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740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C77860-DBD0-43B2-9E36-D5198B87CB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984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B5DBB91-1A47-4BED-96AF-832E8C03092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7734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851BDE-13A7-4DC5-86B3-25F6255E564D}" type="datetimeFigureOut">
              <a:rPr lang="en-GB" smtClean="0"/>
              <a:t>04/06/2017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475A0-660B-4A31-98BB-7D0CC506B53C}" type="slidenum">
              <a:rPr lang="en-GB" smtClean="0"/>
              <a:t>‹#›</a:t>
            </a:fld>
            <a:endParaRPr lang="en-GB"/>
          </a:p>
        </p:txBody>
      </p:sp>
    </p:spTree>
    <p:extLst>
      <p:ext uri="{BB962C8B-B14F-4D97-AF65-F5344CB8AC3E}">
        <p14:creationId xmlns:p14="http://schemas.microsoft.com/office/powerpoint/2010/main" val="5003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5851BDE-13A7-4DC5-86B3-25F6255E564D}" type="datetimeFigureOut">
              <a:rPr lang="en-GB" smtClean="0"/>
              <a:t>04/06/2017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8475A0-660B-4A31-98BB-7D0CC506B53C}" type="slidenum">
              <a:rPr lang="en-GB" smtClean="0"/>
              <a:t>‹#›</a:t>
            </a:fld>
            <a:endParaRPr lang="en-GB"/>
          </a:p>
        </p:txBody>
      </p:sp>
    </p:spTree>
    <p:extLst>
      <p:ext uri="{BB962C8B-B14F-4D97-AF65-F5344CB8AC3E}">
        <p14:creationId xmlns:p14="http://schemas.microsoft.com/office/powerpoint/2010/main" val="40952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5851BDE-13A7-4DC5-86B3-25F6255E564D}" type="datetimeFigureOut">
              <a:rPr lang="en-GB" smtClean="0"/>
              <a:t>04/06/2017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8475A0-660B-4A31-98BB-7D0CC506B53C}" type="slidenum">
              <a:rPr lang="en-GB" smtClean="0"/>
              <a:t>‹#›</a:t>
            </a:fld>
            <a:endParaRPr lang="en-GB"/>
          </a:p>
        </p:txBody>
      </p:sp>
    </p:spTree>
    <p:extLst>
      <p:ext uri="{BB962C8B-B14F-4D97-AF65-F5344CB8AC3E}">
        <p14:creationId xmlns:p14="http://schemas.microsoft.com/office/powerpoint/2010/main" val="1448485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5851BDE-13A7-4DC5-86B3-25F6255E564D}" type="datetimeFigureOut">
              <a:rPr lang="en-GB" smtClean="0"/>
              <a:t>04/06/2017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8475A0-660B-4A31-98BB-7D0CC506B53C}" type="slidenum">
              <a:rPr lang="en-GB" smtClean="0"/>
              <a:t>‹#›</a:t>
            </a:fld>
            <a:endParaRPr lang="en-GB"/>
          </a:p>
        </p:txBody>
      </p:sp>
    </p:spTree>
    <p:extLst>
      <p:ext uri="{BB962C8B-B14F-4D97-AF65-F5344CB8AC3E}">
        <p14:creationId xmlns:p14="http://schemas.microsoft.com/office/powerpoint/2010/main" val="68223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51BDE-13A7-4DC5-86B3-25F6255E564D}" type="datetimeFigureOut">
              <a:rPr lang="en-GB" smtClean="0"/>
              <a:t>04/06/2017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8475A0-660B-4A31-98BB-7D0CC506B53C}" type="slidenum">
              <a:rPr lang="en-GB" smtClean="0"/>
              <a:t>‹#›</a:t>
            </a:fld>
            <a:endParaRPr lang="en-GB"/>
          </a:p>
        </p:txBody>
      </p:sp>
    </p:spTree>
    <p:extLst>
      <p:ext uri="{BB962C8B-B14F-4D97-AF65-F5344CB8AC3E}">
        <p14:creationId xmlns:p14="http://schemas.microsoft.com/office/powerpoint/2010/main" val="3930436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51BDE-13A7-4DC5-86B3-25F6255E564D}" type="datetimeFigureOut">
              <a:rPr lang="en-GB" smtClean="0"/>
              <a:t>04/06/2017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8475A0-660B-4A31-98BB-7D0CC506B53C}" type="slidenum">
              <a:rPr lang="en-GB" smtClean="0"/>
              <a:t>‹#›</a:t>
            </a:fld>
            <a:endParaRPr lang="en-GB"/>
          </a:p>
        </p:txBody>
      </p:sp>
    </p:spTree>
    <p:extLst>
      <p:ext uri="{BB962C8B-B14F-4D97-AF65-F5344CB8AC3E}">
        <p14:creationId xmlns:p14="http://schemas.microsoft.com/office/powerpoint/2010/main" val="2953999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851BDE-13A7-4DC5-86B3-25F6255E564D}" type="datetimeFigureOut">
              <a:rPr lang="en-GB" smtClean="0"/>
              <a:t>04/06/2017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8475A0-660B-4A31-98BB-7D0CC506B53C}" type="slidenum">
              <a:rPr lang="en-GB" smtClean="0"/>
              <a:t>‹#›</a:t>
            </a:fld>
            <a:endParaRPr lang="en-GB"/>
          </a:p>
        </p:txBody>
      </p:sp>
    </p:spTree>
    <p:extLst>
      <p:ext uri="{BB962C8B-B14F-4D97-AF65-F5344CB8AC3E}">
        <p14:creationId xmlns:p14="http://schemas.microsoft.com/office/powerpoint/2010/main" val="197039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51BDE-13A7-4DC5-86B3-25F6255E564D}" type="datetimeFigureOut">
              <a:rPr lang="en-GB" smtClean="0"/>
              <a:t>04/06/2017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8475A0-660B-4A31-98BB-7D0CC506B53C}" type="slidenum">
              <a:rPr lang="en-GB" smtClean="0"/>
              <a:t>‹#›</a:t>
            </a:fld>
            <a:endParaRPr lang="en-GB"/>
          </a:p>
        </p:txBody>
      </p:sp>
    </p:spTree>
    <p:extLst>
      <p:ext uri="{BB962C8B-B14F-4D97-AF65-F5344CB8AC3E}">
        <p14:creationId xmlns:p14="http://schemas.microsoft.com/office/powerpoint/2010/main" val="146778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7D5F09F-F228-4865-8DED-A637BFA63405}"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592459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r>
              <a:rPr lang="en-GB" dirty="0" smtClean="0"/>
              <a:t>Muscle contraction, </a:t>
            </a:r>
            <a:r>
              <a:rPr lang="en-GB" dirty="0" err="1" smtClean="0"/>
              <a:t>hox</a:t>
            </a:r>
            <a:r>
              <a:rPr lang="en-GB" dirty="0" smtClean="0"/>
              <a:t> genes</a:t>
            </a:r>
            <a:r>
              <a:rPr lang="en-GB" smtClean="0"/>
              <a:t>, respiration </a:t>
            </a:r>
            <a:r>
              <a:rPr lang="en-GB" dirty="0" smtClean="0"/>
              <a:t>&amp; translocation</a:t>
            </a:r>
            <a:endParaRPr lang="en-GB" dirty="0"/>
          </a:p>
        </p:txBody>
      </p:sp>
    </p:spTree>
    <p:extLst>
      <p:ext uri="{BB962C8B-B14F-4D97-AF65-F5344CB8AC3E}">
        <p14:creationId xmlns:p14="http://schemas.microsoft.com/office/powerpoint/2010/main" val="2363323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52597" y="571480"/>
            <a:ext cx="569387"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rPr>
              <a:t>1</a:t>
            </a:r>
          </a:p>
        </p:txBody>
      </p:sp>
      <p:sp>
        <p:nvSpPr>
          <p:cNvPr id="16387" name="TextBox 3"/>
          <p:cNvSpPr txBox="1">
            <a:spLocks noChangeArrowheads="1"/>
          </p:cNvSpPr>
          <p:nvPr/>
        </p:nvSpPr>
        <p:spPr bwMode="auto">
          <a:xfrm>
            <a:off x="1524001" y="5103813"/>
            <a:ext cx="90011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An action potential arriving at a motor end plate causes the release of acetylcholine into the plasma membrane of the muscle fibre (called the sarcolemma). This depolarises the sarcolemma and a wave of depolarisation spreads over the sarcolemma and into the muscle fibre via infoldings (called T tubules). This depolarisation causes the release of calcium ions from the sarcoplasmic reticulum (similar to endoplasmic reticulum). </a:t>
            </a:r>
          </a:p>
        </p:txBody>
      </p:sp>
      <p:pic>
        <p:nvPicPr>
          <p:cNvPr id="16388" name="Picture 4" descr="http://www.colorado.edu/intphys/Class/IPHY3730/image/figure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6" y="214314"/>
            <a:ext cx="7377113"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482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952626" y="5715001"/>
            <a:ext cx="7858125" cy="6461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The calcium ions attach to the troponin complexes and cause them to detach from tropomyosin. This exposes myosin binding sites.</a:t>
            </a:r>
          </a:p>
        </p:txBody>
      </p:sp>
      <p:pic>
        <p:nvPicPr>
          <p:cNvPr id="17411" name="Picture 2" descr="http://www.emc.maricopa.edu/faculty/farabee/BIOBK/contrac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1" y="428625"/>
            <a:ext cx="6296025"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952596" y="571480"/>
            <a:ext cx="569388"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rPr>
              <a:t>2</a:t>
            </a:r>
          </a:p>
        </p:txBody>
      </p:sp>
    </p:spTree>
    <p:extLst>
      <p:ext uri="{BB962C8B-B14F-4D97-AF65-F5344CB8AC3E}">
        <p14:creationId xmlns:p14="http://schemas.microsoft.com/office/powerpoint/2010/main" val="2468384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emc.maricopa.edu/faculty/farabee/BIOBK/contract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6" y="428626"/>
            <a:ext cx="780097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5953125" y="357189"/>
            <a:ext cx="4357688" cy="12858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ounded Rectangle 3"/>
          <p:cNvSpPr/>
          <p:nvPr/>
        </p:nvSpPr>
        <p:spPr>
          <a:xfrm>
            <a:off x="5310189" y="428626"/>
            <a:ext cx="1938337" cy="5810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ounded Rectangle 4"/>
          <p:cNvSpPr/>
          <p:nvPr/>
        </p:nvSpPr>
        <p:spPr>
          <a:xfrm>
            <a:off x="1095376" y="3857625"/>
            <a:ext cx="1223963" cy="4381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p:nvSpPr>
        <p:spPr>
          <a:xfrm>
            <a:off x="1738282" y="214290"/>
            <a:ext cx="569388"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rPr>
              <a:t>3</a:t>
            </a:r>
          </a:p>
        </p:txBody>
      </p:sp>
      <p:sp>
        <p:nvSpPr>
          <p:cNvPr id="18439" name="TextBox 6"/>
          <p:cNvSpPr txBox="1">
            <a:spLocks noChangeArrowheads="1"/>
          </p:cNvSpPr>
          <p:nvPr/>
        </p:nvSpPr>
        <p:spPr bwMode="auto">
          <a:xfrm>
            <a:off x="2238376" y="5286376"/>
            <a:ext cx="4214813" cy="14779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As the myosin attaches to the actin, a molecule of ATP is broken down into ADP and Pi. This release of energy provides the energy for the contraction or power stroke</a:t>
            </a:r>
          </a:p>
        </p:txBody>
      </p:sp>
    </p:spTree>
    <p:extLst>
      <p:ext uri="{BB962C8B-B14F-4D97-AF65-F5344CB8AC3E}">
        <p14:creationId xmlns:p14="http://schemas.microsoft.com/office/powerpoint/2010/main" val="20926550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emc.maricopa.edu/faculty/farabee/BIOBK/contract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388" y="642938"/>
            <a:ext cx="8202612"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738314" y="3357563"/>
            <a:ext cx="4714875" cy="16430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460" name="TextBox 3"/>
          <p:cNvSpPr txBox="1">
            <a:spLocks noChangeArrowheads="1"/>
          </p:cNvSpPr>
          <p:nvPr/>
        </p:nvSpPr>
        <p:spPr bwMode="auto">
          <a:xfrm>
            <a:off x="2667000" y="3643313"/>
            <a:ext cx="4286250" cy="14779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Myosin, locked onto actin, now contracts – pulling the actin filaments. The 2 filaments slide past each other – this is why it is called the sliding filament model of muscle contraction</a:t>
            </a:r>
          </a:p>
        </p:txBody>
      </p:sp>
      <p:sp>
        <p:nvSpPr>
          <p:cNvPr id="5" name="Rectangle 4"/>
          <p:cNvSpPr/>
          <p:nvPr/>
        </p:nvSpPr>
        <p:spPr>
          <a:xfrm>
            <a:off x="1738282" y="214290"/>
            <a:ext cx="569388"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rPr>
              <a:t>4</a:t>
            </a:r>
          </a:p>
        </p:txBody>
      </p:sp>
    </p:spTree>
    <p:extLst>
      <p:ext uri="{BB962C8B-B14F-4D97-AF65-F5344CB8AC3E}">
        <p14:creationId xmlns:p14="http://schemas.microsoft.com/office/powerpoint/2010/main" val="1583342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emc.maricopa.edu/faculty/farabee/BIOBK/contract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8" y="785813"/>
            <a:ext cx="843280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738282" y="214290"/>
            <a:ext cx="569388"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rPr>
              <a:t>5</a:t>
            </a:r>
          </a:p>
        </p:txBody>
      </p:sp>
      <p:sp>
        <p:nvSpPr>
          <p:cNvPr id="20484" name="TextBox 3"/>
          <p:cNvSpPr txBox="1">
            <a:spLocks noChangeArrowheads="1"/>
          </p:cNvSpPr>
          <p:nvPr/>
        </p:nvSpPr>
        <p:spPr bwMode="auto">
          <a:xfrm>
            <a:off x="3738564" y="714376"/>
            <a:ext cx="4929187" cy="14652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A molecule of ATP is utilized – this causes the release of the myosin head from the actin. </a:t>
            </a:r>
          </a:p>
          <a:p>
            <a:pPr eaLnBrk="1" hangingPunct="1"/>
            <a:r>
              <a:rPr lang="en-GB" altLang="en-US"/>
              <a:t>The filaments relax.</a:t>
            </a:r>
          </a:p>
          <a:p>
            <a:pPr eaLnBrk="1" hangingPunct="1"/>
            <a:endParaRPr lang="en-GB" altLang="en-US"/>
          </a:p>
          <a:p>
            <a:pPr eaLnBrk="1" hangingPunct="1"/>
            <a:endParaRPr lang="en-GB" altLang="en-US"/>
          </a:p>
        </p:txBody>
      </p:sp>
      <p:sp>
        <p:nvSpPr>
          <p:cNvPr id="6" name="Rectangle 5"/>
          <p:cNvSpPr/>
          <p:nvPr/>
        </p:nvSpPr>
        <p:spPr>
          <a:xfrm>
            <a:off x="5667372" y="4357694"/>
            <a:ext cx="569388" cy="923330"/>
          </a:xfrm>
          <a:prstGeom prst="rect">
            <a:avLst/>
          </a:prstGeom>
          <a:solidFill>
            <a:schemeClr val="bg1"/>
          </a:solid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rPr>
              <a:t>7</a:t>
            </a:r>
          </a:p>
        </p:txBody>
      </p:sp>
      <p:sp>
        <p:nvSpPr>
          <p:cNvPr id="7" name="Rectangle 6"/>
          <p:cNvSpPr/>
          <p:nvPr/>
        </p:nvSpPr>
        <p:spPr>
          <a:xfrm>
            <a:off x="1666844" y="4071942"/>
            <a:ext cx="569388" cy="923330"/>
          </a:xfrm>
          <a:prstGeom prst="rect">
            <a:avLst/>
          </a:prstGeom>
          <a:solidFill>
            <a:schemeClr val="bg1"/>
          </a:solid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rPr>
              <a:t>6</a:t>
            </a:r>
          </a:p>
        </p:txBody>
      </p:sp>
      <p:sp>
        <p:nvSpPr>
          <p:cNvPr id="8" name="TextBox 7"/>
          <p:cNvSpPr txBox="1">
            <a:spLocks noChangeArrowheads="1"/>
          </p:cNvSpPr>
          <p:nvPr/>
        </p:nvSpPr>
        <p:spPr bwMode="auto">
          <a:xfrm>
            <a:off x="1881189" y="6072188"/>
            <a:ext cx="8072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Note – if no new ATP is available, the myosin cannot release and the muscle would stay contracted. This is what happens in the state of rigor mortis</a:t>
            </a:r>
          </a:p>
        </p:txBody>
      </p:sp>
    </p:spTree>
    <p:extLst>
      <p:ext uri="{BB962C8B-B14F-4D97-AF65-F5344CB8AC3E}">
        <p14:creationId xmlns:p14="http://schemas.microsoft.com/office/powerpoint/2010/main" val="2424010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1881188" y="785814"/>
            <a:ext cx="4214812"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6000"/>
              <a:t>Maintaining ATP supply</a:t>
            </a:r>
          </a:p>
        </p:txBody>
      </p:sp>
      <p:sp>
        <p:nvSpPr>
          <p:cNvPr id="3" name="TextBox 2"/>
          <p:cNvSpPr txBox="1">
            <a:spLocks noChangeArrowheads="1"/>
          </p:cNvSpPr>
          <p:nvPr/>
        </p:nvSpPr>
        <p:spPr bwMode="auto">
          <a:xfrm>
            <a:off x="1952625" y="3571875"/>
            <a:ext cx="37147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AutoNum type="arabicPeriod"/>
            </a:pPr>
            <a:r>
              <a:rPr lang="en-GB" altLang="en-US" sz="2400"/>
              <a:t>Aerobic respiration in muscle cells. </a:t>
            </a:r>
          </a:p>
          <a:p>
            <a:pPr eaLnBrk="1" hangingPunct="1"/>
            <a:r>
              <a:rPr lang="en-GB" altLang="en-US" sz="2400"/>
              <a:t>     Needs a supply of respiratory substrate and oxygen</a:t>
            </a:r>
          </a:p>
        </p:txBody>
      </p:sp>
      <p:sp>
        <p:nvSpPr>
          <p:cNvPr id="4" name="TextBox 3"/>
          <p:cNvSpPr txBox="1">
            <a:spLocks noChangeArrowheads="1"/>
          </p:cNvSpPr>
          <p:nvPr/>
        </p:nvSpPr>
        <p:spPr bwMode="auto">
          <a:xfrm>
            <a:off x="7167564" y="857251"/>
            <a:ext cx="29289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a:t>2. Anaerobic respiration. </a:t>
            </a:r>
          </a:p>
          <a:p>
            <a:pPr eaLnBrk="1" hangingPunct="1"/>
            <a:endParaRPr lang="en-GB" altLang="en-US" sz="2400"/>
          </a:p>
          <a:p>
            <a:pPr eaLnBrk="1" hangingPunct="1"/>
            <a:r>
              <a:rPr lang="en-GB" altLang="en-US" sz="2400"/>
              <a:t>Produces lactate and can lead to fatigue/cramp.</a:t>
            </a:r>
          </a:p>
        </p:txBody>
      </p:sp>
      <p:sp>
        <p:nvSpPr>
          <p:cNvPr id="5" name="TextBox 4"/>
          <p:cNvSpPr txBox="1">
            <a:spLocks noChangeArrowheads="1"/>
          </p:cNvSpPr>
          <p:nvPr/>
        </p:nvSpPr>
        <p:spPr bwMode="auto">
          <a:xfrm>
            <a:off x="6596063" y="4357689"/>
            <a:ext cx="36433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sz="2400"/>
              <a:t>3. Creatinine phosphate – another chemical present in muscle cells can donate its phosphate to recharge ADP back to ATP</a:t>
            </a:r>
          </a:p>
        </p:txBody>
      </p:sp>
    </p:spTree>
    <p:extLst>
      <p:ext uri="{BB962C8B-B14F-4D97-AF65-F5344CB8AC3E}">
        <p14:creationId xmlns:p14="http://schemas.microsoft.com/office/powerpoint/2010/main" val="1842177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4000" y="1122363"/>
            <a:ext cx="9144000" cy="964014"/>
          </a:xfrm>
        </p:spPr>
        <p:txBody>
          <a:bodyPr/>
          <a:lstStyle/>
          <a:p>
            <a:r>
              <a:rPr lang="en-GB" dirty="0" smtClean="0"/>
              <a:t>Translocation</a:t>
            </a:r>
            <a:endParaRPr lang="en-GB" dirty="0"/>
          </a:p>
        </p:txBody>
      </p:sp>
      <p:sp>
        <p:nvSpPr>
          <p:cNvPr id="4" name="Subtitle 3"/>
          <p:cNvSpPr>
            <a:spLocks noGrp="1"/>
          </p:cNvSpPr>
          <p:nvPr>
            <p:ph type="subTitle" idx="1"/>
          </p:nvPr>
        </p:nvSpPr>
        <p:spPr/>
        <p:txBody>
          <a:bodyPr/>
          <a:lstStyle/>
          <a:p>
            <a:endParaRPr lang="en-GB"/>
          </a:p>
        </p:txBody>
      </p:sp>
      <p:pic>
        <p:nvPicPr>
          <p:cNvPr id="2" name="Picture 1"/>
          <p:cNvPicPr>
            <a:picLocks noChangeAspect="1"/>
          </p:cNvPicPr>
          <p:nvPr/>
        </p:nvPicPr>
        <p:blipFill rotWithShape="1">
          <a:blip r:embed="rId2"/>
          <a:srcRect l="23835" t="24956" r="24396" b="56734"/>
          <a:stretch/>
        </p:blipFill>
        <p:spPr>
          <a:xfrm>
            <a:off x="603160" y="2485622"/>
            <a:ext cx="10880666" cy="2163651"/>
          </a:xfrm>
          <a:prstGeom prst="rect">
            <a:avLst/>
          </a:prstGeom>
        </p:spPr>
      </p:pic>
    </p:spTree>
    <p:extLst>
      <p:ext uri="{BB962C8B-B14F-4D97-AF65-F5344CB8AC3E}">
        <p14:creationId xmlns:p14="http://schemas.microsoft.com/office/powerpoint/2010/main" val="1887249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519738" y="274638"/>
            <a:ext cx="4691062" cy="1143000"/>
          </a:xfrm>
        </p:spPr>
        <p:txBody>
          <a:bodyPr/>
          <a:lstStyle/>
          <a:p>
            <a:r>
              <a:rPr lang="en-GB"/>
              <a:t>Translocation</a:t>
            </a:r>
          </a:p>
        </p:txBody>
      </p:sp>
      <p:sp>
        <p:nvSpPr>
          <p:cNvPr id="11267" name="Rectangle 3"/>
          <p:cNvSpPr>
            <a:spLocks noGrp="1" noChangeArrowheads="1"/>
          </p:cNvSpPr>
          <p:nvPr>
            <p:ph type="body" idx="1"/>
          </p:nvPr>
        </p:nvSpPr>
        <p:spPr/>
        <p:txBody>
          <a:bodyPr/>
          <a:lstStyle/>
          <a:p>
            <a:r>
              <a:rPr lang="en-GB"/>
              <a:t>Definition:</a:t>
            </a:r>
          </a:p>
          <a:p>
            <a:pPr lvl="1"/>
            <a:r>
              <a:rPr lang="en-GB"/>
              <a:t>Transport of assimilates throughout the plant, in the phloem tissue</a:t>
            </a:r>
          </a:p>
          <a:p>
            <a:pPr lvl="1"/>
            <a:endParaRPr lang="en-GB"/>
          </a:p>
          <a:p>
            <a:pPr lvl="1"/>
            <a:endParaRPr lang="en-GB"/>
          </a:p>
        </p:txBody>
      </p:sp>
      <p:sp>
        <p:nvSpPr>
          <p:cNvPr id="11268" name="Text Box 4"/>
          <p:cNvSpPr txBox="1">
            <a:spLocks noChangeArrowheads="1"/>
          </p:cNvSpPr>
          <p:nvPr/>
        </p:nvSpPr>
        <p:spPr bwMode="auto">
          <a:xfrm>
            <a:off x="1774825" y="404814"/>
            <a:ext cx="3168650" cy="646331"/>
          </a:xfrm>
          <a:prstGeom prst="rect">
            <a:avLst/>
          </a:prstGeom>
          <a:solidFill>
            <a:srgbClr val="FDA1F6"/>
          </a:solidFill>
          <a:ln w="9525">
            <a:noFill/>
            <a:miter lim="800000"/>
            <a:headEnd/>
            <a:tailEnd/>
          </a:ln>
          <a:effectLst/>
        </p:spPr>
        <p:txBody>
          <a:bodyPr>
            <a:spAutoFit/>
          </a:bodyPr>
          <a:lstStyle/>
          <a:p>
            <a:pPr>
              <a:buFontTx/>
              <a:buChar char="•"/>
            </a:pPr>
            <a:r>
              <a:rPr lang="en-GB"/>
              <a:t> Define key terms: source, sink &amp; translocation (Grade E-D)</a:t>
            </a:r>
          </a:p>
        </p:txBody>
      </p:sp>
      <p:pic>
        <p:nvPicPr>
          <p:cNvPr id="11269" name="Picture 5"/>
          <p:cNvPicPr>
            <a:picLocks noGrp="1" noChangeAspect="1" noChangeArrowheads="1"/>
          </p:cNvPicPr>
          <p:nvPr>
            <p:ph sz="half" idx="4294967295"/>
          </p:nvPr>
        </p:nvPicPr>
        <p:blipFill>
          <a:blip r:embed="rId2" cstate="print"/>
          <a:srcRect/>
          <a:stretch>
            <a:fillRect/>
          </a:stretch>
        </p:blipFill>
        <p:spPr>
          <a:xfrm>
            <a:off x="5303838" y="3213100"/>
            <a:ext cx="4716462" cy="3195638"/>
          </a:xfrm>
          <a:noFill/>
          <a:ln/>
        </p:spPr>
      </p:pic>
    </p:spTree>
    <p:extLst>
      <p:ext uri="{BB962C8B-B14F-4D97-AF65-F5344CB8AC3E}">
        <p14:creationId xmlns:p14="http://schemas.microsoft.com/office/powerpoint/2010/main" val="3337468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519738" y="274638"/>
            <a:ext cx="4691062" cy="1143000"/>
          </a:xfrm>
        </p:spPr>
        <p:txBody>
          <a:bodyPr/>
          <a:lstStyle/>
          <a:p>
            <a:r>
              <a:rPr lang="en-GB"/>
              <a:t>Source &amp; Sink</a:t>
            </a:r>
          </a:p>
        </p:txBody>
      </p:sp>
      <p:sp>
        <p:nvSpPr>
          <p:cNvPr id="6151" name="Rectangle 7"/>
          <p:cNvSpPr>
            <a:spLocks noGrp="1" noChangeArrowheads="1"/>
          </p:cNvSpPr>
          <p:nvPr>
            <p:ph type="body" sz="half" idx="1"/>
          </p:nvPr>
        </p:nvSpPr>
        <p:spPr>
          <a:xfrm>
            <a:off x="1524001" y="2133600"/>
            <a:ext cx="3609975" cy="4210050"/>
          </a:xfrm>
        </p:spPr>
        <p:txBody>
          <a:bodyPr/>
          <a:lstStyle/>
          <a:p>
            <a:r>
              <a:rPr lang="en-GB"/>
              <a:t>What is a source?</a:t>
            </a:r>
          </a:p>
          <a:p>
            <a:pPr lvl="1"/>
            <a:r>
              <a:rPr lang="en-GB"/>
              <a:t>Examples:</a:t>
            </a:r>
          </a:p>
          <a:p>
            <a:pPr lvl="2"/>
            <a:r>
              <a:rPr lang="en-GB"/>
              <a:t>Leaf Cell</a:t>
            </a:r>
          </a:p>
          <a:p>
            <a:r>
              <a:rPr lang="en-GB"/>
              <a:t>What is a sink?</a:t>
            </a:r>
          </a:p>
          <a:p>
            <a:pPr lvl="1"/>
            <a:r>
              <a:rPr lang="en-GB"/>
              <a:t>Examples:</a:t>
            </a:r>
          </a:p>
          <a:p>
            <a:pPr lvl="2"/>
            <a:r>
              <a:rPr lang="en-GB"/>
              <a:t>Root Cell</a:t>
            </a:r>
          </a:p>
        </p:txBody>
      </p:sp>
      <p:sp>
        <p:nvSpPr>
          <p:cNvPr id="6152" name="Rectangle 8"/>
          <p:cNvSpPr>
            <a:spLocks noGrp="1" noChangeArrowheads="1"/>
          </p:cNvSpPr>
          <p:nvPr>
            <p:ph type="body" sz="half" idx="2"/>
          </p:nvPr>
        </p:nvSpPr>
        <p:spPr/>
        <p:txBody>
          <a:bodyPr/>
          <a:lstStyle/>
          <a:p>
            <a:endParaRPr lang="en-US"/>
          </a:p>
        </p:txBody>
      </p:sp>
      <p:sp>
        <p:nvSpPr>
          <p:cNvPr id="6148" name="Text Box 4"/>
          <p:cNvSpPr txBox="1">
            <a:spLocks noChangeArrowheads="1"/>
          </p:cNvSpPr>
          <p:nvPr/>
        </p:nvSpPr>
        <p:spPr bwMode="auto">
          <a:xfrm>
            <a:off x="1703388" y="188914"/>
            <a:ext cx="3168650" cy="1200329"/>
          </a:xfrm>
          <a:prstGeom prst="rect">
            <a:avLst/>
          </a:prstGeom>
          <a:solidFill>
            <a:srgbClr val="FDA1F6"/>
          </a:solidFill>
          <a:ln w="9525">
            <a:noFill/>
            <a:miter lim="800000"/>
            <a:headEnd/>
            <a:tailEnd/>
          </a:ln>
          <a:effectLst/>
        </p:spPr>
        <p:txBody>
          <a:bodyPr>
            <a:spAutoFit/>
          </a:bodyPr>
          <a:lstStyle/>
          <a:p>
            <a:pPr>
              <a:buFontTx/>
              <a:buChar char="•"/>
            </a:pPr>
            <a:r>
              <a:rPr lang="en-GB"/>
              <a:t>State examples of source and sinks (Grade E-D)</a:t>
            </a:r>
          </a:p>
          <a:p>
            <a:pPr>
              <a:buFontTx/>
              <a:buChar char="•"/>
            </a:pPr>
            <a:r>
              <a:rPr lang="en-GB"/>
              <a:t>Define key terms: source, sink &amp; translocation (Grade E-D)</a:t>
            </a:r>
          </a:p>
        </p:txBody>
      </p:sp>
      <p:pic>
        <p:nvPicPr>
          <p:cNvPr id="6150" name="Picture 6"/>
          <p:cNvPicPr>
            <a:picLocks noGrp="1" noChangeAspect="1" noChangeArrowheads="1"/>
          </p:cNvPicPr>
          <p:nvPr>
            <p:ph idx="4294967295"/>
          </p:nvPr>
        </p:nvPicPr>
        <p:blipFill>
          <a:blip r:embed="rId3" cstate="print"/>
          <a:srcRect/>
          <a:stretch>
            <a:fillRect/>
          </a:stretch>
        </p:blipFill>
        <p:spPr>
          <a:xfrm>
            <a:off x="4943475" y="1196976"/>
            <a:ext cx="6985000" cy="5241925"/>
          </a:xfrm>
          <a:ln/>
        </p:spPr>
      </p:pic>
    </p:spTree>
    <p:extLst>
      <p:ext uri="{BB962C8B-B14F-4D97-AF65-F5344CB8AC3E}">
        <p14:creationId xmlns:p14="http://schemas.microsoft.com/office/powerpoint/2010/main" val="2543763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t>Active Loading at the Source</a:t>
            </a:r>
          </a:p>
        </p:txBody>
      </p:sp>
      <p:sp>
        <p:nvSpPr>
          <p:cNvPr id="18435" name="Rectangle 3"/>
          <p:cNvSpPr>
            <a:spLocks noGrp="1" noChangeArrowheads="1"/>
          </p:cNvSpPr>
          <p:nvPr>
            <p:ph type="body" idx="1"/>
          </p:nvPr>
        </p:nvSpPr>
        <p:spPr/>
        <p:txBody>
          <a:bodyPr/>
          <a:lstStyle/>
          <a:p>
            <a:pPr>
              <a:lnSpc>
                <a:spcPct val="80000"/>
              </a:lnSpc>
            </a:pPr>
            <a:r>
              <a:rPr lang="en-GB"/>
              <a:t>Companion cells </a:t>
            </a:r>
          </a:p>
          <a:p>
            <a:pPr lvl="1">
              <a:lnSpc>
                <a:spcPct val="80000"/>
              </a:lnSpc>
            </a:pPr>
            <a:r>
              <a:rPr lang="en-GB"/>
              <a:t>Have lots of mitochondria to make ATP</a:t>
            </a:r>
          </a:p>
          <a:p>
            <a:pPr lvl="1">
              <a:lnSpc>
                <a:spcPct val="80000"/>
              </a:lnSpc>
            </a:pPr>
            <a:r>
              <a:rPr lang="en-GB"/>
              <a:t>ATP used to pump out protons (H</a:t>
            </a:r>
            <a:r>
              <a:rPr lang="en-GB" baseline="30000"/>
              <a:t>+</a:t>
            </a:r>
            <a:r>
              <a:rPr lang="en-GB"/>
              <a:t> ions)</a:t>
            </a:r>
          </a:p>
          <a:p>
            <a:pPr lvl="1">
              <a:lnSpc>
                <a:spcPct val="80000"/>
              </a:lnSpc>
            </a:pPr>
            <a:r>
              <a:rPr lang="en-GB"/>
              <a:t>This causes a diffusion gradient</a:t>
            </a:r>
          </a:p>
          <a:p>
            <a:pPr lvl="1">
              <a:lnSpc>
                <a:spcPct val="80000"/>
              </a:lnSpc>
            </a:pPr>
            <a:r>
              <a:rPr lang="en-GB"/>
              <a:t>Protons diffuse back in through cotransporter proteins, bringing sucrose in with them</a:t>
            </a:r>
          </a:p>
          <a:p>
            <a:pPr lvl="1">
              <a:lnSpc>
                <a:spcPct val="80000"/>
              </a:lnSpc>
            </a:pPr>
            <a:r>
              <a:rPr lang="en-GB"/>
              <a:t>This leads to a high concentration of sucrose</a:t>
            </a:r>
          </a:p>
          <a:p>
            <a:pPr>
              <a:lnSpc>
                <a:spcPct val="80000"/>
              </a:lnSpc>
            </a:pPr>
            <a:r>
              <a:rPr lang="en-GB"/>
              <a:t>Sieve Tube Elements</a:t>
            </a:r>
          </a:p>
          <a:p>
            <a:pPr lvl="1">
              <a:lnSpc>
                <a:spcPct val="80000"/>
              </a:lnSpc>
            </a:pPr>
            <a:r>
              <a:rPr lang="en-GB"/>
              <a:t>Sucrose moves in through plasmodesmata</a:t>
            </a:r>
          </a:p>
          <a:p>
            <a:pPr lvl="1">
              <a:lnSpc>
                <a:spcPct val="80000"/>
              </a:lnSpc>
            </a:pPr>
            <a:r>
              <a:rPr lang="en-GB"/>
              <a:t>Sucrose lowers the water potential, so water moves in by osmosis</a:t>
            </a:r>
          </a:p>
          <a:p>
            <a:pPr lvl="1">
              <a:lnSpc>
                <a:spcPct val="80000"/>
              </a:lnSpc>
            </a:pPr>
            <a:r>
              <a:rPr lang="en-GB"/>
              <a:t>This increases the hydrostatic pressure</a:t>
            </a:r>
          </a:p>
        </p:txBody>
      </p:sp>
      <p:sp>
        <p:nvSpPr>
          <p:cNvPr id="18436" name="Text Box 4"/>
          <p:cNvSpPr txBox="1">
            <a:spLocks noChangeArrowheads="1"/>
          </p:cNvSpPr>
          <p:nvPr/>
        </p:nvSpPr>
        <p:spPr bwMode="auto">
          <a:xfrm>
            <a:off x="1524000" y="1"/>
            <a:ext cx="5976938" cy="366713"/>
          </a:xfrm>
          <a:prstGeom prst="rect">
            <a:avLst/>
          </a:prstGeom>
          <a:solidFill>
            <a:srgbClr val="FDA1F6"/>
          </a:solidFill>
          <a:ln w="9525">
            <a:noFill/>
            <a:miter lim="800000"/>
            <a:headEnd/>
            <a:tailEnd/>
          </a:ln>
          <a:effectLst/>
        </p:spPr>
        <p:txBody>
          <a:bodyPr>
            <a:spAutoFit/>
          </a:bodyPr>
          <a:lstStyle/>
          <a:p>
            <a:pPr>
              <a:spcBef>
                <a:spcPct val="20000"/>
              </a:spcBef>
              <a:buFontTx/>
              <a:buChar char="•"/>
            </a:pPr>
            <a:r>
              <a:rPr lang="en-GB"/>
              <a:t>Interpret the mechanism of active loading (Grade C-A)</a:t>
            </a:r>
          </a:p>
        </p:txBody>
      </p:sp>
      <p:pic>
        <p:nvPicPr>
          <p:cNvPr id="5" name="Picture 6"/>
          <p:cNvPicPr>
            <a:picLocks noChangeAspect="1" noChangeArrowheads="1"/>
          </p:cNvPicPr>
          <p:nvPr/>
        </p:nvPicPr>
        <p:blipFill>
          <a:blip r:embed="rId2" cstate="print"/>
          <a:srcRect/>
          <a:stretch>
            <a:fillRect/>
          </a:stretch>
        </p:blipFill>
        <p:spPr>
          <a:xfrm>
            <a:off x="7680176" y="1052736"/>
            <a:ext cx="2667434" cy="2001788"/>
          </a:xfrm>
          <a:prstGeom prst="rect">
            <a:avLst/>
          </a:prstGeom>
          <a:ln/>
        </p:spPr>
      </p:pic>
    </p:spTree>
    <p:extLst>
      <p:ext uri="{BB962C8B-B14F-4D97-AF65-F5344CB8AC3E}">
        <p14:creationId xmlns:p14="http://schemas.microsoft.com/office/powerpoint/2010/main" val="12278114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22363"/>
            <a:ext cx="9144000" cy="1131440"/>
          </a:xfrm>
        </p:spPr>
        <p:txBody>
          <a:bodyPr/>
          <a:lstStyle/>
          <a:p>
            <a:r>
              <a:rPr lang="en-GB" dirty="0" err="1" smtClean="0"/>
              <a:t>Hox</a:t>
            </a:r>
            <a:r>
              <a:rPr lang="en-GB" dirty="0" smtClean="0"/>
              <a:t> Genes</a:t>
            </a:r>
            <a:endParaRPr lang="en-GB" dirty="0"/>
          </a:p>
        </p:txBody>
      </p:sp>
      <p:sp>
        <p:nvSpPr>
          <p:cNvPr id="5" name="Subtitle 4"/>
          <p:cNvSpPr>
            <a:spLocks noGrp="1"/>
          </p:cNvSpPr>
          <p:nvPr>
            <p:ph type="subTitle" idx="1"/>
          </p:nvPr>
        </p:nvSpPr>
        <p:spPr/>
        <p:txBody>
          <a:bodyPr/>
          <a:lstStyle/>
          <a:p>
            <a:endParaRPr lang="en-GB"/>
          </a:p>
        </p:txBody>
      </p:sp>
      <p:pic>
        <p:nvPicPr>
          <p:cNvPr id="6" name="Picture 5"/>
          <p:cNvPicPr>
            <a:picLocks noChangeAspect="1"/>
          </p:cNvPicPr>
          <p:nvPr/>
        </p:nvPicPr>
        <p:blipFill rotWithShape="1">
          <a:blip r:embed="rId2"/>
          <a:srcRect l="49967" t="42737" r="26871" b="44411"/>
          <a:stretch/>
        </p:blipFill>
        <p:spPr>
          <a:xfrm>
            <a:off x="2678805" y="2457840"/>
            <a:ext cx="7354851" cy="2294463"/>
          </a:xfrm>
          <a:prstGeom prst="rect">
            <a:avLst/>
          </a:prstGeom>
        </p:spPr>
      </p:pic>
    </p:spTree>
    <p:extLst>
      <p:ext uri="{BB962C8B-B14F-4D97-AF65-F5344CB8AC3E}">
        <p14:creationId xmlns:p14="http://schemas.microsoft.com/office/powerpoint/2010/main" val="2136996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73507" y="246063"/>
            <a:ext cx="8229600" cy="1143000"/>
          </a:xfrm>
        </p:spPr>
        <p:txBody>
          <a:bodyPr/>
          <a:lstStyle/>
          <a:p>
            <a:r>
              <a:rPr lang="en-GB" dirty="0"/>
              <a:t>Removal at the Sink</a:t>
            </a:r>
          </a:p>
        </p:txBody>
      </p:sp>
      <p:sp>
        <p:nvSpPr>
          <p:cNvPr id="19459" name="Rectangle 3"/>
          <p:cNvSpPr>
            <a:spLocks noGrp="1" noChangeArrowheads="1"/>
          </p:cNvSpPr>
          <p:nvPr>
            <p:ph type="body" idx="1"/>
          </p:nvPr>
        </p:nvSpPr>
        <p:spPr>
          <a:xfrm>
            <a:off x="1981200" y="1268414"/>
            <a:ext cx="8229600" cy="5184775"/>
          </a:xfrm>
        </p:spPr>
        <p:txBody>
          <a:bodyPr/>
          <a:lstStyle/>
          <a:p>
            <a:r>
              <a:rPr lang="en-GB" dirty="0"/>
              <a:t>Sink</a:t>
            </a:r>
          </a:p>
          <a:p>
            <a:pPr lvl="1"/>
            <a:r>
              <a:rPr lang="en-GB" dirty="0"/>
              <a:t>Uses up sucrose in respiration or it is stored as starch</a:t>
            </a:r>
          </a:p>
          <a:p>
            <a:pPr lvl="1"/>
            <a:r>
              <a:rPr lang="en-GB" dirty="0"/>
              <a:t>Lowers sucrose concentration</a:t>
            </a:r>
          </a:p>
          <a:p>
            <a:pPr lvl="1"/>
            <a:r>
              <a:rPr lang="en-GB" dirty="0"/>
              <a:t>Sucrose moves in by diffusion, lowering the water potential</a:t>
            </a:r>
          </a:p>
          <a:p>
            <a:pPr lvl="1"/>
            <a:r>
              <a:rPr lang="en-GB" dirty="0"/>
              <a:t>Water moves into the sink by osmosis</a:t>
            </a:r>
          </a:p>
          <a:p>
            <a:pPr lvl="1"/>
            <a:r>
              <a:rPr lang="en-GB" dirty="0"/>
              <a:t>This lowers the hydrostatic pressure</a:t>
            </a:r>
          </a:p>
          <a:p>
            <a:pPr lvl="2"/>
            <a:r>
              <a:rPr lang="en-GB" dirty="0"/>
              <a:t>This high hydrostatic pressure near the source and low hydrostatic pressure near the sink creates movement in the phloem called </a:t>
            </a:r>
            <a:r>
              <a:rPr lang="en-GB" b="1" dirty="0"/>
              <a:t>mass flow</a:t>
            </a:r>
            <a:endParaRPr lang="en-GB" dirty="0"/>
          </a:p>
          <a:p>
            <a:pPr lvl="1"/>
            <a:endParaRPr lang="en-GB" dirty="0"/>
          </a:p>
        </p:txBody>
      </p:sp>
      <p:sp>
        <p:nvSpPr>
          <p:cNvPr id="19460" name="Text Box 4"/>
          <p:cNvSpPr txBox="1">
            <a:spLocks noChangeArrowheads="1"/>
          </p:cNvSpPr>
          <p:nvPr/>
        </p:nvSpPr>
        <p:spPr bwMode="auto">
          <a:xfrm>
            <a:off x="1524000" y="1"/>
            <a:ext cx="5976938" cy="366713"/>
          </a:xfrm>
          <a:prstGeom prst="rect">
            <a:avLst/>
          </a:prstGeom>
          <a:solidFill>
            <a:srgbClr val="FDA1F6"/>
          </a:solidFill>
          <a:ln w="9525">
            <a:noFill/>
            <a:miter lim="800000"/>
            <a:headEnd/>
            <a:tailEnd/>
          </a:ln>
          <a:effectLst/>
        </p:spPr>
        <p:txBody>
          <a:bodyPr>
            <a:spAutoFit/>
          </a:bodyPr>
          <a:lstStyle/>
          <a:p>
            <a:pPr>
              <a:spcBef>
                <a:spcPct val="20000"/>
              </a:spcBef>
              <a:buFontTx/>
              <a:buChar char="•"/>
            </a:pPr>
            <a:r>
              <a:rPr lang="en-GB"/>
              <a:t>Interpret the mechanism of active loading (Grade C-A)</a:t>
            </a:r>
          </a:p>
        </p:txBody>
      </p:sp>
      <p:pic>
        <p:nvPicPr>
          <p:cNvPr id="5" name="Picture 6"/>
          <p:cNvPicPr>
            <a:picLocks noChangeAspect="1" noChangeArrowheads="1"/>
          </p:cNvPicPr>
          <p:nvPr/>
        </p:nvPicPr>
        <p:blipFill>
          <a:blip r:embed="rId2" cstate="print"/>
          <a:srcRect/>
          <a:stretch>
            <a:fillRect/>
          </a:stretch>
        </p:blipFill>
        <p:spPr>
          <a:xfrm>
            <a:off x="8195414" y="0"/>
            <a:ext cx="2472587" cy="1855564"/>
          </a:xfrm>
          <a:prstGeom prst="rect">
            <a:avLst/>
          </a:prstGeom>
          <a:ln/>
        </p:spPr>
      </p:pic>
    </p:spTree>
    <p:extLst>
      <p:ext uri="{BB962C8B-B14F-4D97-AF65-F5344CB8AC3E}">
        <p14:creationId xmlns:p14="http://schemas.microsoft.com/office/powerpoint/2010/main" val="1953605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735638" y="274638"/>
            <a:ext cx="4475162" cy="1143000"/>
          </a:xfrm>
        </p:spPr>
        <p:txBody>
          <a:bodyPr>
            <a:normAutofit fontScale="90000"/>
          </a:bodyPr>
          <a:lstStyle/>
          <a:p>
            <a:r>
              <a:rPr lang="en-GB" dirty="0" smtClean="0"/>
              <a:t>OLD SPEC: Evidence</a:t>
            </a:r>
            <a:endParaRPr lang="en-GB" dirty="0"/>
          </a:p>
        </p:txBody>
      </p:sp>
      <p:sp>
        <p:nvSpPr>
          <p:cNvPr id="21507" name="Rectangle 3"/>
          <p:cNvSpPr>
            <a:spLocks noGrp="1" noChangeArrowheads="1"/>
          </p:cNvSpPr>
          <p:nvPr>
            <p:ph type="body" idx="1"/>
          </p:nvPr>
        </p:nvSpPr>
        <p:spPr/>
        <p:txBody>
          <a:bodyPr/>
          <a:lstStyle/>
          <a:p>
            <a:r>
              <a:rPr lang="en-GB" dirty="0"/>
              <a:t>Active loading and movement of sucrose in the phloem is a theory</a:t>
            </a:r>
          </a:p>
          <a:p>
            <a:r>
              <a:rPr lang="en-GB" dirty="0"/>
              <a:t>Evidence supports this theory</a:t>
            </a:r>
          </a:p>
        </p:txBody>
      </p:sp>
      <p:sp>
        <p:nvSpPr>
          <p:cNvPr id="21508" name="Text Box 4"/>
          <p:cNvSpPr txBox="1">
            <a:spLocks noChangeArrowheads="1"/>
          </p:cNvSpPr>
          <p:nvPr/>
        </p:nvSpPr>
        <p:spPr bwMode="auto">
          <a:xfrm>
            <a:off x="1919288" y="549275"/>
            <a:ext cx="3168650" cy="641350"/>
          </a:xfrm>
          <a:prstGeom prst="rect">
            <a:avLst/>
          </a:prstGeom>
          <a:solidFill>
            <a:srgbClr val="FDA1F6"/>
          </a:solidFill>
          <a:ln w="9525">
            <a:noFill/>
            <a:miter lim="800000"/>
            <a:headEnd/>
            <a:tailEnd/>
          </a:ln>
          <a:effectLst/>
        </p:spPr>
        <p:txBody>
          <a:bodyPr>
            <a:spAutoFit/>
          </a:bodyPr>
          <a:lstStyle/>
          <a:p>
            <a:pPr>
              <a:spcBef>
                <a:spcPct val="20000"/>
              </a:spcBef>
              <a:buFontTx/>
              <a:buChar char="•"/>
            </a:pPr>
            <a:r>
              <a:rPr lang="en-GB"/>
              <a:t> Evaluate evidence for this mechanism (Grade C-A)</a:t>
            </a:r>
          </a:p>
        </p:txBody>
      </p:sp>
    </p:spTree>
    <p:extLst>
      <p:ext uri="{BB962C8B-B14F-4D97-AF65-F5344CB8AC3E}">
        <p14:creationId xmlns:p14="http://schemas.microsoft.com/office/powerpoint/2010/main" val="3949904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Radioactive labelling of carbon dioxide (for photosynthesis) </a:t>
            </a:r>
            <a:endParaRPr lang="en-GB" dirty="0"/>
          </a:p>
        </p:txBody>
      </p:sp>
      <p:sp>
        <p:nvSpPr>
          <p:cNvPr id="3" name="Content Placeholder 2"/>
          <p:cNvSpPr>
            <a:spLocks noGrp="1"/>
          </p:cNvSpPr>
          <p:nvPr>
            <p:ph idx="1"/>
          </p:nvPr>
        </p:nvSpPr>
        <p:spPr/>
        <p:txBody>
          <a:bodyPr/>
          <a:lstStyle/>
          <a:p>
            <a:r>
              <a:rPr lang="en-GB" dirty="0" smtClean="0"/>
              <a:t>Labelled </a:t>
            </a:r>
            <a:r>
              <a:rPr lang="en-GB" dirty="0"/>
              <a:t>carbon observed in the phloem</a:t>
            </a:r>
          </a:p>
          <a:p>
            <a:pPr lvl="0"/>
            <a:r>
              <a:rPr lang="en-GB" dirty="0"/>
              <a:t>Movement of labelled sucrose is faster than it would be by diffusion</a:t>
            </a:r>
          </a:p>
          <a:p>
            <a:pPr lvl="0"/>
            <a:r>
              <a:rPr lang="en-GB" dirty="0"/>
              <a:t>Sucrose is moved to all parts of the plant at the same rate, rather than going quicker to areas of low concentration</a:t>
            </a:r>
          </a:p>
          <a:p>
            <a:endParaRPr lang="en-GB" dirty="0"/>
          </a:p>
        </p:txBody>
      </p:sp>
    </p:spTree>
    <p:extLst>
      <p:ext uri="{BB962C8B-B14F-4D97-AF65-F5344CB8AC3E}">
        <p14:creationId xmlns:p14="http://schemas.microsoft.com/office/powerpoint/2010/main" val="1201364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Tree Ringing </a:t>
            </a:r>
            <a:endParaRPr lang="en-GB" dirty="0"/>
          </a:p>
        </p:txBody>
      </p:sp>
      <p:sp>
        <p:nvSpPr>
          <p:cNvPr id="3" name="Content Placeholder 2"/>
          <p:cNvSpPr>
            <a:spLocks noGrp="1"/>
          </p:cNvSpPr>
          <p:nvPr>
            <p:ph idx="1"/>
          </p:nvPr>
        </p:nvSpPr>
        <p:spPr>
          <a:xfrm>
            <a:off x="1981200" y="1600201"/>
            <a:ext cx="8229600" cy="2188840"/>
          </a:xfrm>
        </p:spPr>
        <p:txBody>
          <a:bodyPr/>
          <a:lstStyle/>
          <a:p>
            <a:r>
              <a:rPr lang="en-GB" dirty="0" smtClean="0"/>
              <a:t>Removal </a:t>
            </a:r>
            <a:r>
              <a:rPr lang="en-GB" dirty="0"/>
              <a:t>of bark in a ring all around the tree trunk, which removes the phloem but leaves the xylem intact</a:t>
            </a:r>
          </a:p>
          <a:p>
            <a:r>
              <a:rPr lang="en-GB" dirty="0"/>
              <a:t>Tree swells above the ring, where sugar collect</a:t>
            </a:r>
          </a:p>
        </p:txBody>
      </p:sp>
      <p:sp>
        <p:nvSpPr>
          <p:cNvPr id="4" name="Title 1"/>
          <p:cNvSpPr txBox="1">
            <a:spLocks/>
          </p:cNvSpPr>
          <p:nvPr/>
        </p:nvSpPr>
        <p:spPr>
          <a:xfrm>
            <a:off x="2063552" y="3789040"/>
            <a:ext cx="8229600" cy="1143000"/>
          </a:xfrm>
          <a:prstGeom prst="rect">
            <a:avLst/>
          </a:prstGeom>
        </p:spPr>
        <p:txBody>
          <a:bodyPr vert="horz" lIns="91440" tIns="45720" rIns="91440" bIns="45720" rtlCol="0" anchor="ctr">
            <a:normAutofit/>
          </a:bodyPr>
          <a:lstStyle/>
          <a:p>
            <a:pPr algn="ctr">
              <a:spcBef>
                <a:spcPct val="0"/>
              </a:spcBef>
              <a:defRPr/>
            </a:pPr>
            <a:r>
              <a:rPr lang="en-GB" sz="4400" dirty="0">
                <a:latin typeface="+mj-lt"/>
                <a:ea typeface="+mj-ea"/>
                <a:cs typeface="+mj-cs"/>
              </a:rPr>
              <a:t>Mitochondria </a:t>
            </a:r>
          </a:p>
        </p:txBody>
      </p:sp>
      <p:sp>
        <p:nvSpPr>
          <p:cNvPr id="5" name="TextBox 4"/>
          <p:cNvSpPr txBox="1"/>
          <p:nvPr/>
        </p:nvSpPr>
        <p:spPr>
          <a:xfrm>
            <a:off x="2063552" y="4869160"/>
            <a:ext cx="8280920" cy="1077218"/>
          </a:xfrm>
          <a:prstGeom prst="rect">
            <a:avLst/>
          </a:prstGeom>
          <a:noFill/>
        </p:spPr>
        <p:txBody>
          <a:bodyPr wrap="square" rtlCol="0">
            <a:spAutoFit/>
          </a:bodyPr>
          <a:lstStyle/>
          <a:p>
            <a:pPr>
              <a:buFont typeface="Arial" pitchFamily="34" charset="0"/>
              <a:buChar char="•"/>
            </a:pPr>
            <a:r>
              <a:rPr lang="en-GB" sz="3200" dirty="0"/>
              <a:t> </a:t>
            </a:r>
            <a:r>
              <a:rPr lang="en-GB" sz="3200" dirty="0"/>
              <a:t> Companion </a:t>
            </a:r>
            <a:r>
              <a:rPr lang="en-GB" sz="3200" dirty="0"/>
              <a:t>cells have large amounts of </a:t>
            </a:r>
            <a:r>
              <a:rPr lang="en-GB" sz="3200" dirty="0"/>
              <a:t> </a:t>
            </a:r>
          </a:p>
          <a:p>
            <a:r>
              <a:rPr lang="en-GB" sz="3200" dirty="0"/>
              <a:t>    mitochondria</a:t>
            </a:r>
            <a:endParaRPr lang="en-GB" sz="3200" dirty="0"/>
          </a:p>
        </p:txBody>
      </p:sp>
    </p:spTree>
    <p:extLst>
      <p:ext uri="{BB962C8B-B14F-4D97-AF65-F5344CB8AC3E}">
        <p14:creationId xmlns:p14="http://schemas.microsoft.com/office/powerpoint/2010/main" val="2881101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Aphids</a:t>
            </a:r>
            <a:endParaRPr lang="en-GB" dirty="0"/>
          </a:p>
        </p:txBody>
      </p:sp>
      <p:sp>
        <p:nvSpPr>
          <p:cNvPr id="3" name="Content Placeholder 2"/>
          <p:cNvSpPr>
            <a:spLocks noGrp="1"/>
          </p:cNvSpPr>
          <p:nvPr>
            <p:ph idx="1"/>
          </p:nvPr>
        </p:nvSpPr>
        <p:spPr/>
        <p:txBody>
          <a:bodyPr/>
          <a:lstStyle/>
          <a:p>
            <a:pPr lvl="0"/>
            <a:r>
              <a:rPr lang="en-GB" dirty="0" smtClean="0"/>
              <a:t>Feed </a:t>
            </a:r>
            <a:r>
              <a:rPr lang="en-GB" dirty="0"/>
              <a:t>by inserting mouth parts into phloem</a:t>
            </a:r>
          </a:p>
          <a:p>
            <a:pPr lvl="0"/>
            <a:r>
              <a:rPr lang="en-GB" dirty="0"/>
              <a:t>Analysis of fluids collected from aphids contain lots of </a:t>
            </a:r>
            <a:r>
              <a:rPr lang="en-GB" dirty="0" smtClean="0"/>
              <a:t>sugars</a:t>
            </a:r>
          </a:p>
          <a:p>
            <a:pPr lvl="0"/>
            <a:endParaRPr lang="en-GB" dirty="0"/>
          </a:p>
          <a:p>
            <a:pPr lvl="0"/>
            <a:endParaRPr lang="en-GB" dirty="0" smtClean="0"/>
          </a:p>
          <a:p>
            <a:pPr lvl="0"/>
            <a:r>
              <a:rPr lang="en-GB" dirty="0" smtClean="0"/>
              <a:t>Companion </a:t>
            </a:r>
            <a:r>
              <a:rPr lang="en-GB" dirty="0"/>
              <a:t>Cells pH have a higher than surrounding cells</a:t>
            </a:r>
          </a:p>
          <a:p>
            <a:pPr lvl="0"/>
            <a:endParaRPr lang="en-GB" dirty="0"/>
          </a:p>
          <a:p>
            <a:endParaRPr lang="en-GB" dirty="0"/>
          </a:p>
        </p:txBody>
      </p:sp>
      <p:sp>
        <p:nvSpPr>
          <p:cNvPr id="4" name="Title 1"/>
          <p:cNvSpPr txBox="1">
            <a:spLocks/>
          </p:cNvSpPr>
          <p:nvPr/>
        </p:nvSpPr>
        <p:spPr>
          <a:xfrm>
            <a:off x="1919536" y="3284984"/>
            <a:ext cx="8229600" cy="1143000"/>
          </a:xfrm>
          <a:prstGeom prst="rect">
            <a:avLst/>
          </a:prstGeom>
        </p:spPr>
        <p:txBody>
          <a:bodyPr vert="horz" lIns="91440" tIns="45720" rIns="91440" bIns="45720" rtlCol="0" anchor="ctr">
            <a:normAutofit/>
          </a:bodyPr>
          <a:lstStyle/>
          <a:p>
            <a:pPr algn="ctr">
              <a:spcBef>
                <a:spcPct val="0"/>
              </a:spcBef>
              <a:defRPr/>
            </a:pPr>
            <a:r>
              <a:rPr lang="en-GB" sz="4400">
                <a:latin typeface="+mj-lt"/>
                <a:ea typeface="+mj-ea"/>
                <a:cs typeface="+mj-cs"/>
              </a:rPr>
              <a:t>pH</a:t>
            </a:r>
            <a:endParaRPr lang="en-GB" sz="4400" dirty="0">
              <a:latin typeface="+mj-lt"/>
              <a:ea typeface="+mj-ea"/>
              <a:cs typeface="+mj-cs"/>
            </a:endParaRPr>
          </a:p>
        </p:txBody>
      </p:sp>
    </p:spTree>
    <p:extLst>
      <p:ext uri="{BB962C8B-B14F-4D97-AF65-F5344CB8AC3E}">
        <p14:creationId xmlns:p14="http://schemas.microsoft.com/office/powerpoint/2010/main" val="1402407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3999" y="555692"/>
            <a:ext cx="9144000" cy="989772"/>
          </a:xfrm>
        </p:spPr>
        <p:txBody>
          <a:bodyPr/>
          <a:lstStyle/>
          <a:p>
            <a:r>
              <a:rPr lang="en-GB" dirty="0" smtClean="0"/>
              <a:t>Animal Responses</a:t>
            </a:r>
            <a:endParaRPr lang="en-GB" dirty="0"/>
          </a:p>
        </p:txBody>
      </p:sp>
      <p:sp>
        <p:nvSpPr>
          <p:cNvPr id="7" name="Subtitle 6"/>
          <p:cNvSpPr>
            <a:spLocks noGrp="1"/>
          </p:cNvSpPr>
          <p:nvPr>
            <p:ph type="subTitle" idx="1"/>
          </p:nvPr>
        </p:nvSpPr>
        <p:spPr>
          <a:xfrm>
            <a:off x="248991" y="2112135"/>
            <a:ext cx="1901780" cy="1655762"/>
          </a:xfrm>
        </p:spPr>
        <p:txBody>
          <a:bodyPr>
            <a:normAutofit fontScale="85000" lnSpcReduction="20000"/>
          </a:bodyPr>
          <a:lstStyle/>
          <a:p>
            <a:r>
              <a:rPr lang="en-GB" dirty="0" smtClean="0"/>
              <a:t>What did you mean?  All the animal responses stuff in the spec is hormonal and nervous control</a:t>
            </a:r>
            <a:endParaRPr lang="en-GB" dirty="0"/>
          </a:p>
        </p:txBody>
      </p:sp>
      <p:pic>
        <p:nvPicPr>
          <p:cNvPr id="8" name="Picture 7"/>
          <p:cNvPicPr>
            <a:picLocks noChangeAspect="1"/>
          </p:cNvPicPr>
          <p:nvPr/>
        </p:nvPicPr>
        <p:blipFill rotWithShape="1">
          <a:blip r:embed="rId2"/>
          <a:srcRect l="23736" t="15801" r="25386" b="20643"/>
          <a:stretch/>
        </p:blipFill>
        <p:spPr>
          <a:xfrm>
            <a:off x="2786129" y="1996225"/>
            <a:ext cx="6619741" cy="4649274"/>
          </a:xfrm>
          <a:prstGeom prst="rect">
            <a:avLst/>
          </a:prstGeom>
        </p:spPr>
      </p:pic>
    </p:spTree>
    <p:extLst>
      <p:ext uri="{BB962C8B-B14F-4D97-AF65-F5344CB8AC3E}">
        <p14:creationId xmlns:p14="http://schemas.microsoft.com/office/powerpoint/2010/main" val="155915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85365" y="128956"/>
            <a:ext cx="9144000" cy="989772"/>
          </a:xfrm>
        </p:spPr>
        <p:txBody>
          <a:bodyPr/>
          <a:lstStyle/>
          <a:p>
            <a:r>
              <a:rPr lang="en-GB" dirty="0" smtClean="0"/>
              <a:t>Respiration</a:t>
            </a:r>
            <a:endParaRPr lang="en-GB" dirty="0"/>
          </a:p>
        </p:txBody>
      </p:sp>
      <p:sp>
        <p:nvSpPr>
          <p:cNvPr id="5" name="Subtitle 4"/>
          <p:cNvSpPr>
            <a:spLocks noGrp="1"/>
          </p:cNvSpPr>
          <p:nvPr>
            <p:ph type="subTitle" idx="1"/>
          </p:nvPr>
        </p:nvSpPr>
        <p:spPr/>
        <p:txBody>
          <a:bodyPr/>
          <a:lstStyle/>
          <a:p>
            <a:endParaRPr lang="en-GB"/>
          </a:p>
        </p:txBody>
      </p:sp>
      <p:pic>
        <p:nvPicPr>
          <p:cNvPr id="6" name="Picture 5"/>
          <p:cNvPicPr>
            <a:picLocks noChangeAspect="1"/>
          </p:cNvPicPr>
          <p:nvPr/>
        </p:nvPicPr>
        <p:blipFill rotWithShape="1">
          <a:blip r:embed="rId2"/>
          <a:srcRect l="24033" t="23900" r="24396" b="26981"/>
          <a:stretch/>
        </p:blipFill>
        <p:spPr>
          <a:xfrm>
            <a:off x="15006" y="1134330"/>
            <a:ext cx="5986549" cy="3205849"/>
          </a:xfrm>
          <a:prstGeom prst="rect">
            <a:avLst/>
          </a:prstGeom>
        </p:spPr>
      </p:pic>
      <p:pic>
        <p:nvPicPr>
          <p:cNvPr id="7" name="Picture 6"/>
          <p:cNvPicPr>
            <a:picLocks noChangeAspect="1"/>
          </p:cNvPicPr>
          <p:nvPr/>
        </p:nvPicPr>
        <p:blipFill rotWithShape="1">
          <a:blip r:embed="rId3"/>
          <a:srcRect l="23736" t="21787" r="26772" b="18882"/>
          <a:stretch/>
        </p:blipFill>
        <p:spPr>
          <a:xfrm>
            <a:off x="6001555" y="1134331"/>
            <a:ext cx="6091707" cy="4105811"/>
          </a:xfrm>
          <a:prstGeom prst="rect">
            <a:avLst/>
          </a:prstGeom>
        </p:spPr>
      </p:pic>
      <p:pic>
        <p:nvPicPr>
          <p:cNvPr id="8" name="Picture 7"/>
          <p:cNvPicPr>
            <a:picLocks noChangeAspect="1"/>
          </p:cNvPicPr>
          <p:nvPr/>
        </p:nvPicPr>
        <p:blipFill rotWithShape="1">
          <a:blip r:embed="rId4"/>
          <a:srcRect l="23935" t="32526" r="26277" b="46875"/>
          <a:stretch/>
        </p:blipFill>
        <p:spPr>
          <a:xfrm>
            <a:off x="257576" y="5240142"/>
            <a:ext cx="6478074" cy="1506828"/>
          </a:xfrm>
          <a:prstGeom prst="rect">
            <a:avLst/>
          </a:prstGeom>
        </p:spPr>
      </p:pic>
    </p:spTree>
    <p:extLst>
      <p:ext uri="{BB962C8B-B14F-4D97-AF65-F5344CB8AC3E}">
        <p14:creationId xmlns:p14="http://schemas.microsoft.com/office/powerpoint/2010/main" val="950725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Glycolysis</a:t>
            </a:r>
            <a:endParaRPr lang="en-GB" dirty="0"/>
          </a:p>
        </p:txBody>
      </p:sp>
      <p:sp>
        <p:nvSpPr>
          <p:cNvPr id="3" name="Content Placeholder 2"/>
          <p:cNvSpPr>
            <a:spLocks noGrp="1"/>
          </p:cNvSpPr>
          <p:nvPr>
            <p:ph sz="quarter" idx="1"/>
          </p:nvPr>
        </p:nvSpPr>
        <p:spPr>
          <a:xfrm>
            <a:off x="1524000" y="1808212"/>
            <a:ext cx="9144000" cy="5257800"/>
          </a:xfrm>
        </p:spPr>
        <p:txBody>
          <a:bodyPr>
            <a:normAutofit fontScale="92500" lnSpcReduction="20000"/>
          </a:bodyPr>
          <a:lstStyle/>
          <a:p>
            <a:pPr algn="ctr">
              <a:buNone/>
            </a:pPr>
            <a:r>
              <a:rPr lang="en-GB" dirty="0" smtClean="0"/>
              <a:t>	Glucose</a:t>
            </a:r>
          </a:p>
          <a:p>
            <a:pPr>
              <a:buNone/>
            </a:pPr>
            <a:r>
              <a:rPr lang="en-GB" dirty="0" smtClean="0"/>
              <a:t>		</a:t>
            </a:r>
            <a:r>
              <a:rPr lang="en-GB" dirty="0" smtClean="0">
                <a:solidFill>
                  <a:srgbClr val="FF0000"/>
                </a:solidFill>
              </a:rPr>
              <a:t>ATP</a:t>
            </a:r>
            <a:endParaRPr lang="en-GB" dirty="0" smtClean="0"/>
          </a:p>
          <a:p>
            <a:pPr algn="ctr">
              <a:buNone/>
            </a:pPr>
            <a:r>
              <a:rPr lang="en-GB" dirty="0" smtClean="0"/>
              <a:t>Glucose-6-phosphate</a:t>
            </a:r>
          </a:p>
          <a:p>
            <a:pPr algn="ctr">
              <a:buNone/>
            </a:pPr>
            <a:endParaRPr lang="en-GB" sz="900" dirty="0" smtClean="0"/>
          </a:p>
          <a:p>
            <a:pPr algn="ctr">
              <a:buNone/>
            </a:pPr>
            <a:endParaRPr lang="en-GB" sz="900" dirty="0" smtClean="0"/>
          </a:p>
          <a:p>
            <a:pPr algn="ctr">
              <a:buNone/>
            </a:pPr>
            <a:r>
              <a:rPr lang="en-GB" dirty="0" smtClean="0"/>
              <a:t>Fructose-1-phosphate</a:t>
            </a:r>
          </a:p>
          <a:p>
            <a:pPr>
              <a:buNone/>
            </a:pPr>
            <a:r>
              <a:rPr lang="en-GB" dirty="0" smtClean="0"/>
              <a:t>		</a:t>
            </a:r>
            <a:r>
              <a:rPr lang="en-GB" dirty="0" smtClean="0">
                <a:solidFill>
                  <a:srgbClr val="FF0000"/>
                </a:solidFill>
              </a:rPr>
              <a:t>ATP</a:t>
            </a:r>
            <a:endParaRPr lang="en-GB" dirty="0" smtClean="0"/>
          </a:p>
          <a:p>
            <a:pPr algn="ctr">
              <a:buNone/>
            </a:pPr>
            <a:r>
              <a:rPr lang="en-GB" dirty="0" smtClean="0"/>
              <a:t>Hexose-1,6-bisphosphate</a:t>
            </a:r>
          </a:p>
          <a:p>
            <a:pPr algn="ctr">
              <a:buNone/>
            </a:pPr>
            <a:endParaRPr lang="en-GB" dirty="0" smtClean="0"/>
          </a:p>
          <a:p>
            <a:pPr algn="ctr">
              <a:buNone/>
            </a:pPr>
            <a:r>
              <a:rPr lang="en-GB" dirty="0" err="1" smtClean="0"/>
              <a:t>Triose</a:t>
            </a:r>
            <a:r>
              <a:rPr lang="en-GB" dirty="0" smtClean="0"/>
              <a:t> Phosphate		</a:t>
            </a:r>
            <a:r>
              <a:rPr lang="en-GB" dirty="0" err="1" smtClean="0"/>
              <a:t>Triose</a:t>
            </a:r>
            <a:r>
              <a:rPr lang="en-GB" dirty="0" smtClean="0"/>
              <a:t> Phosphate</a:t>
            </a:r>
          </a:p>
          <a:p>
            <a:pPr>
              <a:buNone/>
            </a:pPr>
            <a:r>
              <a:rPr lang="en-GB" dirty="0" smtClean="0">
                <a:solidFill>
                  <a:srgbClr val="FF0000"/>
                </a:solidFill>
              </a:rPr>
              <a:t>2 ATP &amp; </a:t>
            </a:r>
            <a:r>
              <a:rPr lang="en-GB" dirty="0" err="1" smtClean="0">
                <a:solidFill>
                  <a:srgbClr val="FF0000"/>
                </a:solidFill>
              </a:rPr>
              <a:t>redNAD</a:t>
            </a:r>
            <a:r>
              <a:rPr lang="en-GB" dirty="0" smtClean="0">
                <a:solidFill>
                  <a:srgbClr val="FF0000"/>
                </a:solidFill>
              </a:rPr>
              <a:t>					  2 ATP &amp; </a:t>
            </a:r>
            <a:r>
              <a:rPr lang="en-GB" dirty="0" err="1" smtClean="0">
                <a:solidFill>
                  <a:srgbClr val="FF0000"/>
                </a:solidFill>
              </a:rPr>
              <a:t>redNAD</a:t>
            </a:r>
            <a:endParaRPr lang="en-GB" dirty="0" smtClean="0"/>
          </a:p>
          <a:p>
            <a:pPr algn="ctr">
              <a:buNone/>
            </a:pPr>
            <a:endParaRPr lang="en-GB" dirty="0" smtClean="0"/>
          </a:p>
          <a:p>
            <a:pPr algn="ctr">
              <a:buNone/>
            </a:pPr>
            <a:r>
              <a:rPr lang="en-GB" dirty="0" smtClean="0"/>
              <a:t>Pyruvate			Pyruvate</a:t>
            </a:r>
            <a:endParaRPr lang="en-GB" dirty="0"/>
          </a:p>
        </p:txBody>
      </p:sp>
      <p:cxnSp>
        <p:nvCxnSpPr>
          <p:cNvPr id="5" name="Straight Arrow Connector 4"/>
          <p:cNvCxnSpPr/>
          <p:nvPr/>
        </p:nvCxnSpPr>
        <p:spPr>
          <a:xfrm>
            <a:off x="6168008" y="2060848"/>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168008" y="2996952"/>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6168008" y="3861048"/>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583832" y="4797152"/>
            <a:ext cx="151216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312024" y="4797152"/>
            <a:ext cx="144016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11824" y="5661248"/>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536160" y="5661248"/>
            <a:ext cx="0"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680176" y="5949280"/>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007768" y="5877272"/>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143672" y="2276872"/>
            <a:ext cx="28083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143672" y="4149080"/>
            <a:ext cx="28803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544272" y="2348880"/>
            <a:ext cx="1512168"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a:t>Net Gain:</a:t>
            </a:r>
          </a:p>
          <a:p>
            <a:pPr>
              <a:buFont typeface="Arial" pitchFamily="34" charset="0"/>
              <a:buChar char="•"/>
            </a:pPr>
            <a:r>
              <a:rPr lang="en-GB" dirty="0"/>
              <a:t> 2 ATP</a:t>
            </a:r>
          </a:p>
          <a:p>
            <a:pPr>
              <a:buFont typeface="Arial" pitchFamily="34" charset="0"/>
              <a:buChar char="•"/>
            </a:pPr>
            <a:r>
              <a:rPr lang="en-GB" dirty="0"/>
              <a:t> 2 red NAD</a:t>
            </a:r>
          </a:p>
        </p:txBody>
      </p:sp>
    </p:spTree>
    <p:extLst>
      <p:ext uri="{BB962C8B-B14F-4D97-AF65-F5344CB8AC3E}">
        <p14:creationId xmlns:p14="http://schemas.microsoft.com/office/powerpoint/2010/main" val="19755410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 Reaction</a:t>
            </a:r>
            <a:endParaRPr lang="en-GB" dirty="0"/>
          </a:p>
        </p:txBody>
      </p:sp>
      <p:sp>
        <p:nvSpPr>
          <p:cNvPr id="3" name="Content Placeholder 2"/>
          <p:cNvSpPr>
            <a:spLocks noGrp="1"/>
          </p:cNvSpPr>
          <p:nvPr>
            <p:ph sz="quarter" idx="1"/>
          </p:nvPr>
        </p:nvSpPr>
        <p:spPr>
          <a:xfrm>
            <a:off x="1103312" y="1739590"/>
            <a:ext cx="8946541" cy="4508809"/>
          </a:xfrm>
        </p:spPr>
        <p:txBody>
          <a:bodyPr/>
          <a:lstStyle/>
          <a:p>
            <a:pPr algn="ctr">
              <a:buNone/>
            </a:pPr>
            <a:r>
              <a:rPr lang="en-GB" dirty="0" smtClean="0"/>
              <a:t>          Pyruvate</a:t>
            </a:r>
          </a:p>
          <a:p>
            <a:pPr>
              <a:buNone/>
            </a:pPr>
            <a:r>
              <a:rPr lang="en-GB" dirty="0" smtClean="0"/>
              <a:t>	                 	</a:t>
            </a:r>
            <a:r>
              <a:rPr lang="en-GB" dirty="0" smtClean="0">
                <a:solidFill>
                  <a:srgbClr val="FF0000"/>
                </a:solidFill>
              </a:rPr>
              <a:t>red NAD</a:t>
            </a:r>
          </a:p>
          <a:p>
            <a:pPr algn="r">
              <a:buNone/>
            </a:pPr>
            <a:r>
              <a:rPr lang="en-GB" dirty="0" smtClean="0"/>
              <a:t>		</a:t>
            </a:r>
            <a:r>
              <a:rPr lang="en-GB" dirty="0" err="1" smtClean="0">
                <a:solidFill>
                  <a:srgbClr val="00B0F0"/>
                </a:solidFill>
              </a:rPr>
              <a:t>CoA</a:t>
            </a:r>
            <a:r>
              <a:rPr lang="en-GB" dirty="0" smtClean="0">
                <a:solidFill>
                  <a:srgbClr val="00B0F0"/>
                </a:solidFill>
              </a:rPr>
              <a:t>		</a:t>
            </a:r>
            <a:endParaRPr lang="en-GB" dirty="0" smtClean="0"/>
          </a:p>
          <a:p>
            <a:pPr>
              <a:buNone/>
            </a:pPr>
            <a:r>
              <a:rPr lang="en-GB" dirty="0" smtClean="0"/>
              <a:t>	               </a:t>
            </a:r>
          </a:p>
          <a:p>
            <a:pPr>
              <a:buNone/>
            </a:pPr>
            <a:r>
              <a:rPr lang="en-GB" dirty="0"/>
              <a:t> </a:t>
            </a:r>
            <a:r>
              <a:rPr lang="en-GB" dirty="0" smtClean="0"/>
              <a:t>                          	</a:t>
            </a:r>
            <a:r>
              <a:rPr lang="en-GB" dirty="0" smtClean="0">
                <a:solidFill>
                  <a:srgbClr val="FF0000"/>
                </a:solidFill>
              </a:rPr>
              <a:t>Carbon dioxide</a:t>
            </a:r>
            <a:endParaRPr lang="en-GB" dirty="0" smtClean="0"/>
          </a:p>
          <a:p>
            <a:pPr algn="ctr">
              <a:buNone/>
            </a:pPr>
            <a:r>
              <a:rPr lang="en-GB" dirty="0" smtClean="0"/>
              <a:t>              Acetyl CoA</a:t>
            </a:r>
            <a:endParaRPr lang="en-GB" dirty="0"/>
          </a:p>
        </p:txBody>
      </p:sp>
      <p:cxnSp>
        <p:nvCxnSpPr>
          <p:cNvPr id="5" name="Straight Arrow Connector 4"/>
          <p:cNvCxnSpPr/>
          <p:nvPr/>
        </p:nvCxnSpPr>
        <p:spPr>
          <a:xfrm>
            <a:off x="6240016" y="2204864"/>
            <a:ext cx="0" cy="1584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384032" y="2924944"/>
            <a:ext cx="19442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583832" y="2420888"/>
            <a:ext cx="151216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663952" y="3501008"/>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20135" y="4941168"/>
            <a:ext cx="3061649"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2400" dirty="0"/>
              <a:t>Net gain:</a:t>
            </a:r>
          </a:p>
          <a:p>
            <a:pPr>
              <a:buFont typeface="Arial" pitchFamily="34" charset="0"/>
              <a:buChar char="•"/>
            </a:pPr>
            <a:r>
              <a:rPr lang="en-GB" sz="2400" dirty="0"/>
              <a:t> 2 red NAD</a:t>
            </a:r>
          </a:p>
          <a:p>
            <a:pPr>
              <a:buFont typeface="Arial" pitchFamily="34" charset="0"/>
              <a:buChar char="•"/>
            </a:pPr>
            <a:r>
              <a:rPr lang="en-GB" sz="2400" dirty="0"/>
              <a:t>2 Carbon Dioxide</a:t>
            </a:r>
          </a:p>
        </p:txBody>
      </p:sp>
    </p:spTree>
    <p:extLst>
      <p:ext uri="{BB962C8B-B14F-4D97-AF65-F5344CB8AC3E}">
        <p14:creationId xmlns:p14="http://schemas.microsoft.com/office/powerpoint/2010/main" val="36496235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of Krebs Cycle</a:t>
            </a:r>
            <a:endParaRPr lang="en-GB" dirty="0"/>
          </a:p>
        </p:txBody>
      </p:sp>
      <p:sp>
        <p:nvSpPr>
          <p:cNvPr id="3" name="Content Placeholder 2"/>
          <p:cNvSpPr>
            <a:spLocks noGrp="1"/>
          </p:cNvSpPr>
          <p:nvPr>
            <p:ph sz="quarter" idx="1"/>
          </p:nvPr>
        </p:nvSpPr>
        <p:spPr>
          <a:xfrm>
            <a:off x="1504756" y="1665968"/>
            <a:ext cx="8946541" cy="4195481"/>
          </a:xfrm>
        </p:spPr>
        <p:txBody>
          <a:bodyPr>
            <a:normAutofit fontScale="85000" lnSpcReduction="20000"/>
          </a:bodyPr>
          <a:lstStyle/>
          <a:p>
            <a:pPr algn="ctr">
              <a:buNone/>
            </a:pPr>
            <a:r>
              <a:rPr lang="en-GB" dirty="0" smtClean="0"/>
              <a:t>Acetate</a:t>
            </a:r>
          </a:p>
          <a:p>
            <a:pPr>
              <a:buNone/>
            </a:pPr>
            <a:r>
              <a:rPr lang="en-GB" dirty="0" smtClean="0"/>
              <a:t>		                  Oxaloacetate			                     Citrate</a:t>
            </a:r>
          </a:p>
          <a:p>
            <a:pPr algn="r">
              <a:buNone/>
            </a:pPr>
            <a:r>
              <a:rPr lang="en-GB" dirty="0" smtClean="0">
                <a:solidFill>
                  <a:srgbClr val="FF0000"/>
                </a:solidFill>
              </a:rPr>
              <a:t>			</a:t>
            </a:r>
            <a:r>
              <a:rPr lang="en-GB" dirty="0" smtClean="0"/>
              <a:t>				</a:t>
            </a:r>
            <a:r>
              <a:rPr lang="en-GB" dirty="0" smtClean="0">
                <a:solidFill>
                  <a:srgbClr val="FF0000"/>
                </a:solidFill>
              </a:rPr>
              <a:t>CO</a:t>
            </a:r>
            <a:r>
              <a:rPr lang="en-GB" baseline="-25000" dirty="0" smtClean="0">
                <a:solidFill>
                  <a:srgbClr val="FF0000"/>
                </a:solidFill>
              </a:rPr>
              <a:t>2</a:t>
            </a:r>
          </a:p>
          <a:p>
            <a:pPr algn="r">
              <a:buNone/>
            </a:pPr>
            <a:r>
              <a:rPr lang="en-GB" dirty="0" smtClean="0">
                <a:solidFill>
                  <a:srgbClr val="FF0000"/>
                </a:solidFill>
              </a:rPr>
              <a:t>Red NAD						Red NAD</a:t>
            </a:r>
          </a:p>
          <a:p>
            <a:pPr algn="ctr">
              <a:buNone/>
            </a:pPr>
            <a:r>
              <a:rPr lang="en-GB" dirty="0" smtClean="0"/>
              <a:t>					                              5C Compound</a:t>
            </a:r>
          </a:p>
          <a:p>
            <a:pPr algn="r">
              <a:buNone/>
            </a:pPr>
            <a:r>
              <a:rPr lang="en-GB" dirty="0" smtClean="0">
                <a:solidFill>
                  <a:srgbClr val="FF0000"/>
                </a:solidFill>
              </a:rPr>
              <a:t>CO</a:t>
            </a:r>
            <a:r>
              <a:rPr lang="en-GB" baseline="-25000" dirty="0" smtClean="0">
                <a:solidFill>
                  <a:srgbClr val="FF0000"/>
                </a:solidFill>
              </a:rPr>
              <a:t>2</a:t>
            </a:r>
          </a:p>
          <a:p>
            <a:pPr algn="r">
              <a:buNone/>
            </a:pPr>
            <a:r>
              <a:rPr lang="en-GB" dirty="0" smtClean="0">
                <a:solidFill>
                  <a:srgbClr val="FF0000"/>
                </a:solidFill>
              </a:rPr>
              <a:t>Red NAD</a:t>
            </a:r>
          </a:p>
          <a:p>
            <a:pPr algn="ctr">
              <a:buNone/>
            </a:pPr>
            <a:r>
              <a:rPr lang="en-GB" dirty="0" smtClean="0">
                <a:solidFill>
                  <a:schemeClr val="tx1">
                    <a:lumMod val="95000"/>
                    <a:lumOff val="5000"/>
                  </a:schemeClr>
                </a:solidFill>
              </a:rPr>
              <a:t>4C Compound		            4C Compound</a:t>
            </a:r>
          </a:p>
          <a:p>
            <a:pPr algn="ctr">
              <a:buNone/>
            </a:pPr>
            <a:endParaRPr lang="en-GB" dirty="0" smtClean="0">
              <a:solidFill>
                <a:schemeClr val="tx1">
                  <a:lumMod val="95000"/>
                  <a:lumOff val="5000"/>
                </a:schemeClr>
              </a:solidFill>
            </a:endParaRPr>
          </a:p>
          <a:p>
            <a:pPr>
              <a:buNone/>
            </a:pPr>
            <a:r>
              <a:rPr lang="en-GB" dirty="0" smtClean="0">
                <a:solidFill>
                  <a:schemeClr val="tx1">
                    <a:lumMod val="95000"/>
                    <a:lumOff val="5000"/>
                  </a:schemeClr>
                </a:solidFill>
              </a:rPr>
              <a:t>	          </a:t>
            </a:r>
            <a:r>
              <a:rPr lang="en-GB" dirty="0" smtClean="0">
                <a:solidFill>
                  <a:srgbClr val="FF0000"/>
                </a:solidFill>
              </a:rPr>
              <a:t>red FAD</a:t>
            </a:r>
            <a:r>
              <a:rPr lang="en-GB" dirty="0" smtClean="0">
                <a:solidFill>
                  <a:schemeClr val="tx1">
                    <a:lumMod val="95000"/>
                    <a:lumOff val="5000"/>
                  </a:schemeClr>
                </a:solidFill>
              </a:rPr>
              <a:t>		           4C Compound		                 </a:t>
            </a:r>
            <a:r>
              <a:rPr lang="en-GB" dirty="0" smtClean="0">
                <a:solidFill>
                  <a:srgbClr val="FF0000"/>
                </a:solidFill>
              </a:rPr>
              <a:t>ATP</a:t>
            </a:r>
            <a:endParaRPr lang="en-GB" dirty="0" smtClean="0">
              <a:solidFill>
                <a:schemeClr val="tx1">
                  <a:lumMod val="95000"/>
                  <a:lumOff val="5000"/>
                </a:schemeClr>
              </a:solidFill>
            </a:endParaRPr>
          </a:p>
          <a:p>
            <a:pPr algn="r">
              <a:buNone/>
            </a:pPr>
            <a:endParaRPr lang="en-GB" dirty="0">
              <a:solidFill>
                <a:srgbClr val="FF0000"/>
              </a:solidFill>
            </a:endParaRPr>
          </a:p>
        </p:txBody>
      </p:sp>
      <p:cxnSp>
        <p:nvCxnSpPr>
          <p:cNvPr id="5" name="Curved Connector 4"/>
          <p:cNvCxnSpPr/>
          <p:nvPr/>
        </p:nvCxnSpPr>
        <p:spPr>
          <a:xfrm>
            <a:off x="6168008" y="1988840"/>
            <a:ext cx="360040" cy="216024"/>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303912" y="2204864"/>
            <a:ext cx="21602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8184232" y="2420888"/>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184232" y="3645024"/>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032104" y="4941168"/>
            <a:ext cx="100811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223792" y="5013176"/>
            <a:ext cx="64807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223792" y="2492896"/>
            <a:ext cx="0" cy="19442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8328248" y="2636912"/>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256240" y="3068960"/>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8256240" y="3861048"/>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256240" y="4293096"/>
            <a:ext cx="6480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680176" y="5301208"/>
            <a:ext cx="86409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719736" y="5301208"/>
            <a:ext cx="79208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863752" y="3068960"/>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961971" y="188640"/>
            <a:ext cx="2310493"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dirty="0"/>
              <a:t>Net Gain:</a:t>
            </a:r>
          </a:p>
          <a:p>
            <a:pPr>
              <a:buFont typeface="Arial" pitchFamily="34" charset="0"/>
              <a:buChar char="•"/>
            </a:pPr>
            <a:r>
              <a:rPr lang="en-GB" dirty="0"/>
              <a:t> 6 red NAD</a:t>
            </a:r>
          </a:p>
          <a:p>
            <a:pPr>
              <a:buFont typeface="Arial" pitchFamily="34" charset="0"/>
              <a:buChar char="•"/>
            </a:pPr>
            <a:r>
              <a:rPr lang="en-GB" dirty="0"/>
              <a:t> 2 red FAD</a:t>
            </a:r>
          </a:p>
          <a:p>
            <a:pPr>
              <a:buFont typeface="Arial" pitchFamily="34" charset="0"/>
              <a:buChar char="•"/>
            </a:pPr>
            <a:r>
              <a:rPr lang="en-GB" dirty="0"/>
              <a:t> 4 carbon dioxide</a:t>
            </a:r>
          </a:p>
          <a:p>
            <a:pPr>
              <a:buFont typeface="Arial" pitchFamily="34" charset="0"/>
              <a:buChar char="•"/>
            </a:pPr>
            <a:r>
              <a:rPr lang="en-GB" dirty="0"/>
              <a:t> 2 ATP</a:t>
            </a:r>
          </a:p>
        </p:txBody>
      </p:sp>
    </p:spTree>
    <p:extLst>
      <p:ext uri="{BB962C8B-B14F-4D97-AF65-F5344CB8AC3E}">
        <p14:creationId xmlns:p14="http://schemas.microsoft.com/office/powerpoint/2010/main" val="234414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Hox</a:t>
            </a:r>
            <a:r>
              <a:rPr lang="en-GB" dirty="0" smtClean="0"/>
              <a:t> Genes Definitions</a:t>
            </a:r>
            <a:endParaRPr lang="en-GB" dirty="0"/>
          </a:p>
        </p:txBody>
      </p:sp>
      <p:sp>
        <p:nvSpPr>
          <p:cNvPr id="3" name="Content Placeholder 2"/>
          <p:cNvSpPr>
            <a:spLocks noGrp="1"/>
          </p:cNvSpPr>
          <p:nvPr>
            <p:ph idx="1"/>
          </p:nvPr>
        </p:nvSpPr>
        <p:spPr/>
        <p:txBody>
          <a:bodyPr/>
          <a:lstStyle/>
          <a:p>
            <a:r>
              <a:rPr lang="en-GB" dirty="0" err="1" smtClean="0"/>
              <a:t>Homeobox</a:t>
            </a:r>
            <a:r>
              <a:rPr lang="en-GB" dirty="0" smtClean="0"/>
              <a:t> gene sequences</a:t>
            </a:r>
          </a:p>
          <a:p>
            <a:pPr lvl="1"/>
            <a:r>
              <a:rPr lang="en-GB" dirty="0" smtClean="0"/>
              <a:t>About 180bp sequence found WITHIN genes</a:t>
            </a:r>
          </a:p>
          <a:p>
            <a:pPr lvl="1"/>
            <a:r>
              <a:rPr lang="en-GB" dirty="0" smtClean="0"/>
              <a:t>Highly conserved regions</a:t>
            </a:r>
          </a:p>
          <a:p>
            <a:r>
              <a:rPr lang="en-GB" dirty="0" err="1" smtClean="0"/>
              <a:t>Hox</a:t>
            </a:r>
            <a:r>
              <a:rPr lang="en-GB" dirty="0" smtClean="0"/>
              <a:t> genes</a:t>
            </a:r>
          </a:p>
          <a:p>
            <a:pPr lvl="1"/>
            <a:r>
              <a:rPr lang="en-GB" dirty="0" smtClean="0"/>
              <a:t>Group of genes that control body plan</a:t>
            </a:r>
          </a:p>
          <a:p>
            <a:pPr lvl="1"/>
            <a:r>
              <a:rPr lang="en-GB" dirty="0" smtClean="0"/>
              <a:t>Determine type of segment structure in embryo development e.g. leg, antennae </a:t>
            </a:r>
            <a:endParaRPr lang="en-GB" dirty="0"/>
          </a:p>
        </p:txBody>
      </p:sp>
    </p:spTree>
    <p:extLst>
      <p:ext uri="{BB962C8B-B14F-4D97-AF65-F5344CB8AC3E}">
        <p14:creationId xmlns:p14="http://schemas.microsoft.com/office/powerpoint/2010/main" val="1402265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Oxidative Phosphorylation</a:t>
            </a:r>
            <a:endParaRPr lang="en-GB" dirty="0"/>
          </a:p>
        </p:txBody>
      </p:sp>
      <p:sp>
        <p:nvSpPr>
          <p:cNvPr id="3" name="Content Placeholder 2"/>
          <p:cNvSpPr>
            <a:spLocks noGrp="1"/>
          </p:cNvSpPr>
          <p:nvPr>
            <p:ph sz="quarter" idx="1"/>
          </p:nvPr>
        </p:nvSpPr>
        <p:spPr>
          <a:xfrm>
            <a:off x="1524000" y="1600200"/>
            <a:ext cx="9144000" cy="5257800"/>
          </a:xfrm>
        </p:spPr>
        <p:txBody>
          <a:bodyPr>
            <a:normAutofit/>
          </a:bodyPr>
          <a:lstStyle/>
          <a:p>
            <a:pPr marL="514350" indent="-514350">
              <a:buFont typeface="+mj-lt"/>
              <a:buAutoNum type="arabicPeriod"/>
            </a:pPr>
            <a:r>
              <a:rPr lang="en-GB" dirty="0" smtClean="0"/>
              <a:t>Red NAD releases 2 H ions and 2 electrons (along ETC)</a:t>
            </a:r>
          </a:p>
          <a:p>
            <a:pPr marL="514350" indent="-514350">
              <a:buFont typeface="+mj-lt"/>
              <a:buAutoNum type="arabicPeriod"/>
            </a:pPr>
            <a:r>
              <a:rPr lang="en-GB" dirty="0" smtClean="0"/>
              <a:t>Red FAD releases 2 H ions (to join with ½ oxygen) and 2 electrons (along ETC)</a:t>
            </a:r>
          </a:p>
          <a:p>
            <a:pPr marL="514350" indent="-514350">
              <a:buFont typeface="+mj-lt"/>
              <a:buAutoNum type="arabicPeriod"/>
            </a:pPr>
            <a:r>
              <a:rPr lang="en-GB" dirty="0" smtClean="0"/>
              <a:t>Complex III &amp; IV pump H ions into the </a:t>
            </a:r>
            <a:r>
              <a:rPr lang="en-GB" dirty="0" err="1" smtClean="0"/>
              <a:t>intermembrance</a:t>
            </a:r>
            <a:r>
              <a:rPr lang="en-GB" dirty="0" smtClean="0"/>
              <a:t> space</a:t>
            </a:r>
          </a:p>
          <a:p>
            <a:pPr marL="514350" indent="-514350">
              <a:buFont typeface="+mj-lt"/>
              <a:buAutoNum type="arabicPeriod"/>
            </a:pPr>
            <a:r>
              <a:rPr lang="en-GB" dirty="0" smtClean="0"/>
              <a:t>High concentration of H ions in the </a:t>
            </a:r>
            <a:r>
              <a:rPr lang="en-GB" dirty="0" err="1" smtClean="0"/>
              <a:t>intermembrane</a:t>
            </a:r>
            <a:r>
              <a:rPr lang="en-GB" dirty="0" smtClean="0"/>
              <a:t> space means they move by </a:t>
            </a:r>
            <a:r>
              <a:rPr lang="en-GB" dirty="0" err="1" smtClean="0"/>
              <a:t>chemiosmosis</a:t>
            </a:r>
            <a:r>
              <a:rPr lang="en-GB" dirty="0" smtClean="0"/>
              <a:t> through ATP </a:t>
            </a:r>
            <a:r>
              <a:rPr lang="en-GB" dirty="0" err="1" smtClean="0"/>
              <a:t>synthase</a:t>
            </a:r>
            <a:endParaRPr lang="en-GB" dirty="0" smtClean="0"/>
          </a:p>
          <a:p>
            <a:pPr marL="514350" indent="-514350">
              <a:buFont typeface="+mj-lt"/>
              <a:buAutoNum type="arabicPeriod"/>
            </a:pPr>
            <a:r>
              <a:rPr lang="en-GB" dirty="0" smtClean="0"/>
              <a:t>ATP </a:t>
            </a:r>
            <a:r>
              <a:rPr lang="en-GB" dirty="0" err="1" smtClean="0"/>
              <a:t>synthase</a:t>
            </a:r>
            <a:r>
              <a:rPr lang="en-GB" dirty="0" smtClean="0"/>
              <a:t> uses the motive force to turn ADP back into ATP</a:t>
            </a:r>
          </a:p>
          <a:p>
            <a:pPr marL="514350" indent="-514350">
              <a:buFont typeface="+mj-lt"/>
              <a:buAutoNum type="arabicPeriod"/>
            </a:pPr>
            <a:r>
              <a:rPr lang="en-GB" dirty="0" smtClean="0"/>
              <a:t>½ Oxygen accepts the 2 H ions from red FAD and 4 electrons from the end of the ETC</a:t>
            </a:r>
            <a:endParaRPr lang="en-GB" dirty="0"/>
          </a:p>
        </p:txBody>
      </p:sp>
    </p:spTree>
    <p:extLst>
      <p:ext uri="{BB962C8B-B14F-4D97-AF65-F5344CB8AC3E}">
        <p14:creationId xmlns:p14="http://schemas.microsoft.com/office/powerpoint/2010/main" val="2466798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Anaerobic Respiration</a:t>
            </a:r>
            <a:endParaRPr lang="en-GB" dirty="0"/>
          </a:p>
        </p:txBody>
      </p:sp>
      <p:graphicFrame>
        <p:nvGraphicFramePr>
          <p:cNvPr id="4" name="Content Placeholder 3"/>
          <p:cNvGraphicFramePr>
            <a:graphicFrameLocks noGrp="1"/>
          </p:cNvGraphicFramePr>
          <p:nvPr>
            <p:ph sz="quarter" idx="1"/>
            <p:extLst/>
          </p:nvPr>
        </p:nvGraphicFramePr>
        <p:xfrm>
          <a:off x="1036405" y="1266861"/>
          <a:ext cx="9570840" cy="4297680"/>
        </p:xfrm>
        <a:graphic>
          <a:graphicData uri="http://schemas.openxmlformats.org/drawingml/2006/table">
            <a:tbl>
              <a:tblPr firstRow="1" bandRow="1">
                <a:tableStyleId>{5C22544A-7EE6-4342-B048-85BDC9FD1C3A}</a:tableStyleId>
              </a:tblPr>
              <a:tblGrid>
                <a:gridCol w="3190280"/>
                <a:gridCol w="3190280"/>
                <a:gridCol w="3190280"/>
              </a:tblGrid>
              <a:tr h="126216">
                <a:tc>
                  <a:txBody>
                    <a:bodyPr/>
                    <a:lstStyle/>
                    <a:p>
                      <a:endParaRPr lang="en-GB" sz="2400" dirty="0"/>
                    </a:p>
                  </a:txBody>
                  <a:tcPr/>
                </a:tc>
                <a:tc>
                  <a:txBody>
                    <a:bodyPr/>
                    <a:lstStyle/>
                    <a:p>
                      <a:r>
                        <a:rPr lang="en-GB" sz="2400" dirty="0" smtClean="0"/>
                        <a:t>Yeast</a:t>
                      </a:r>
                      <a:endParaRPr lang="en-GB" sz="2400" dirty="0"/>
                    </a:p>
                  </a:txBody>
                  <a:tcPr/>
                </a:tc>
                <a:tc>
                  <a:txBody>
                    <a:bodyPr/>
                    <a:lstStyle/>
                    <a:p>
                      <a:r>
                        <a:rPr lang="en-GB" sz="2400" dirty="0" smtClean="0"/>
                        <a:t>Mammals</a:t>
                      </a:r>
                      <a:endParaRPr lang="en-GB" sz="2400" dirty="0"/>
                    </a:p>
                  </a:txBody>
                  <a:tcPr/>
                </a:tc>
              </a:tr>
              <a:tr h="370840">
                <a:tc>
                  <a:txBody>
                    <a:bodyPr/>
                    <a:lstStyle/>
                    <a:p>
                      <a:r>
                        <a:rPr lang="en-GB" sz="2400" dirty="0" smtClean="0"/>
                        <a:t>Hydrogen Acceptor</a:t>
                      </a:r>
                      <a:endParaRPr lang="en-GB" sz="2400" dirty="0"/>
                    </a:p>
                  </a:txBody>
                  <a:tcPr/>
                </a:tc>
                <a:tc>
                  <a:txBody>
                    <a:bodyPr/>
                    <a:lstStyle/>
                    <a:p>
                      <a:r>
                        <a:rPr lang="en-GB" sz="2400" dirty="0" err="1" smtClean="0"/>
                        <a:t>Ethanal</a:t>
                      </a:r>
                      <a:endParaRPr lang="en-GB" sz="2400" dirty="0"/>
                    </a:p>
                  </a:txBody>
                  <a:tcPr/>
                </a:tc>
                <a:tc>
                  <a:txBody>
                    <a:bodyPr/>
                    <a:lstStyle/>
                    <a:p>
                      <a:r>
                        <a:rPr lang="en-GB" sz="2400" dirty="0" err="1" smtClean="0"/>
                        <a:t>Pyruvate</a:t>
                      </a:r>
                      <a:endParaRPr lang="en-GB" sz="2400" dirty="0"/>
                    </a:p>
                  </a:txBody>
                  <a:tcPr/>
                </a:tc>
              </a:tr>
              <a:tr h="370840">
                <a:tc>
                  <a:txBody>
                    <a:bodyPr/>
                    <a:lstStyle/>
                    <a:p>
                      <a:r>
                        <a:rPr lang="en-GB" sz="2400" dirty="0" smtClean="0"/>
                        <a:t>Is carbon dioxide made?</a:t>
                      </a:r>
                    </a:p>
                  </a:txBody>
                  <a:tcPr/>
                </a:tc>
                <a:tc>
                  <a:txBody>
                    <a:bodyPr/>
                    <a:lstStyle/>
                    <a:p>
                      <a:r>
                        <a:rPr lang="en-GB" sz="2400" dirty="0" smtClean="0"/>
                        <a:t>Yes</a:t>
                      </a:r>
                      <a:endParaRPr lang="en-GB" sz="2400" dirty="0"/>
                    </a:p>
                  </a:txBody>
                  <a:tcPr/>
                </a:tc>
                <a:tc>
                  <a:txBody>
                    <a:bodyPr/>
                    <a:lstStyle/>
                    <a:p>
                      <a:r>
                        <a:rPr lang="en-GB" sz="2400" dirty="0" smtClean="0"/>
                        <a:t>No</a:t>
                      </a:r>
                      <a:endParaRPr lang="en-GB" sz="2400" dirty="0"/>
                    </a:p>
                  </a:txBody>
                  <a:tcPr/>
                </a:tc>
              </a:tr>
              <a:tr h="370840">
                <a:tc>
                  <a:txBody>
                    <a:bodyPr/>
                    <a:lstStyle/>
                    <a:p>
                      <a:r>
                        <a:rPr lang="en-GB" sz="2400" dirty="0" smtClean="0"/>
                        <a:t>Is ATP made?</a:t>
                      </a:r>
                    </a:p>
                  </a:txBody>
                  <a:tcPr/>
                </a:tc>
                <a:tc>
                  <a:txBody>
                    <a:bodyPr/>
                    <a:lstStyle/>
                    <a:p>
                      <a:r>
                        <a:rPr lang="en-GB" sz="2400" dirty="0" smtClean="0"/>
                        <a:t>No</a:t>
                      </a:r>
                      <a:endParaRPr lang="en-GB" sz="2400" dirty="0"/>
                    </a:p>
                  </a:txBody>
                  <a:tcPr/>
                </a:tc>
                <a:tc>
                  <a:txBody>
                    <a:bodyPr/>
                    <a:lstStyle/>
                    <a:p>
                      <a:r>
                        <a:rPr lang="en-GB" sz="2400" dirty="0" smtClean="0"/>
                        <a:t>No</a:t>
                      </a:r>
                      <a:endParaRPr lang="en-GB" sz="2400" dirty="0"/>
                    </a:p>
                  </a:txBody>
                  <a:tcPr/>
                </a:tc>
              </a:tr>
              <a:tr h="370840">
                <a:tc>
                  <a:txBody>
                    <a:bodyPr/>
                    <a:lstStyle/>
                    <a:p>
                      <a:r>
                        <a:rPr lang="en-GB" sz="2400" dirty="0" smtClean="0"/>
                        <a:t>Is NAD </a:t>
                      </a:r>
                      <a:r>
                        <a:rPr lang="en-GB" sz="2400" dirty="0" err="1" smtClean="0"/>
                        <a:t>reoxidised</a:t>
                      </a:r>
                      <a:r>
                        <a:rPr lang="en-GB" sz="2400" dirty="0" smtClean="0"/>
                        <a:t>?</a:t>
                      </a:r>
                    </a:p>
                  </a:txBody>
                  <a:tcPr/>
                </a:tc>
                <a:tc>
                  <a:txBody>
                    <a:bodyPr/>
                    <a:lstStyle/>
                    <a:p>
                      <a:r>
                        <a:rPr lang="en-GB" sz="2400" dirty="0" smtClean="0"/>
                        <a:t>Yes</a:t>
                      </a:r>
                      <a:endParaRPr lang="en-GB" sz="2400" dirty="0"/>
                    </a:p>
                  </a:txBody>
                  <a:tcPr/>
                </a:tc>
                <a:tc>
                  <a:txBody>
                    <a:bodyPr/>
                    <a:lstStyle/>
                    <a:p>
                      <a:r>
                        <a:rPr lang="en-GB" sz="2400" dirty="0" smtClean="0"/>
                        <a:t>Yes</a:t>
                      </a:r>
                      <a:endParaRPr lang="en-GB" sz="2400" dirty="0"/>
                    </a:p>
                  </a:txBody>
                  <a:tcPr/>
                </a:tc>
              </a:tr>
              <a:tr h="370840">
                <a:tc>
                  <a:txBody>
                    <a:bodyPr/>
                    <a:lstStyle/>
                    <a:p>
                      <a:r>
                        <a:rPr lang="en-GB" sz="2400" dirty="0" smtClean="0"/>
                        <a:t>End products</a:t>
                      </a:r>
                      <a:endParaRPr lang="en-GB" sz="2400" dirty="0"/>
                    </a:p>
                  </a:txBody>
                  <a:tcPr/>
                </a:tc>
                <a:tc>
                  <a:txBody>
                    <a:bodyPr/>
                    <a:lstStyle/>
                    <a:p>
                      <a:r>
                        <a:rPr lang="en-GB" sz="2400" dirty="0" smtClean="0"/>
                        <a:t>Ethanol &amp; Carbon Dioxide</a:t>
                      </a:r>
                      <a:endParaRPr lang="en-GB" sz="2400" dirty="0"/>
                    </a:p>
                  </a:txBody>
                  <a:tcPr/>
                </a:tc>
                <a:tc>
                  <a:txBody>
                    <a:bodyPr/>
                    <a:lstStyle/>
                    <a:p>
                      <a:r>
                        <a:rPr lang="en-GB" sz="2400" dirty="0" smtClean="0"/>
                        <a:t>Lactate</a:t>
                      </a:r>
                      <a:endParaRPr lang="en-GB" sz="2400" dirty="0"/>
                    </a:p>
                  </a:txBody>
                  <a:tcPr/>
                </a:tc>
              </a:tr>
              <a:tr h="370840">
                <a:tc>
                  <a:txBody>
                    <a:bodyPr/>
                    <a:lstStyle/>
                    <a:p>
                      <a:r>
                        <a:rPr lang="en-GB" sz="2400" dirty="0" smtClean="0"/>
                        <a:t>Enzymes involved</a:t>
                      </a:r>
                      <a:endParaRPr lang="en-GB" sz="2400" dirty="0"/>
                    </a:p>
                  </a:txBody>
                  <a:tcPr/>
                </a:tc>
                <a:tc>
                  <a:txBody>
                    <a:bodyPr/>
                    <a:lstStyle/>
                    <a:p>
                      <a:r>
                        <a:rPr lang="en-GB" sz="2400" dirty="0" err="1" smtClean="0"/>
                        <a:t>Pyruvate</a:t>
                      </a:r>
                      <a:r>
                        <a:rPr lang="en-GB" sz="2400" dirty="0" smtClean="0"/>
                        <a:t> </a:t>
                      </a:r>
                      <a:r>
                        <a:rPr lang="en-GB" sz="2400" dirty="0" err="1" smtClean="0"/>
                        <a:t>decarboxylase</a:t>
                      </a:r>
                      <a:r>
                        <a:rPr lang="en-GB" sz="2400" dirty="0" smtClean="0"/>
                        <a:t> &amp;</a:t>
                      </a:r>
                    </a:p>
                    <a:p>
                      <a:r>
                        <a:rPr lang="en-GB" sz="2400" dirty="0" smtClean="0"/>
                        <a:t>Ethanol </a:t>
                      </a:r>
                      <a:r>
                        <a:rPr lang="en-GB" sz="2400" dirty="0" err="1" smtClean="0"/>
                        <a:t>Dehydrogenase</a:t>
                      </a:r>
                      <a:endParaRPr lang="en-GB" sz="2400" dirty="0"/>
                    </a:p>
                  </a:txBody>
                  <a:tcPr/>
                </a:tc>
                <a:tc>
                  <a:txBody>
                    <a:bodyPr/>
                    <a:lstStyle/>
                    <a:p>
                      <a:r>
                        <a:rPr lang="en-GB" sz="2400" dirty="0" smtClean="0"/>
                        <a:t>Lactate </a:t>
                      </a:r>
                      <a:r>
                        <a:rPr lang="en-GB" sz="2400" dirty="0" err="1" smtClean="0"/>
                        <a:t>dehydrogenase</a:t>
                      </a:r>
                      <a:endParaRPr lang="en-GB" sz="2400" dirty="0"/>
                    </a:p>
                  </a:txBody>
                  <a:tcPr/>
                </a:tc>
              </a:tr>
            </a:tbl>
          </a:graphicData>
        </a:graphic>
      </p:graphicFrame>
    </p:spTree>
    <p:extLst>
      <p:ext uri="{BB962C8B-B14F-4D97-AF65-F5344CB8AC3E}">
        <p14:creationId xmlns:p14="http://schemas.microsoft.com/office/powerpoint/2010/main" val="2067819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RQ</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6409" t="50308" r="25683" b="35432"/>
          <a:stretch/>
        </p:blipFill>
        <p:spPr>
          <a:xfrm>
            <a:off x="555953" y="4812663"/>
            <a:ext cx="10797847" cy="1807078"/>
          </a:xfrm>
          <a:prstGeom prst="rect">
            <a:avLst/>
          </a:prstGeom>
        </p:spPr>
      </p:pic>
      <p:pic>
        <p:nvPicPr>
          <p:cNvPr id="5" name="Picture 4"/>
          <p:cNvPicPr>
            <a:picLocks noChangeAspect="1"/>
          </p:cNvPicPr>
          <p:nvPr/>
        </p:nvPicPr>
        <p:blipFill rotWithShape="1">
          <a:blip r:embed="rId3"/>
          <a:srcRect l="36010" t="30766" r="20537" b="16769"/>
          <a:stretch/>
        </p:blipFill>
        <p:spPr>
          <a:xfrm>
            <a:off x="1880315" y="133596"/>
            <a:ext cx="6890197" cy="4677173"/>
          </a:xfrm>
          <a:prstGeom prst="rect">
            <a:avLst/>
          </a:prstGeom>
        </p:spPr>
      </p:pic>
    </p:spTree>
    <p:extLst>
      <p:ext uri="{BB962C8B-B14F-4D97-AF65-F5344CB8AC3E}">
        <p14:creationId xmlns:p14="http://schemas.microsoft.com/office/powerpoint/2010/main" val="1317997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122363"/>
            <a:ext cx="9144000" cy="1492048"/>
          </a:xfrm>
        </p:spPr>
        <p:txBody>
          <a:bodyPr/>
          <a:lstStyle/>
          <a:p>
            <a:r>
              <a:rPr lang="en-GB" dirty="0" smtClean="0"/>
              <a:t>Muscle Contraction</a:t>
            </a:r>
            <a:endParaRPr lang="en-GB" dirty="0"/>
          </a:p>
        </p:txBody>
      </p:sp>
      <p:sp>
        <p:nvSpPr>
          <p:cNvPr id="5" name="Subtitle 4"/>
          <p:cNvSpPr>
            <a:spLocks noGrp="1"/>
          </p:cNvSpPr>
          <p:nvPr>
            <p:ph type="subTitle" idx="1"/>
          </p:nvPr>
        </p:nvSpPr>
        <p:spPr/>
        <p:txBody>
          <a:bodyPr/>
          <a:lstStyle/>
          <a:p>
            <a:endParaRPr lang="en-GB"/>
          </a:p>
        </p:txBody>
      </p:sp>
      <p:pic>
        <p:nvPicPr>
          <p:cNvPr id="6" name="Picture 5"/>
          <p:cNvPicPr>
            <a:picLocks noChangeAspect="1"/>
          </p:cNvPicPr>
          <p:nvPr/>
        </p:nvPicPr>
        <p:blipFill rotWithShape="1">
          <a:blip r:embed="rId2"/>
          <a:srcRect l="23935" t="41505" r="26772" b="39305"/>
          <a:stretch/>
        </p:blipFill>
        <p:spPr>
          <a:xfrm>
            <a:off x="386365" y="2900139"/>
            <a:ext cx="11639597" cy="2547624"/>
          </a:xfrm>
          <a:prstGeom prst="rect">
            <a:avLst/>
          </a:prstGeom>
        </p:spPr>
      </p:pic>
    </p:spTree>
    <p:extLst>
      <p:ext uri="{BB962C8B-B14F-4D97-AF65-F5344CB8AC3E}">
        <p14:creationId xmlns:p14="http://schemas.microsoft.com/office/powerpoint/2010/main" val="964601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4"/>
          <p:cNvSpPr>
            <a:spLocks noChangeArrowheads="1" noChangeShapeType="1" noTextEdit="1"/>
          </p:cNvSpPr>
          <p:nvPr/>
        </p:nvSpPr>
        <p:spPr bwMode="auto">
          <a:xfrm>
            <a:off x="1919289" y="260350"/>
            <a:ext cx="4052887" cy="133508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panose="020B0A04020102020204" pitchFamily="34" charset="0"/>
              </a:rPr>
              <a:t>Muscles </a:t>
            </a:r>
          </a:p>
        </p:txBody>
      </p:sp>
      <p:sp>
        <p:nvSpPr>
          <p:cNvPr id="3075" name="Text Box 5"/>
          <p:cNvSpPr txBox="1">
            <a:spLocks noChangeArrowheads="1"/>
          </p:cNvSpPr>
          <p:nvPr/>
        </p:nvSpPr>
        <p:spPr bwMode="auto">
          <a:xfrm>
            <a:off x="2135188" y="4392613"/>
            <a:ext cx="377666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a:t>Striated or skeletal:</a:t>
            </a:r>
          </a:p>
          <a:p>
            <a:pPr eaLnBrk="1" hangingPunct="1">
              <a:spcBef>
                <a:spcPct val="50000"/>
              </a:spcBef>
            </a:pPr>
            <a:r>
              <a:rPr lang="en-GB" altLang="en-US" sz="2400">
                <a:solidFill>
                  <a:schemeClr val="accent2"/>
                </a:solidFill>
              </a:rPr>
              <a:t>These muscles are under conscious control. Often attached to bone and enable movements e.g. biceps, tongue etc.</a:t>
            </a:r>
            <a:r>
              <a:rPr lang="en-GB" altLang="en-US" sz="2400"/>
              <a:t> </a:t>
            </a:r>
            <a:endParaRPr lang="en-US" altLang="en-US" sz="2400"/>
          </a:p>
        </p:txBody>
      </p:sp>
      <p:sp>
        <p:nvSpPr>
          <p:cNvPr id="3076" name="Text Box 6"/>
          <p:cNvSpPr txBox="1">
            <a:spLocks noChangeArrowheads="1"/>
          </p:cNvSpPr>
          <p:nvPr/>
        </p:nvSpPr>
        <p:spPr bwMode="auto">
          <a:xfrm>
            <a:off x="6311900" y="3213100"/>
            <a:ext cx="360045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a:t>Smooth or involuntary:</a:t>
            </a:r>
          </a:p>
          <a:p>
            <a:pPr eaLnBrk="1" hangingPunct="1">
              <a:spcBef>
                <a:spcPct val="50000"/>
              </a:spcBef>
            </a:pPr>
            <a:r>
              <a:rPr lang="en-GB" altLang="en-US" sz="2400">
                <a:solidFill>
                  <a:schemeClr val="accent2"/>
                </a:solidFill>
              </a:rPr>
              <a:t>These are controlled by the autonomic nervous system. E.g. smooth muscle in gut, blood vessels etc.</a:t>
            </a:r>
            <a:r>
              <a:rPr lang="en-GB" altLang="en-US" sz="2400"/>
              <a:t> </a:t>
            </a:r>
            <a:endParaRPr lang="en-US" altLang="en-US" sz="2400"/>
          </a:p>
        </p:txBody>
      </p:sp>
      <p:sp>
        <p:nvSpPr>
          <p:cNvPr id="3077" name="Text Box 7"/>
          <p:cNvSpPr txBox="1">
            <a:spLocks noChangeArrowheads="1"/>
          </p:cNvSpPr>
          <p:nvPr/>
        </p:nvSpPr>
        <p:spPr bwMode="auto">
          <a:xfrm>
            <a:off x="7896226" y="1341439"/>
            <a:ext cx="27209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2400"/>
              <a:t>Cardiac:</a:t>
            </a:r>
          </a:p>
          <a:p>
            <a:pPr eaLnBrk="1" hangingPunct="1">
              <a:spcBef>
                <a:spcPct val="50000"/>
              </a:spcBef>
            </a:pPr>
            <a:r>
              <a:rPr lang="en-GB" altLang="en-US" sz="2400">
                <a:solidFill>
                  <a:schemeClr val="accent2"/>
                </a:solidFill>
              </a:rPr>
              <a:t>Muscle tissue in heart</a:t>
            </a:r>
            <a:endParaRPr lang="en-US" altLang="en-US" sz="2400">
              <a:solidFill>
                <a:schemeClr val="accent2"/>
              </a:solidFill>
            </a:endParaRPr>
          </a:p>
        </p:txBody>
      </p:sp>
      <p:sp>
        <p:nvSpPr>
          <p:cNvPr id="3078" name="Line 8"/>
          <p:cNvSpPr>
            <a:spLocks noChangeShapeType="1"/>
          </p:cNvSpPr>
          <p:nvPr/>
        </p:nvSpPr>
        <p:spPr bwMode="auto">
          <a:xfrm flipH="1">
            <a:off x="3143251" y="1844676"/>
            <a:ext cx="504825" cy="244792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79" name="Line 9"/>
          <p:cNvSpPr>
            <a:spLocks noChangeShapeType="1"/>
          </p:cNvSpPr>
          <p:nvPr/>
        </p:nvSpPr>
        <p:spPr bwMode="auto">
          <a:xfrm>
            <a:off x="3648076" y="1844676"/>
            <a:ext cx="2663825" cy="143986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080" name="Line 10"/>
          <p:cNvSpPr>
            <a:spLocks noChangeShapeType="1"/>
          </p:cNvSpPr>
          <p:nvPr/>
        </p:nvSpPr>
        <p:spPr bwMode="auto">
          <a:xfrm>
            <a:off x="3648075" y="1844675"/>
            <a:ext cx="4032250" cy="2159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4012914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274638"/>
            <a:ext cx="8229600" cy="850900"/>
          </a:xfrm>
        </p:spPr>
        <p:txBody>
          <a:bodyPr/>
          <a:lstStyle/>
          <a:p>
            <a:r>
              <a:rPr lang="en-GB" altLang="en-US"/>
              <a:t>Types of Muscle</a:t>
            </a:r>
            <a:endParaRPr lang="en-US" altLang="en-US"/>
          </a:p>
        </p:txBody>
      </p:sp>
      <p:sp>
        <p:nvSpPr>
          <p:cNvPr id="5123" name="Rectangle 3"/>
          <p:cNvSpPr>
            <a:spLocks noGrp="1" noChangeArrowheads="1"/>
          </p:cNvSpPr>
          <p:nvPr>
            <p:ph type="body" idx="1"/>
          </p:nvPr>
        </p:nvSpPr>
        <p:spPr>
          <a:xfrm>
            <a:off x="284409" y="1125538"/>
            <a:ext cx="7223974" cy="5732462"/>
          </a:xfrm>
        </p:spPr>
        <p:txBody>
          <a:bodyPr>
            <a:normAutofit fontScale="92500" lnSpcReduction="10000"/>
          </a:bodyPr>
          <a:lstStyle/>
          <a:p>
            <a:pPr>
              <a:lnSpc>
                <a:spcPct val="80000"/>
              </a:lnSpc>
              <a:buFontTx/>
              <a:buNone/>
            </a:pPr>
            <a:r>
              <a:rPr lang="en-US" altLang="en-US" sz="2600" b="1" u="sng" dirty="0"/>
              <a:t>Skeletal muscle (striated, voluntary, striped)</a:t>
            </a:r>
            <a:r>
              <a:rPr lang="en-US" altLang="en-US" sz="2600" b="1" dirty="0"/>
              <a:t> </a:t>
            </a:r>
          </a:p>
          <a:p>
            <a:pPr>
              <a:lnSpc>
                <a:spcPct val="80000"/>
              </a:lnSpc>
            </a:pPr>
            <a:r>
              <a:rPr lang="en-US" altLang="en-US" sz="2600" b="1" dirty="0"/>
              <a:t>This is always attached to the skeleton, and is under voluntary control via the motor </a:t>
            </a:r>
            <a:r>
              <a:rPr lang="en-US" altLang="en-US" sz="2600" b="1" dirty="0" err="1"/>
              <a:t>neurones</a:t>
            </a:r>
            <a:r>
              <a:rPr lang="en-US" altLang="en-US" sz="2600" b="1" dirty="0"/>
              <a:t> of the somatic nervous system. It can be subdivided into red (slow) muscle and white (fast) muscle.</a:t>
            </a:r>
          </a:p>
          <a:p>
            <a:pPr>
              <a:lnSpc>
                <a:spcPct val="80000"/>
              </a:lnSpc>
              <a:buFontTx/>
              <a:buNone/>
            </a:pPr>
            <a:r>
              <a:rPr lang="en-US" altLang="en-US" sz="2600" b="1" u="sng" dirty="0"/>
              <a:t>Cardiac Muscle</a:t>
            </a:r>
            <a:r>
              <a:rPr lang="en-US" altLang="en-US" sz="2600" b="1" dirty="0"/>
              <a:t> </a:t>
            </a:r>
          </a:p>
          <a:p>
            <a:pPr>
              <a:lnSpc>
                <a:spcPct val="80000"/>
              </a:lnSpc>
            </a:pPr>
            <a:r>
              <a:rPr lang="en-US" altLang="en-US" sz="2600" b="1" dirty="0"/>
              <a:t>This is a special type of red skeletal muscle. It looks and works much like skeletal muscle, but is not attached to skeleton, and is not under voluntary control.</a:t>
            </a:r>
          </a:p>
          <a:p>
            <a:pPr>
              <a:lnSpc>
                <a:spcPct val="80000"/>
              </a:lnSpc>
              <a:buFontTx/>
              <a:buNone/>
            </a:pPr>
            <a:r>
              <a:rPr lang="en-US" altLang="en-US" sz="2600" b="1" u="sng" dirty="0"/>
              <a:t>Smooth Muscle</a:t>
            </a:r>
            <a:r>
              <a:rPr lang="en-US" altLang="en-US" sz="2600" b="1" dirty="0"/>
              <a:t> </a:t>
            </a:r>
          </a:p>
          <a:p>
            <a:pPr>
              <a:lnSpc>
                <a:spcPct val="80000"/>
              </a:lnSpc>
            </a:pPr>
            <a:r>
              <a:rPr lang="en-US" altLang="en-US" sz="2600" b="1" dirty="0"/>
              <a:t>This is found in internal body organs such as the wall of the gut, the uterus, blood arteries, the iris, and glandular ducts. It is under involuntary control via the autonomic nervous system or hormones. Smooth muscle usually forms a ring, which tightens when it contracts, so there is no need of a skeleton to pull against.</a:t>
            </a:r>
          </a:p>
          <a:p>
            <a:pPr>
              <a:lnSpc>
                <a:spcPct val="80000"/>
              </a:lnSpc>
            </a:pPr>
            <a:endParaRPr lang="en-US" altLang="en-US" sz="2000" dirty="0"/>
          </a:p>
        </p:txBody>
      </p:sp>
      <p:pic>
        <p:nvPicPr>
          <p:cNvPr id="4" name="Picture 7" descr="19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747" y="1584100"/>
            <a:ext cx="4282898" cy="3425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37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1"/>
            <a:ext cx="8281987" cy="675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16200000">
            <a:off x="-4210320" y="262094"/>
            <a:ext cx="10515600" cy="1325563"/>
          </a:xfrm>
        </p:spPr>
        <p:txBody>
          <a:bodyPr/>
          <a:lstStyle/>
          <a:p>
            <a:r>
              <a:rPr lang="en-GB" dirty="0" smtClean="0"/>
              <a:t>Neuromuscular Junction</a:t>
            </a:r>
            <a:endParaRPr lang="en-GB" dirty="0"/>
          </a:p>
        </p:txBody>
      </p:sp>
    </p:spTree>
    <p:extLst>
      <p:ext uri="{BB962C8B-B14F-4D97-AF65-F5344CB8AC3E}">
        <p14:creationId xmlns:p14="http://schemas.microsoft.com/office/powerpoint/2010/main" val="3890349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1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1125538"/>
            <a:ext cx="7343775" cy="4411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797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2836-004-C63246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0"/>
            <a:ext cx="83312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p:cNvSpPr txBox="1">
            <a:spLocks noChangeArrowheads="1"/>
          </p:cNvSpPr>
          <p:nvPr/>
        </p:nvSpPr>
        <p:spPr bwMode="auto">
          <a:xfrm>
            <a:off x="1524000" y="5300663"/>
            <a:ext cx="9144000" cy="1465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altLang="en-US">
                <a:solidFill>
                  <a:srgbClr val="000000"/>
                </a:solidFill>
              </a:rPr>
              <a:t>Thin filaments are composed of actin (and associated proteins). </a:t>
            </a:r>
          </a:p>
          <a:p>
            <a:pPr eaLnBrk="1" fontAlgn="base" hangingPunct="1">
              <a:spcBef>
                <a:spcPct val="0"/>
              </a:spcBef>
              <a:spcAft>
                <a:spcPct val="0"/>
              </a:spcAft>
            </a:pPr>
            <a:r>
              <a:rPr lang="en-GB" altLang="en-US">
                <a:solidFill>
                  <a:srgbClr val="000000"/>
                </a:solidFill>
              </a:rPr>
              <a:t>Thick filaments are composed of myosin </a:t>
            </a:r>
          </a:p>
          <a:p>
            <a:pPr eaLnBrk="1" fontAlgn="base" hangingPunct="1">
              <a:spcBef>
                <a:spcPct val="0"/>
              </a:spcBef>
              <a:spcAft>
                <a:spcPct val="0"/>
              </a:spcAft>
            </a:pPr>
            <a:r>
              <a:rPr lang="en-GB" altLang="en-US">
                <a:solidFill>
                  <a:srgbClr val="000000"/>
                </a:solidFill>
              </a:rPr>
              <a:t>The size of the different zones/bands changes when a myofibril is contracting e.g. the H zone disappears. The Z lines move closer together as the sarcomere shortens (contracts)</a:t>
            </a:r>
          </a:p>
        </p:txBody>
      </p:sp>
    </p:spTree>
    <p:extLst>
      <p:ext uri="{BB962C8B-B14F-4D97-AF65-F5344CB8AC3E}">
        <p14:creationId xmlns:p14="http://schemas.microsoft.com/office/powerpoint/2010/main" val="1169256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1209</Words>
  <Application>Microsoft Office PowerPoint</Application>
  <PresentationFormat>Widescreen</PresentationFormat>
  <Paragraphs>183</Paragraphs>
  <Slides>32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32</vt:i4>
      </vt:variant>
    </vt:vector>
  </HeadingPairs>
  <TitlesOfParts>
    <vt:vector size="38" baseType="lpstr">
      <vt:lpstr>Arial</vt:lpstr>
      <vt:lpstr>Arial Black</vt:lpstr>
      <vt:lpstr>Calibri</vt:lpstr>
      <vt:lpstr>Calibri Light</vt:lpstr>
      <vt:lpstr>Office Theme</vt:lpstr>
      <vt:lpstr>Default Design</vt:lpstr>
      <vt:lpstr>PowerPoint Presentation</vt:lpstr>
      <vt:lpstr>Hox Genes</vt:lpstr>
      <vt:lpstr>Hox Genes Definitions</vt:lpstr>
      <vt:lpstr>Muscle Contraction</vt:lpstr>
      <vt:lpstr>PowerPoint Presentation</vt:lpstr>
      <vt:lpstr>Types of Muscle</vt:lpstr>
      <vt:lpstr>Neuromuscular Junction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Translocation</vt:lpstr>
      <vt:lpstr>Translocation</vt:lpstr>
      <vt:lpstr>Source &amp; Sink</vt:lpstr>
      <vt:lpstr>Active Loading at the Source</vt:lpstr>
      <vt:lpstr>Removal at the Sink</vt:lpstr>
      <vt:lpstr>OLD SPEC: Evidence</vt:lpstr>
      <vt:lpstr>Radioactive labelling of carbon dioxide (for photosynthesis) </vt:lpstr>
      <vt:lpstr>Tree Ringing </vt:lpstr>
      <vt:lpstr>Aphids</vt:lpstr>
      <vt:lpstr>Animal Responses</vt:lpstr>
      <vt:lpstr>Respiration</vt:lpstr>
      <vt:lpstr>Glycolysis</vt:lpstr>
      <vt:lpstr>Link Reaction</vt:lpstr>
      <vt:lpstr>Outline of Krebs Cycle</vt:lpstr>
      <vt:lpstr>Oxidative Phosphorylation</vt:lpstr>
      <vt:lpstr>Anaerobic Respiration</vt:lpstr>
      <vt:lpstr>RQ</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Wilson</dc:creator>
  <cp:lastModifiedBy>Louise Wilson</cp:lastModifiedBy>
  <cp:revision>10</cp:revision>
  <dcterms:created xsi:type="dcterms:W3CDTF">2017-06-04T20:31:24Z</dcterms:created>
  <dcterms:modified xsi:type="dcterms:W3CDTF">2017-06-04T21:15:07Z</dcterms:modified>
</cp:coreProperties>
</file>