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9" r:id="rId3"/>
    <p:sldId id="258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A6C510-B192-4942-B77E-ED99B3BF87CA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E1C6C9-CB3D-4594-8D73-E58CA7FC1D5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7409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Glucose is 17kJ/g</a:t>
            </a:r>
          </a:p>
          <a:p>
            <a:r>
              <a:rPr lang="en-GB" dirty="0" smtClean="0"/>
              <a:t>Twice as</a:t>
            </a:r>
            <a:r>
              <a:rPr lang="en-GB" baseline="0" dirty="0" smtClean="0"/>
              <a:t> much energy in 1g of fat as 1g </a:t>
            </a:r>
            <a:r>
              <a:rPr lang="en-GB" baseline="0" smtClean="0"/>
              <a:t>of carbohydrate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EB01F9-213E-43B1-8CED-3A772B4F5D72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002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BFF1-4DD5-484B-8708-012750D494C4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E1B4-8ADB-4DC5-B833-A654B3027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7071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BFF1-4DD5-484B-8708-012750D494C4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E1B4-8ADB-4DC5-B833-A654B3027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30563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BFF1-4DD5-484B-8708-012750D494C4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E1B4-8ADB-4DC5-B833-A654B3027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6159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BFF1-4DD5-484B-8708-012750D494C4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E1B4-8ADB-4DC5-B833-A654B3027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29301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BFF1-4DD5-484B-8708-012750D494C4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E1B4-8ADB-4DC5-B833-A654B3027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9628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BFF1-4DD5-484B-8708-012750D494C4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E1B4-8ADB-4DC5-B833-A654B3027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64067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BFF1-4DD5-484B-8708-012750D494C4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E1B4-8ADB-4DC5-B833-A654B3027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2367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BFF1-4DD5-484B-8708-012750D494C4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E1B4-8ADB-4DC5-B833-A654B3027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94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BFF1-4DD5-484B-8708-012750D494C4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E1B4-8ADB-4DC5-B833-A654B3027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0657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BFF1-4DD5-484B-8708-012750D494C4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E1B4-8ADB-4DC5-B833-A654B3027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67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0BFF1-4DD5-484B-8708-012750D494C4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19E1B4-8ADB-4DC5-B833-A654B3027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7448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00BFF1-4DD5-484B-8708-012750D494C4}" type="datetimeFigureOut">
              <a:rPr lang="en-GB" smtClean="0"/>
              <a:t>21/09/2017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19E1B4-8ADB-4DC5-B833-A654B3027FD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9907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838200" y="128747"/>
            <a:ext cx="10108377" cy="918388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 dirty="0" smtClean="0">
                <a:latin typeface="+mn-lt"/>
              </a:rPr>
              <a:t>STAR Time</a:t>
            </a:r>
            <a:endParaRPr lang="en-GB" sz="4800" b="1" dirty="0">
              <a:latin typeface="+mn-lt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838200" y="1442434"/>
            <a:ext cx="10108377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Respond to feedback in purple pens, and carry out improvements to work</a:t>
            </a:r>
          </a:p>
          <a:p>
            <a:endParaRPr lang="en-GB" sz="3200" dirty="0"/>
          </a:p>
          <a:p>
            <a:r>
              <a:rPr lang="en-GB" sz="3200" dirty="0" smtClean="0"/>
              <a:t>Make sure you have filled in your self-assessment part in purple pen, and recorded your results on your tracker sheet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106365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78039"/>
            <a:ext cx="10515600" cy="4798924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GB" dirty="0" smtClean="0"/>
              <a:t>Draw the structure of cholesterol.</a:t>
            </a:r>
          </a:p>
          <a:p>
            <a:pPr marL="514350" indent="-514350">
              <a:buAutoNum type="arabicPeriod"/>
            </a:pPr>
            <a:r>
              <a:rPr lang="en-GB" dirty="0" smtClean="0"/>
              <a:t>Is cholesterol hydrophobic or hydrophilic? </a:t>
            </a:r>
          </a:p>
          <a:p>
            <a:pPr marL="514350" indent="-514350">
              <a:buAutoNum type="arabicPeriod"/>
            </a:pPr>
            <a:r>
              <a:rPr lang="en-GB" dirty="0" smtClean="0"/>
              <a:t>What is the function of cholesterol in the phospholipid bilayer?</a:t>
            </a:r>
          </a:p>
          <a:p>
            <a:pPr marL="514350" indent="-514350">
              <a:buAutoNum type="arabicPeriod"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Why is it able to sit in the bilayer?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 smtClean="0"/>
              <a:t>4. Where in animals is cholesterol made? 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128747"/>
            <a:ext cx="10108377" cy="918388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 dirty="0" smtClean="0">
                <a:latin typeface="+mn-lt"/>
              </a:rPr>
              <a:t>Cholesterol Questions</a:t>
            </a:r>
            <a:endParaRPr lang="en-GB" sz="4800" b="1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791720" y="1841679"/>
            <a:ext cx="2683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Hydrophobic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24379" y="2856964"/>
            <a:ext cx="71627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It regulates the fluidity of the membrane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38200" y="3872249"/>
            <a:ext cx="1021187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Because it is hydrophobic, it is able to sit in the middle of the bilayer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24379" y="5024606"/>
            <a:ext cx="26832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0000"/>
                </a:solidFill>
              </a:rPr>
              <a:t>Liver</a:t>
            </a:r>
            <a:endParaRPr lang="en-GB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277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61074513"/>
              </p:ext>
            </p:extLst>
          </p:nvPr>
        </p:nvGraphicFramePr>
        <p:xfrm>
          <a:off x="368712" y="265471"/>
          <a:ext cx="11472769" cy="51436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7084"/>
                <a:gridCol w="2853057"/>
                <a:gridCol w="3224436"/>
                <a:gridCol w="2868192"/>
              </a:tblGrid>
              <a:tr h="529171">
                <a:tc>
                  <a:txBody>
                    <a:bodyPr/>
                    <a:lstStyle/>
                    <a:p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Structure 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Properties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Function</a:t>
                      </a:r>
                      <a:endParaRPr lang="en-GB" sz="2800" dirty="0"/>
                    </a:p>
                  </a:txBody>
                  <a:tcPr/>
                </a:tc>
              </a:tr>
              <a:tr h="1304806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Triglycerides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Glycerol &amp; 3 fatty</a:t>
                      </a:r>
                      <a:r>
                        <a:rPr lang="en-GB" baseline="0" dirty="0" smtClean="0"/>
                        <a:t> acids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Compact</a:t>
                      </a:r>
                      <a:endParaRPr lang="en-GB" baseline="0" dirty="0" smtClean="0"/>
                    </a:p>
                    <a:p>
                      <a:r>
                        <a:rPr lang="en-GB" baseline="0" dirty="0" smtClean="0"/>
                        <a:t>Insoluble</a:t>
                      </a:r>
                    </a:p>
                    <a:p>
                      <a:r>
                        <a:rPr lang="en-GB" baseline="0" dirty="0" smtClean="0"/>
                        <a:t>38kJ/g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Energy Store</a:t>
                      </a:r>
                    </a:p>
                    <a:p>
                      <a:r>
                        <a:rPr lang="en-GB" dirty="0" smtClean="0"/>
                        <a:t>Doesn’t affect</a:t>
                      </a:r>
                      <a:r>
                        <a:rPr lang="en-GB" baseline="0" dirty="0" smtClean="0"/>
                        <a:t> water potential</a:t>
                      </a:r>
                      <a:endParaRPr lang="en-GB" dirty="0"/>
                    </a:p>
                  </a:txBody>
                  <a:tcPr/>
                </a:tc>
              </a:tr>
              <a:tr h="1480879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Phospholipids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Glycerol, 2 fatty acids</a:t>
                      </a:r>
                      <a:r>
                        <a:rPr lang="en-GB" baseline="0" dirty="0" smtClean="0"/>
                        <a:t> and a phosphate group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Part hydrophobic,</a:t>
                      </a:r>
                      <a:r>
                        <a:rPr lang="en-GB" baseline="0" dirty="0" smtClean="0"/>
                        <a:t> part hydrophilic </a:t>
                      </a:r>
                    </a:p>
                    <a:p>
                      <a:r>
                        <a:rPr lang="en-GB" baseline="0" dirty="0" smtClean="0"/>
                        <a:t>Less energy content as phosphate group can’t be used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Forms membranes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  <a:tr h="1828800">
                <a:tc>
                  <a:txBody>
                    <a:bodyPr/>
                    <a:lstStyle/>
                    <a:p>
                      <a:r>
                        <a:rPr lang="en-GB" sz="2800" dirty="0" smtClean="0"/>
                        <a:t>Cholesterol</a:t>
                      </a:r>
                      <a:endParaRPr lang="en-GB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 carbon based ring</a:t>
                      </a:r>
                      <a:r>
                        <a:rPr lang="en-GB" baseline="0" dirty="0" smtClean="0"/>
                        <a:t> structures, hydroxyl group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Thin</a:t>
                      </a:r>
                      <a:r>
                        <a:rPr lang="en-GB" baseline="0" dirty="0" smtClean="0"/>
                        <a:t> molecules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Part hydrophobic,</a:t>
                      </a:r>
                      <a:r>
                        <a:rPr lang="en-GB" baseline="0" dirty="0" smtClean="0"/>
                        <a:t> part hydrophilic.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aseline="0" dirty="0" smtClean="0"/>
                        <a:t>Alcohols can have a high energy content 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Fit into the membrane giving strength</a:t>
                      </a:r>
                      <a:r>
                        <a:rPr lang="en-GB" baseline="0" dirty="0" smtClean="0"/>
                        <a:t> and stability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002279" y="822960"/>
            <a:ext cx="2560320" cy="1051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2948940" y="2141220"/>
            <a:ext cx="2560320" cy="1051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ectangle 7"/>
          <p:cNvSpPr/>
          <p:nvPr/>
        </p:nvSpPr>
        <p:spPr>
          <a:xfrm>
            <a:off x="2948940" y="3704548"/>
            <a:ext cx="2560320" cy="1051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5806440" y="822960"/>
            <a:ext cx="2560320" cy="1051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798820" y="2141220"/>
            <a:ext cx="2956560" cy="12649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5798820" y="3650886"/>
            <a:ext cx="2956560" cy="13932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/>
          <p:cNvSpPr/>
          <p:nvPr/>
        </p:nvSpPr>
        <p:spPr>
          <a:xfrm>
            <a:off x="9044940" y="892774"/>
            <a:ext cx="2560320" cy="1051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/>
          <p:cNvSpPr/>
          <p:nvPr/>
        </p:nvSpPr>
        <p:spPr>
          <a:xfrm>
            <a:off x="9044940" y="2141220"/>
            <a:ext cx="2560320" cy="1051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/>
          <p:cNvSpPr/>
          <p:nvPr/>
        </p:nvSpPr>
        <p:spPr>
          <a:xfrm>
            <a:off x="9018270" y="3650886"/>
            <a:ext cx="2823211" cy="105156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3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75008"/>
            <a:ext cx="10515600" cy="490195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800" dirty="0" smtClean="0"/>
              <a:t>a) </a:t>
            </a:r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endParaRPr lang="en-GB" sz="1800" dirty="0" smtClean="0"/>
          </a:p>
          <a:p>
            <a:pPr marL="0" indent="0">
              <a:buNone/>
            </a:pPr>
            <a:endParaRPr lang="en-GB" sz="1800" dirty="0"/>
          </a:p>
          <a:p>
            <a:pPr marL="0" indent="0">
              <a:buNone/>
            </a:pPr>
            <a:r>
              <a:rPr lang="en-GB" sz="1800" dirty="0" smtClean="0"/>
              <a:t>(</a:t>
            </a:r>
            <a:r>
              <a:rPr lang="en-GB" sz="1800" dirty="0"/>
              <a:t>b)	</a:t>
            </a:r>
            <a:r>
              <a:rPr lang="en-GB" sz="1800" i="1" dirty="0"/>
              <a:t>phospholipids have</a:t>
            </a:r>
            <a:endParaRPr lang="en-GB" sz="1800" dirty="0"/>
          </a:p>
          <a:p>
            <a:r>
              <a:rPr lang="en-GB" sz="1800" dirty="0"/>
              <a:t>	1 less fatty acid (residue) / 2 fatty acid (residues) not 3;</a:t>
            </a:r>
            <a:r>
              <a:rPr lang="en-GB" sz="1800" b="1" dirty="0"/>
              <a:t> A</a:t>
            </a:r>
            <a:r>
              <a:rPr lang="en-GB" sz="1800" dirty="0"/>
              <a:t> hydrocarbon</a:t>
            </a:r>
            <a:br>
              <a:rPr lang="en-GB" sz="1800" dirty="0"/>
            </a:br>
            <a:r>
              <a:rPr lang="en-GB" sz="1800" dirty="0"/>
              <a:t>1 less ester bond / 2 ester bonds not 3;</a:t>
            </a:r>
            <a:r>
              <a:rPr lang="en-GB" sz="1800" b="1" dirty="0"/>
              <a:t/>
            </a:r>
            <a:br>
              <a:rPr lang="en-GB" sz="1800" b="1" dirty="0"/>
            </a:br>
            <a:r>
              <a:rPr lang="en-GB" sz="1800" dirty="0"/>
              <a:t>phosphate;</a:t>
            </a:r>
            <a:r>
              <a:rPr lang="en-GB" sz="1800" b="1" dirty="0"/>
              <a:t/>
            </a:r>
            <a:br>
              <a:rPr lang="en-GB" sz="1800" b="1" dirty="0"/>
            </a:br>
            <a:r>
              <a:rPr lang="en-GB" sz="1800" dirty="0"/>
              <a:t>choline / base / nitrogen;</a:t>
            </a:r>
            <a:r>
              <a:rPr lang="en-GB" sz="1800" b="1" dirty="0"/>
              <a:t/>
            </a:r>
            <a:br>
              <a:rPr lang="en-GB" sz="1800" b="1" dirty="0"/>
            </a:br>
            <a:r>
              <a:rPr lang="en-GB" sz="1800" dirty="0"/>
              <a:t>hydrophilic / polar, end / head;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128747"/>
            <a:ext cx="10108377" cy="918388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 dirty="0" smtClean="0">
                <a:latin typeface="+mn-lt"/>
              </a:rPr>
              <a:t>Homework PPQs</a:t>
            </a:r>
            <a:endParaRPr lang="en-GB" sz="4800" b="1" dirty="0">
              <a:latin typeface="+mn-lt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l="15818" t="49956" r="39640" b="9199"/>
          <a:stretch/>
        </p:blipFill>
        <p:spPr>
          <a:xfrm>
            <a:off x="1635617" y="1275008"/>
            <a:ext cx="5795494" cy="2987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307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26524"/>
            <a:ext cx="10515600" cy="4850439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Q: What type of monomers is cellulose made up of? </a:t>
            </a:r>
          </a:p>
          <a:p>
            <a:pPr marL="0" indent="0">
              <a:buNone/>
            </a:pPr>
            <a:r>
              <a:rPr lang="el-GR" dirty="0" smtClean="0">
                <a:solidFill>
                  <a:srgbClr val="FF0000"/>
                </a:solidFill>
              </a:rPr>
              <a:t>Β</a:t>
            </a:r>
            <a:r>
              <a:rPr lang="en-GB" dirty="0" smtClean="0">
                <a:solidFill>
                  <a:srgbClr val="FF0000"/>
                </a:solidFill>
              </a:rPr>
              <a:t>-glucose</a:t>
            </a:r>
          </a:p>
          <a:p>
            <a:pPr marL="0" indent="0">
              <a:buNone/>
            </a:pPr>
            <a:r>
              <a:rPr lang="en-GB" dirty="0" smtClean="0"/>
              <a:t>Q: What arrangement do these monomers have when formed into a polymer?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Every other monomer is rotated 180⁰</a:t>
            </a:r>
          </a:p>
          <a:p>
            <a:pPr marL="0" indent="0">
              <a:buNone/>
            </a:pPr>
            <a:r>
              <a:rPr lang="en-GB" dirty="0" smtClean="0"/>
              <a:t>Q: What is formed between the monomers in the polymer?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FF0000"/>
                </a:solidFill>
              </a:rPr>
              <a:t>Hydrogen bonds and 1-4 glyosidic bonds</a:t>
            </a:r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38200" y="128747"/>
            <a:ext cx="10108377" cy="918388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 dirty="0" smtClean="0">
                <a:latin typeface="+mn-lt"/>
              </a:rPr>
              <a:t>Cellulose and Polysaccharides</a:t>
            </a:r>
            <a:endParaRPr lang="en-GB" sz="48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03090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334851" y="1262130"/>
            <a:ext cx="4810173" cy="5407230"/>
          </a:xfrm>
        </p:spPr>
        <p:txBody>
          <a:bodyPr>
            <a:normAutofit fontScale="92500" lnSpcReduction="10000"/>
          </a:bodyPr>
          <a:lstStyle/>
          <a:p>
            <a:r>
              <a:rPr lang="en-GB" dirty="0" smtClean="0"/>
              <a:t>Beta glucose</a:t>
            </a:r>
          </a:p>
          <a:p>
            <a:r>
              <a:rPr lang="en-GB" dirty="0" smtClean="0"/>
              <a:t>Beta 1-4 </a:t>
            </a:r>
            <a:r>
              <a:rPr lang="en-GB" dirty="0" err="1" smtClean="0"/>
              <a:t>glycosidic</a:t>
            </a:r>
            <a:r>
              <a:rPr lang="en-GB" dirty="0" smtClean="0"/>
              <a:t> bonds (every other glucose inverted)</a:t>
            </a:r>
          </a:p>
          <a:p>
            <a:r>
              <a:rPr lang="en-GB" dirty="0" smtClean="0"/>
              <a:t>Parallel Chains</a:t>
            </a:r>
          </a:p>
          <a:p>
            <a:r>
              <a:rPr lang="en-GB" dirty="0" smtClean="0"/>
              <a:t>Lots of Hydrogen bonds form between the chains (strength)</a:t>
            </a:r>
          </a:p>
          <a:p>
            <a:r>
              <a:rPr lang="en-GB" dirty="0" smtClean="0"/>
              <a:t>Structural: Cell Wall</a:t>
            </a:r>
          </a:p>
          <a:p>
            <a:pPr marL="2743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GB" b="1" dirty="0"/>
              <a:t>The β-</a:t>
            </a:r>
            <a:r>
              <a:rPr lang="en-GB" b="1" dirty="0" err="1"/>
              <a:t>glycosidic</a:t>
            </a:r>
            <a:r>
              <a:rPr lang="en-GB" b="1" dirty="0"/>
              <a:t> bond can only be broken down by a cellulose enzyme, which herbivores have, but humans do </a:t>
            </a:r>
            <a:r>
              <a:rPr lang="en-GB" b="1" dirty="0" smtClean="0"/>
              <a:t>not</a:t>
            </a:r>
            <a:endParaRPr lang="en-GB" dirty="0" smtClean="0"/>
          </a:p>
          <a:p>
            <a:r>
              <a:rPr lang="en-GB" dirty="0" smtClean="0"/>
              <a:t>Chains grouped into </a:t>
            </a:r>
            <a:r>
              <a:rPr lang="en-GB" dirty="0" err="1" smtClean="0"/>
              <a:t>microfibrils</a:t>
            </a:r>
            <a:endParaRPr lang="en-GB" dirty="0" smtClean="0"/>
          </a:p>
          <a:p>
            <a:r>
              <a:rPr lang="en-GB" dirty="0" err="1" smtClean="0"/>
              <a:t>Microfibrils</a:t>
            </a:r>
            <a:r>
              <a:rPr lang="en-GB" dirty="0" smtClean="0"/>
              <a:t> grouped into fibres (strength)</a:t>
            </a:r>
            <a:endParaRPr lang="en-GB" dirty="0"/>
          </a:p>
        </p:txBody>
      </p:sp>
      <p:sp>
        <p:nvSpPr>
          <p:cNvPr id="13" name="Rectangle 12"/>
          <p:cNvSpPr/>
          <p:nvPr/>
        </p:nvSpPr>
        <p:spPr>
          <a:xfrm>
            <a:off x="5087888" y="2856419"/>
            <a:ext cx="6451582" cy="40626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/>
              <a:t>The </a:t>
            </a:r>
            <a:r>
              <a:rPr lang="en-GB" sz="2400" b="1" dirty="0"/>
              <a:t>arrangement of </a:t>
            </a:r>
            <a:r>
              <a:rPr lang="en-GB" sz="2400" b="1" dirty="0" err="1"/>
              <a:t>macrofibrils</a:t>
            </a:r>
            <a:r>
              <a:rPr lang="en-GB" sz="2400" b="1" dirty="0"/>
              <a:t> in cell walls:</a:t>
            </a: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/>
              <a:t>allows water to move through cell walls</a:t>
            </a: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/>
              <a:t>allows water to move in and out of cells easily</a:t>
            </a: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/>
              <a:t>prevents cells bursting when turgid</a:t>
            </a: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/>
              <a:t>determines how a cell can grow or change shape</a:t>
            </a:r>
            <a:endParaRPr lang="en-GB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sz="2400" b="1" dirty="0"/>
              <a:t>Cell walls can be reinforced with other substances to provide extra support, or make the</a:t>
            </a:r>
            <a:r>
              <a:rPr lang="en-GB" sz="2400" dirty="0"/>
              <a:t> </a:t>
            </a:r>
            <a:r>
              <a:rPr lang="en-GB" sz="2400" b="1" dirty="0"/>
              <a:t>walls waterproof</a:t>
            </a:r>
            <a:endParaRPr lang="en-GB" sz="2400" dirty="0"/>
          </a:p>
          <a:p>
            <a:endParaRPr lang="en-GB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838200" y="128747"/>
            <a:ext cx="10108377" cy="918388"/>
          </a:xfrm>
          <a:prstGeom prst="rect">
            <a:avLst/>
          </a:prstGeom>
          <a:gradFill flip="none" rotWithShape="1">
            <a:gsLst>
              <a:gs pos="0">
                <a:srgbClr val="99FF66">
                  <a:tint val="66000"/>
                  <a:satMod val="160000"/>
                </a:srgbClr>
              </a:gs>
              <a:gs pos="50000">
                <a:srgbClr val="99FF66">
                  <a:tint val="44500"/>
                  <a:satMod val="160000"/>
                </a:srgbClr>
              </a:gs>
              <a:gs pos="100000">
                <a:srgbClr val="99FF66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4800" b="1" dirty="0" smtClean="0">
                <a:latin typeface="+mn-lt"/>
              </a:rPr>
              <a:t>Cellulose and Polysaccharides</a:t>
            </a:r>
            <a:endParaRPr lang="en-GB" sz="4800" b="1" dirty="0">
              <a:latin typeface="+mn-lt"/>
            </a:endParaRPr>
          </a:p>
        </p:txBody>
      </p:sp>
      <p:pic>
        <p:nvPicPr>
          <p:cNvPr id="11" name="Picture 2" descr="http://www.doitpoms.ac.uk/tlplib/wood/figures/cellulose.pn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084157" y="582155"/>
            <a:ext cx="2786906" cy="22742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54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381</Words>
  <Application>Microsoft Office PowerPoint</Application>
  <PresentationFormat>Widescreen</PresentationFormat>
  <Paragraphs>73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Harriet Galpin</dc:creator>
  <cp:lastModifiedBy>Harriet Galpin</cp:lastModifiedBy>
  <cp:revision>3</cp:revision>
  <dcterms:created xsi:type="dcterms:W3CDTF">2017-09-21T21:02:13Z</dcterms:created>
  <dcterms:modified xsi:type="dcterms:W3CDTF">2017-09-21T21:31:51Z</dcterms:modified>
</cp:coreProperties>
</file>