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78" r:id="rId6"/>
    <p:sldId id="273" r:id="rId7"/>
    <p:sldId id="269" r:id="rId8"/>
    <p:sldId id="277" r:id="rId9"/>
    <p:sldId id="271" r:id="rId10"/>
    <p:sldId id="274" r:id="rId11"/>
    <p:sldId id="272" r:id="rId12"/>
    <p:sldId id="268" r:id="rId13"/>
    <p:sldId id="27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1D209C-08CD-4779-BFCC-B4CCDFECA29E}" type="datetimeFigureOut">
              <a:rPr lang="en-GB" smtClean="0"/>
              <a:pPr/>
              <a:t>20/09/2015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1F5F5F-D816-4E60-B48D-739F0CAD2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920"/>
            <a:ext cx="7242048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Structure of </a:t>
            </a:r>
            <a:br>
              <a:rPr lang="en-GB" sz="2800" dirty="0" smtClean="0"/>
            </a:br>
            <a:r>
              <a:rPr lang="en-GB" sz="2800" dirty="0" smtClean="0"/>
              <a:t>Starch (Amylopectin)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1-4 </a:t>
            </a:r>
            <a:r>
              <a:rPr lang="en-GB" dirty="0" err="1" smtClean="0"/>
              <a:t>glycosidic</a:t>
            </a:r>
            <a:r>
              <a:rPr lang="en-GB" dirty="0" smtClean="0"/>
              <a:t> bonds and 1-6 </a:t>
            </a:r>
            <a:r>
              <a:rPr lang="en-GB" dirty="0" err="1" smtClean="0"/>
              <a:t>glycosidic</a:t>
            </a:r>
            <a:r>
              <a:rPr lang="en-GB" dirty="0" smtClean="0"/>
              <a:t> bonds</a:t>
            </a:r>
          </a:p>
          <a:p>
            <a:r>
              <a:rPr lang="en-GB" dirty="0" smtClean="0"/>
              <a:t>Branches every 25 subunits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55976" y="188640"/>
            <a:ext cx="468052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starch (</a:t>
            </a:r>
            <a:r>
              <a:rPr lang="en-GB" dirty="0" smtClean="0"/>
              <a:t>amylose </a:t>
            </a:r>
            <a:r>
              <a:rPr lang="en-GB" dirty="0"/>
              <a:t>&amp; amylopectin), glycogen and </a:t>
            </a:r>
            <a:r>
              <a:rPr lang="en-GB" dirty="0" smtClean="0"/>
              <a:t>cellulose</a:t>
            </a:r>
            <a:endParaRPr lang="en-GB" dirty="0"/>
          </a:p>
          <a:p>
            <a:r>
              <a:rPr lang="en-GB" dirty="0" smtClean="0"/>
              <a:t>- Explain </a:t>
            </a:r>
            <a:r>
              <a:rPr lang="en-GB" dirty="0"/>
              <a:t>how the structure and properties of glucose, starch, glycogen and cellulose relate to their functions in living organisms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2721" y="2600665"/>
            <a:ext cx="4876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169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33"/>
            <a:ext cx="7242048" cy="732696"/>
          </a:xfrm>
        </p:spPr>
        <p:txBody>
          <a:bodyPr/>
          <a:lstStyle/>
          <a:p>
            <a:r>
              <a:rPr lang="en-GB" dirty="0" smtClean="0"/>
              <a:t>Structure of Cellulose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0584" y="868404"/>
            <a:ext cx="3520440" cy="580095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Beta glucose</a:t>
            </a:r>
          </a:p>
          <a:p>
            <a:r>
              <a:rPr lang="en-GB" dirty="0" smtClean="0"/>
              <a:t>Beta 1-4 </a:t>
            </a:r>
            <a:r>
              <a:rPr lang="en-GB" dirty="0" err="1" smtClean="0"/>
              <a:t>glycosidic</a:t>
            </a:r>
            <a:r>
              <a:rPr lang="en-GB" dirty="0" smtClean="0"/>
              <a:t> bonds (every other glucose inverted)</a:t>
            </a:r>
          </a:p>
          <a:p>
            <a:r>
              <a:rPr lang="en-GB" dirty="0" smtClean="0"/>
              <a:t>Parallel Chains</a:t>
            </a:r>
          </a:p>
          <a:p>
            <a:r>
              <a:rPr lang="en-GB" dirty="0" smtClean="0"/>
              <a:t>Lots of Hydrogen bonds form between the chains (strength)</a:t>
            </a:r>
          </a:p>
          <a:p>
            <a:r>
              <a:rPr lang="en-GB" dirty="0" smtClean="0"/>
              <a:t>Structural: Cell Wall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b="1" dirty="0"/>
              <a:t>The β-</a:t>
            </a:r>
            <a:r>
              <a:rPr lang="en-GB" b="1" dirty="0" err="1"/>
              <a:t>glycosidic</a:t>
            </a:r>
            <a:r>
              <a:rPr lang="en-GB" b="1" dirty="0"/>
              <a:t> bond can only be broken down by a cellulose enzyme, which herbivores have, but humans do </a:t>
            </a:r>
            <a:r>
              <a:rPr lang="en-GB" b="1" dirty="0" smtClean="0"/>
              <a:t>not</a:t>
            </a:r>
            <a:endParaRPr lang="en-GB" dirty="0" smtClean="0"/>
          </a:p>
          <a:p>
            <a:r>
              <a:rPr lang="en-GB" dirty="0" smtClean="0"/>
              <a:t>Chains grouped into </a:t>
            </a:r>
            <a:r>
              <a:rPr lang="en-GB" dirty="0" err="1" smtClean="0"/>
              <a:t>microfibrils</a:t>
            </a:r>
            <a:endParaRPr lang="en-GB" dirty="0" smtClean="0"/>
          </a:p>
          <a:p>
            <a:r>
              <a:rPr lang="en-GB" dirty="0" err="1" smtClean="0"/>
              <a:t>Microfibrils</a:t>
            </a:r>
            <a:r>
              <a:rPr lang="en-GB" dirty="0" smtClean="0"/>
              <a:t> grouped into fibres (strength)</a:t>
            </a:r>
            <a:endParaRPr lang="en-GB" dirty="0"/>
          </a:p>
        </p:txBody>
      </p:sp>
      <p:pic>
        <p:nvPicPr>
          <p:cNvPr id="11" name="Picture 2" descr="http://www.doitpoms.ac.uk/tlplib/wood/figures/cellulos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5628" y="709509"/>
            <a:ext cx="2786906" cy="227426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63888" y="2856418"/>
            <a:ext cx="4514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The </a:t>
            </a:r>
            <a:r>
              <a:rPr lang="en-GB" b="1" dirty="0"/>
              <a:t>arrangement of </a:t>
            </a:r>
            <a:r>
              <a:rPr lang="en-GB" b="1" dirty="0" err="1"/>
              <a:t>macrofibrils</a:t>
            </a:r>
            <a:r>
              <a:rPr lang="en-GB" b="1" dirty="0"/>
              <a:t> in cell walls: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allows water to move through cell walls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allows water to move in and out of cells easily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prevents cells bursting when turgid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determines how a cell can grow or change shape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Cell walls can be reinforced with other substances to provide extra support, or make the</a:t>
            </a:r>
            <a:r>
              <a:rPr lang="en-GB" dirty="0"/>
              <a:t> </a:t>
            </a:r>
            <a:r>
              <a:rPr lang="en-GB" b="1" dirty="0"/>
              <a:t>walls waterproof</a:t>
            </a:r>
            <a:endParaRPr lang="en-GB" dirty="0"/>
          </a:p>
          <a:p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660232" y="188640"/>
            <a:ext cx="2376264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- Describe </a:t>
            </a:r>
            <a:r>
              <a:rPr lang="en-GB" sz="1400" dirty="0"/>
              <a:t>the structure of starch (</a:t>
            </a:r>
            <a:r>
              <a:rPr lang="en-GB" sz="1400" dirty="0" smtClean="0"/>
              <a:t>amylose </a:t>
            </a:r>
            <a:r>
              <a:rPr lang="en-GB" sz="1400" dirty="0"/>
              <a:t>&amp; amylopectin), glycogen and </a:t>
            </a:r>
            <a:r>
              <a:rPr lang="en-GB" sz="1400" dirty="0" smtClean="0"/>
              <a:t>cellulose</a:t>
            </a:r>
            <a:endParaRPr lang="en-GB" sz="1400" dirty="0"/>
          </a:p>
          <a:p>
            <a:r>
              <a:rPr lang="en-GB" sz="1400" dirty="0" smtClean="0"/>
              <a:t>- Explain </a:t>
            </a:r>
            <a:r>
              <a:rPr lang="en-GB" sz="1400" dirty="0"/>
              <a:t>how the structure and properties of glucose, starch, glycogen and cellulose relate to their functions in living organisms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of </a:t>
            </a:r>
            <a:br>
              <a:rPr lang="en-GB" dirty="0" smtClean="0"/>
            </a:br>
            <a:r>
              <a:rPr lang="en-GB" dirty="0" smtClean="0"/>
              <a:t>Glycogen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Made up of α glucose </a:t>
            </a:r>
          </a:p>
          <a:p>
            <a:r>
              <a:rPr lang="en-GB" dirty="0" smtClean="0">
                <a:latin typeface="+mj-lt"/>
              </a:rPr>
              <a:t>Joined by 1-4 </a:t>
            </a:r>
            <a:r>
              <a:rPr lang="en-GB" dirty="0" err="1" smtClean="0">
                <a:latin typeface="+mj-lt"/>
              </a:rPr>
              <a:t>glycosidic</a:t>
            </a:r>
            <a:r>
              <a:rPr lang="en-GB" dirty="0" smtClean="0">
                <a:latin typeface="+mj-lt"/>
              </a:rPr>
              <a:t> bonds and also 1-6 </a:t>
            </a:r>
            <a:r>
              <a:rPr lang="en-GB" dirty="0" err="1" smtClean="0">
                <a:latin typeface="+mj-lt"/>
              </a:rPr>
              <a:t>glycosidic</a:t>
            </a:r>
            <a:r>
              <a:rPr lang="en-GB" dirty="0" smtClean="0">
                <a:latin typeface="+mj-lt"/>
              </a:rPr>
              <a:t> bonds which form branches. </a:t>
            </a:r>
          </a:p>
          <a:p>
            <a:r>
              <a:rPr lang="en-GB" dirty="0" smtClean="0">
                <a:latin typeface="+mj-lt"/>
              </a:rPr>
              <a:t>Forms granules</a:t>
            </a:r>
          </a:p>
          <a:p>
            <a:endParaRPr lang="en-GB" dirty="0"/>
          </a:p>
        </p:txBody>
      </p:sp>
      <p:sp>
        <p:nvSpPr>
          <p:cNvPr id="1026" name="AutoShape 2" descr="http://www.uic.edu/classes/phar/phar332/Clinical_Cases/carbo%20metab%20cases/glycogen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uic.edu/classes/phar/phar332/Clinical_Cases/carbo%20metab%20cases/glyco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567" y="3501008"/>
            <a:ext cx="3826000" cy="270892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63888" y="3255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Highly </a:t>
            </a:r>
            <a:r>
              <a:rPr lang="en-GB" b="1" dirty="0"/>
              <a:t>branched so it can be hydrolysed into glucose very quickly due to lots of branches for enzymes to attach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Insoluble so does not affect the water potential of the cell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Compact molecule therefore high energy content for its mass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55976" y="188640"/>
            <a:ext cx="468052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starch (</a:t>
            </a:r>
            <a:r>
              <a:rPr lang="en-GB" dirty="0" smtClean="0"/>
              <a:t>amylose </a:t>
            </a:r>
            <a:r>
              <a:rPr lang="en-GB" dirty="0"/>
              <a:t>&amp; amylopectin), glycogen and </a:t>
            </a:r>
            <a:r>
              <a:rPr lang="en-GB" dirty="0" smtClean="0"/>
              <a:t>cellulose</a:t>
            </a:r>
            <a:endParaRPr lang="en-GB" dirty="0"/>
          </a:p>
          <a:p>
            <a:r>
              <a:rPr lang="en-GB" dirty="0" smtClean="0"/>
              <a:t>- Explain </a:t>
            </a:r>
            <a:r>
              <a:rPr lang="en-GB" dirty="0"/>
              <a:t>how the structure and properties of glucose, starch, glycogen and cellulose relate to their functions in living organisms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Activity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Non-reducing sugars test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 your lab book you will need:</a:t>
            </a:r>
          </a:p>
          <a:p>
            <a:pPr lvl="1"/>
            <a:r>
              <a:rPr lang="en-GB" dirty="0" smtClean="0"/>
              <a:t>Results table</a:t>
            </a:r>
          </a:p>
          <a:p>
            <a:pPr lvl="1"/>
            <a:r>
              <a:rPr lang="en-GB" dirty="0" smtClean="0"/>
              <a:t>Photos </a:t>
            </a:r>
            <a:r>
              <a:rPr lang="en-GB" smtClean="0"/>
              <a:t>of results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23728" y="173664"/>
            <a:ext cx="58326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Describe how to carry out the non-reducing sugars test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916832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PAG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285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7239000" cy="1143000"/>
          </a:xfrm>
        </p:spPr>
        <p:txBody>
          <a:bodyPr/>
          <a:lstStyle/>
          <a:p>
            <a:r>
              <a:rPr lang="en-GB" dirty="0" smtClean="0"/>
              <a:t>Plenary: Question Chase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4725144"/>
            <a:ext cx="525658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Describe </a:t>
            </a:r>
            <a:r>
              <a:rPr lang="en-GB" dirty="0"/>
              <a:t>the structure of starch (</a:t>
            </a:r>
            <a:r>
              <a:rPr lang="en-GB" dirty="0" smtClean="0"/>
              <a:t>amylose </a:t>
            </a:r>
            <a:r>
              <a:rPr lang="en-GB" dirty="0"/>
              <a:t>&amp; </a:t>
            </a:r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r>
              <a:rPr lang="en-GB" dirty="0" smtClean="0"/>
              <a:t>   amylopectin</a:t>
            </a:r>
            <a:r>
              <a:rPr lang="en-GB" dirty="0"/>
              <a:t>), glycogen and </a:t>
            </a:r>
            <a:r>
              <a:rPr lang="en-GB" dirty="0" smtClean="0"/>
              <a:t>cellulose</a:t>
            </a: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Explain </a:t>
            </a:r>
            <a:r>
              <a:rPr lang="en-GB" dirty="0"/>
              <a:t>how the structure and properties of glucose, starch, glycogen and cellulose relate to their functions in living </a:t>
            </a:r>
            <a:r>
              <a:rPr lang="en-GB" dirty="0" smtClean="0"/>
              <a:t>organisms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Describe how to carry out the non-reducing sugars test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Practical Activity 20</a:t>
            </a:r>
          </a:p>
          <a:p>
            <a:r>
              <a:rPr lang="en-GB" dirty="0" smtClean="0"/>
              <a:t>Repro</a:t>
            </a:r>
          </a:p>
          <a:p>
            <a:pPr lvl="1"/>
            <a:r>
              <a:rPr lang="en-GB" dirty="0" smtClean="0"/>
              <a:t>Question chase</a:t>
            </a:r>
          </a:p>
          <a:p>
            <a:pPr lvl="1"/>
            <a:r>
              <a:rPr lang="en-GB" dirty="0" smtClean="0"/>
              <a:t>Practical Activity sheet 20</a:t>
            </a:r>
          </a:p>
          <a:p>
            <a:pPr lvl="1"/>
            <a:r>
              <a:rPr lang="en-GB" dirty="0" smtClean="0"/>
              <a:t>Option to do some of learning as independent learning activity, sources in folder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6727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98" y="1916832"/>
            <a:ext cx="7239000" cy="1143000"/>
          </a:xfrm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Know about polysaccharides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Describe the structure of starch (amylose &amp; amylopectin), glycogen and cellulose</a:t>
            </a:r>
          </a:p>
          <a:p>
            <a:r>
              <a:rPr lang="en-GB" dirty="0" smtClean="0"/>
              <a:t>Explain how the structure and properties of glucose, starch, glycogen and cellulose relate to their functions in living organisms</a:t>
            </a:r>
          </a:p>
          <a:p>
            <a:r>
              <a:rPr lang="en-GB"/>
              <a:t>Describe how to carry out the non-reducing sugars </a:t>
            </a:r>
            <a:r>
              <a:rPr lang="en-GB" smtClean="0"/>
              <a:t>test</a:t>
            </a: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886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list 5 of any of the following</a:t>
            </a:r>
          </a:p>
          <a:p>
            <a:pPr lvl="1"/>
            <a:r>
              <a:rPr lang="en-GB" dirty="0" smtClean="0"/>
              <a:t>Bonds</a:t>
            </a:r>
          </a:p>
          <a:p>
            <a:pPr lvl="1"/>
            <a:r>
              <a:rPr lang="en-GB" dirty="0" smtClean="0"/>
              <a:t>Sugars</a:t>
            </a:r>
          </a:p>
          <a:p>
            <a:pPr lvl="1"/>
            <a:r>
              <a:rPr lang="en-GB" dirty="0" err="1" smtClean="0"/>
              <a:t>Monosaccharides</a:t>
            </a:r>
            <a:endParaRPr lang="en-GB" dirty="0" smtClean="0"/>
          </a:p>
          <a:p>
            <a:pPr lvl="1"/>
            <a:r>
              <a:rPr lang="en-GB" dirty="0" smtClean="0"/>
              <a:t>Disaccharides</a:t>
            </a:r>
          </a:p>
          <a:p>
            <a:pPr lvl="1"/>
            <a:r>
              <a:rPr lang="en-GB" dirty="0" smtClean="0"/>
              <a:t>Polysaccharides</a:t>
            </a:r>
          </a:p>
          <a:p>
            <a:r>
              <a:rPr lang="en-GB" dirty="0" smtClean="0"/>
              <a:t>Challenge: Can you name one of each?</a:t>
            </a:r>
          </a:p>
          <a:p>
            <a:r>
              <a:rPr lang="en-GB" dirty="0" smtClean="0"/>
              <a:t>Challenge: Can you names 3 of each?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en-GB" dirty="0" smtClean="0"/>
              <a:t>GROUP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en-GB" dirty="0" smtClean="0"/>
              <a:t>Make an information sheet on carbohydrates to include the following:</a:t>
            </a:r>
          </a:p>
          <a:p>
            <a:pPr lvl="1"/>
            <a:r>
              <a:rPr lang="en-GB" dirty="0" smtClean="0"/>
              <a:t>Compare and contrast the structure and function of glucose, starch, cellulose and glycogen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Structure and Function OF Energy 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Carbohydrates as energy stores</a:t>
            </a:r>
          </a:p>
          <a:p>
            <a:pPr lvl="1"/>
            <a:r>
              <a:rPr lang="en-GB" dirty="0" smtClean="0"/>
              <a:t>E.g. Starch and Glycogen</a:t>
            </a:r>
          </a:p>
          <a:p>
            <a:pPr lvl="1"/>
            <a:r>
              <a:rPr lang="en-GB" dirty="0" smtClean="0"/>
              <a:t>Don’t dissolve</a:t>
            </a:r>
          </a:p>
          <a:p>
            <a:pPr lvl="2"/>
            <a:r>
              <a:rPr lang="en-GB" dirty="0" smtClean="0"/>
              <a:t>Don’t effect water potential</a:t>
            </a:r>
          </a:p>
          <a:p>
            <a:pPr lvl="1"/>
            <a:r>
              <a:rPr lang="en-GB" dirty="0" smtClean="0"/>
              <a:t>Branched molecules</a:t>
            </a:r>
          </a:p>
          <a:p>
            <a:pPr lvl="2"/>
            <a:r>
              <a:rPr lang="en-GB" dirty="0" smtClean="0"/>
              <a:t>Glucose can be easily broken off</a:t>
            </a:r>
            <a:endParaRPr lang="en-GB" dirty="0"/>
          </a:p>
        </p:txBody>
      </p:sp>
      <p:pic>
        <p:nvPicPr>
          <p:cNvPr id="20482" name="Picture 2" descr="http://t3.gstatic.com/images?q=tbn:ANd9GcTibNQHwFDnoPe3R5E2iFmwKtbTZPx_DbUaAWSorsEbC6Zyhcha:www.elmhurst.edu/~chm/vchembook/images/547glyco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93096"/>
            <a:ext cx="3456384" cy="2321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9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Properties of Glucose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Used in respiration (brain cannot use anything else) to release energy and cause the formation of ATP </a:t>
            </a:r>
            <a:endParaRPr lang="en-GB" dirty="0" smtClean="0"/>
          </a:p>
          <a:p>
            <a:r>
              <a:rPr lang="en-GB" b="1" dirty="0" smtClean="0"/>
              <a:t>Easily converted into glycogen for storage </a:t>
            </a:r>
            <a:endParaRPr lang="en-GB" dirty="0" smtClean="0"/>
          </a:p>
          <a:p>
            <a:r>
              <a:rPr lang="en-GB" b="1" dirty="0" smtClean="0"/>
              <a:t>Soluble in water, lowers water potential, causes osmotic problems.</a:t>
            </a:r>
            <a:endParaRPr lang="en-GB" dirty="0" smtClean="0"/>
          </a:p>
        </p:txBody>
      </p:sp>
      <p:pic>
        <p:nvPicPr>
          <p:cNvPr id="4" name="Picture 3" descr="http://t1.gstatic.com/images?q=tbn:ANd9GcS06CeczACAv3k1XGyT3eEYQqc8t-jH7zvVTofy3W7ZySzy7-wA:www.phys.tue.nl/TULO/info/Sport/Epo/glucos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321720"/>
            <a:ext cx="4392488" cy="285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31640" y="188640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how the structure and properties of glucose, starch, glycogen and cellulose relate to their functions in living organisms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726"/>
            <a:ext cx="7239000" cy="1143000"/>
          </a:xfrm>
        </p:spPr>
        <p:txBody>
          <a:bodyPr/>
          <a:lstStyle/>
          <a:p>
            <a:r>
              <a:rPr lang="en-GB" dirty="0" smtClean="0"/>
              <a:t>Structure of Starch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slightly different polysaccharides are known collectively as starch</a:t>
            </a:r>
          </a:p>
          <a:p>
            <a:pPr lvl="1"/>
            <a:r>
              <a:rPr lang="en-GB" dirty="0" smtClean="0"/>
              <a:t>Amylose</a:t>
            </a:r>
          </a:p>
          <a:p>
            <a:pPr lvl="1"/>
            <a:r>
              <a:rPr lang="en-GB" dirty="0" smtClean="0"/>
              <a:t>Amylopectin</a:t>
            </a:r>
          </a:p>
          <a:p>
            <a:r>
              <a:rPr lang="en-GB" dirty="0" smtClean="0"/>
              <a:t>Chemical energy store in plants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50"/>
          <a:stretch/>
        </p:blipFill>
        <p:spPr>
          <a:xfrm>
            <a:off x="1979712" y="3861048"/>
            <a:ext cx="3935760" cy="28706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6928" y="56896"/>
            <a:ext cx="88569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starch (</a:t>
            </a:r>
            <a:r>
              <a:rPr lang="en-GB" dirty="0" smtClean="0"/>
              <a:t>amylose </a:t>
            </a:r>
            <a:r>
              <a:rPr lang="en-GB" dirty="0"/>
              <a:t>&amp; amylopectin), glycogen and </a:t>
            </a:r>
            <a:r>
              <a:rPr lang="en-GB" dirty="0" smtClean="0"/>
              <a:t>cellulose</a:t>
            </a:r>
            <a:endParaRPr lang="en-GB" dirty="0"/>
          </a:p>
          <a:p>
            <a:r>
              <a:rPr lang="en-GB" dirty="0" smtClean="0"/>
              <a:t>- Explain </a:t>
            </a:r>
            <a:r>
              <a:rPr lang="en-GB" dirty="0"/>
              <a:t>how the structure and properties of glucose, starch, glycogen and </a:t>
            </a:r>
            <a:r>
              <a:rPr lang="en-GB" dirty="0" smtClean="0"/>
              <a:t>  </a:t>
            </a:r>
          </a:p>
          <a:p>
            <a:r>
              <a:rPr lang="en-GB" dirty="0" smtClean="0"/>
              <a:t>cellulose </a:t>
            </a:r>
            <a:r>
              <a:rPr lang="en-GB" dirty="0"/>
              <a:t>relate to their functions in living organisms</a:t>
            </a:r>
          </a:p>
        </p:txBody>
      </p:sp>
    </p:spTree>
    <p:extLst>
      <p:ext uri="{BB962C8B-B14F-4D97-AF65-F5344CB8AC3E}">
        <p14:creationId xmlns:p14="http://schemas.microsoft.com/office/powerpoint/2010/main" xmlns="" val="286133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6875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Structure of </a:t>
            </a:r>
            <a:br>
              <a:rPr lang="en-GB" dirty="0" smtClean="0"/>
            </a:br>
            <a:r>
              <a:rPr lang="en-GB" dirty="0" smtClean="0"/>
              <a:t>starch (AMYLOSE)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Alpha Glucose</a:t>
            </a:r>
          </a:p>
          <a:p>
            <a:r>
              <a:rPr lang="en-GB" dirty="0" smtClean="0"/>
              <a:t>Alpha 1-4 </a:t>
            </a:r>
            <a:r>
              <a:rPr lang="en-GB" dirty="0" err="1" smtClean="0"/>
              <a:t>glycosidic</a:t>
            </a:r>
            <a:r>
              <a:rPr lang="en-GB" dirty="0" smtClean="0"/>
              <a:t> bonds</a:t>
            </a:r>
          </a:p>
          <a:p>
            <a:r>
              <a:rPr lang="en-GB" dirty="0" smtClean="0"/>
              <a:t>Long coiled chains (forms helix) so lots of stabilising H bonds</a:t>
            </a:r>
          </a:p>
          <a:p>
            <a:pPr lvl="1"/>
            <a:r>
              <a:rPr lang="en-GB" dirty="0"/>
              <a:t>Less soluble</a:t>
            </a:r>
          </a:p>
          <a:p>
            <a:r>
              <a:rPr lang="en-GB" dirty="0" smtClean="0"/>
              <a:t>Compact</a:t>
            </a:r>
          </a:p>
          <a:p>
            <a:endParaRPr lang="en-GB" dirty="0"/>
          </a:p>
        </p:txBody>
      </p:sp>
      <p:pic>
        <p:nvPicPr>
          <p:cNvPr id="7" name="Picture 2" descr="Unfortunately we are unable to provide accessible alternative text for this. If you require assistance to access this image, please contact help@nature.com or the auth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2356742"/>
            <a:ext cx="3521075" cy="30128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63888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b="1" dirty="0"/>
              <a:t>Insoluble in water so does not affect the water potential of the cell so excellent for storage.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355976" y="188640"/>
            <a:ext cx="468052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starch (</a:t>
            </a:r>
            <a:r>
              <a:rPr lang="en-GB" dirty="0" smtClean="0"/>
              <a:t>amylose </a:t>
            </a:r>
            <a:r>
              <a:rPr lang="en-GB" dirty="0"/>
              <a:t>&amp; amylopectin), glycogen and </a:t>
            </a:r>
            <a:r>
              <a:rPr lang="en-GB" dirty="0" smtClean="0"/>
              <a:t>cellulose</a:t>
            </a:r>
            <a:endParaRPr lang="en-GB" dirty="0"/>
          </a:p>
          <a:p>
            <a:r>
              <a:rPr lang="en-GB" dirty="0" smtClean="0"/>
              <a:t>- Explain </a:t>
            </a:r>
            <a:r>
              <a:rPr lang="en-GB" dirty="0"/>
              <a:t>how the structure and properties of glucose, starch, glycogen and cellulose relate to their functions in living organisms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749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Starch</vt:lpstr>
      <vt:lpstr>Need to book</vt:lpstr>
      <vt:lpstr>Success Criteria</vt:lpstr>
      <vt:lpstr>Starter</vt:lpstr>
      <vt:lpstr>GROUP TASK</vt:lpstr>
      <vt:lpstr>General Structure and Function OF Energy Stores</vt:lpstr>
      <vt:lpstr>Properties of Glucose</vt:lpstr>
      <vt:lpstr>Structure of Starch</vt:lpstr>
      <vt:lpstr>Structure of  starch (AMYLOSE)</vt:lpstr>
      <vt:lpstr>Structure of  Starch (Amylopectin)</vt:lpstr>
      <vt:lpstr>Structure of Cellulose</vt:lpstr>
      <vt:lpstr>Structure of  Glycogen</vt:lpstr>
      <vt:lpstr>Practical Activity 20</vt:lpstr>
      <vt:lpstr>Plenary: Question Chase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Starch</dc:title>
  <dc:creator>lwilson</dc:creator>
  <cp:lastModifiedBy>helenh</cp:lastModifiedBy>
  <cp:revision>28</cp:revision>
  <dcterms:created xsi:type="dcterms:W3CDTF">2013-06-28T13:20:39Z</dcterms:created>
  <dcterms:modified xsi:type="dcterms:W3CDTF">2015-09-20T17:30:56Z</dcterms:modified>
</cp:coreProperties>
</file>