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2" r:id="rId4"/>
    <p:sldId id="274" r:id="rId5"/>
    <p:sldId id="273" r:id="rId6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09124409-7428-4503-AA4D-37DAFC97E0DE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FAD44F8A-D43D-488E-8644-80A4FC1D75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4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413BA73D-D548-4D0A-859A-B11FFD5584E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4E4B1453-1771-4C1A-B3E4-18AA0247EB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2EC8-FEF8-49C8-AED1-3D18FEB55AD4}" type="datetimeFigureOut">
              <a:rPr lang="en-GB" smtClean="0"/>
              <a:pPr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Foundations in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PAG</a:t>
            </a:r>
          </a:p>
          <a:p>
            <a:r>
              <a:rPr lang="en-GB" dirty="0" smtClean="0"/>
              <a:t>Table and Graph rules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Tables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 </a:t>
            </a:r>
            <a:r>
              <a:rPr lang="en-GB" sz="2400" dirty="0" smtClean="0"/>
              <a:t>The </a:t>
            </a:r>
            <a:r>
              <a:rPr lang="en-GB" sz="2400" dirty="0"/>
              <a:t>following guidelines should be followed when presenting results in tables.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All raw data in a single table with </a:t>
            </a:r>
            <a:r>
              <a:rPr lang="en-GB" sz="2400" b="1" dirty="0"/>
              <a:t>ruled lines and border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b="1" dirty="0" smtClean="0"/>
              <a:t>Independent </a:t>
            </a:r>
            <a:r>
              <a:rPr lang="en-GB" sz="2400" b="1" dirty="0"/>
              <a:t>variable (IV) in the first column; dependent variable (DV) in columns to the </a:t>
            </a:r>
            <a:r>
              <a:rPr lang="en-GB" sz="2400" b="1" dirty="0" smtClean="0"/>
              <a:t>right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(for quantitative observations) OR descriptive comments in columns to the right (</a:t>
            </a:r>
            <a:r>
              <a:rPr lang="en-GB" sz="2400" dirty="0" smtClean="0"/>
              <a:t>for qualitative </a:t>
            </a:r>
            <a:r>
              <a:rPr lang="en-GB" sz="2400" dirty="0"/>
              <a:t>observations</a:t>
            </a:r>
            <a:r>
              <a:rPr lang="en-GB" sz="2400" dirty="0" smtClean="0"/>
              <a:t>).</a:t>
            </a:r>
          </a:p>
          <a:p>
            <a:endParaRPr lang="en-GB" sz="2400" dirty="0"/>
          </a:p>
          <a:p>
            <a:r>
              <a:rPr lang="en-GB" sz="2400" dirty="0" smtClean="0"/>
              <a:t> </a:t>
            </a:r>
            <a:r>
              <a:rPr lang="en-GB" sz="2400" b="1" dirty="0"/>
              <a:t>Processed data</a:t>
            </a:r>
            <a:r>
              <a:rPr lang="en-GB" sz="2400" dirty="0"/>
              <a:t> (e.g. means, rates, standard deviations) in columns to the </a:t>
            </a:r>
            <a:r>
              <a:rPr lang="en-GB" sz="2400" b="1" dirty="0"/>
              <a:t>far right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No calculations in the table, only calculated values.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8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Tables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289451"/>
          </a:xfrm>
        </p:spPr>
        <p:txBody>
          <a:bodyPr>
            <a:noAutofit/>
          </a:bodyPr>
          <a:lstStyle/>
          <a:p>
            <a:r>
              <a:rPr lang="en-GB" sz="2400" dirty="0" smtClean="0"/>
              <a:t>Each </a:t>
            </a:r>
            <a:r>
              <a:rPr lang="en-GB" sz="2400" dirty="0"/>
              <a:t>column headed with informative description (for qualitative data) or physical </a:t>
            </a:r>
            <a:r>
              <a:rPr lang="en-GB" sz="2400" dirty="0" smtClean="0"/>
              <a:t>quantity and </a:t>
            </a:r>
            <a:r>
              <a:rPr lang="en-GB" sz="2400" dirty="0"/>
              <a:t>correct </a:t>
            </a:r>
            <a:r>
              <a:rPr lang="en-GB" sz="2400" b="1" dirty="0"/>
              <a:t>SI units</a:t>
            </a:r>
            <a:r>
              <a:rPr lang="en-GB" sz="2400" dirty="0"/>
              <a:t> (for quantitative data); units separated from physical quantity </a:t>
            </a:r>
            <a:r>
              <a:rPr lang="en-GB" sz="2400" dirty="0" smtClean="0"/>
              <a:t>using either </a:t>
            </a:r>
            <a:r>
              <a:rPr lang="en-GB" sz="2400" dirty="0"/>
              <a:t>brackets or a solidus (slash</a:t>
            </a:r>
            <a:r>
              <a:rPr lang="en-GB" sz="2400" dirty="0" smtClean="0"/>
              <a:t>).</a:t>
            </a:r>
          </a:p>
          <a:p>
            <a:endParaRPr lang="en-GB" sz="2400" dirty="0"/>
          </a:p>
          <a:p>
            <a:r>
              <a:rPr lang="en-GB" sz="2400" b="1" dirty="0" smtClean="0"/>
              <a:t>No </a:t>
            </a:r>
            <a:r>
              <a:rPr lang="en-GB" sz="2400" b="1" dirty="0"/>
              <a:t>units in the body of the table</a:t>
            </a:r>
            <a:r>
              <a:rPr lang="en-GB" sz="2400" dirty="0"/>
              <a:t>, only in the column headings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Raw </a:t>
            </a:r>
            <a:r>
              <a:rPr lang="en-GB" sz="2400" dirty="0"/>
              <a:t>data recorded to a number of decimal places and significant figures appropriate to </a:t>
            </a:r>
            <a:r>
              <a:rPr lang="en-GB" sz="2400" dirty="0" smtClean="0"/>
              <a:t>the least </a:t>
            </a:r>
            <a:r>
              <a:rPr lang="en-GB" sz="2400" dirty="0"/>
              <a:t>accurate piece of equipment used to measure it.</a:t>
            </a:r>
          </a:p>
          <a:p>
            <a:r>
              <a:rPr lang="en-GB" sz="2400" dirty="0" smtClean="0"/>
              <a:t>All </a:t>
            </a:r>
            <a:r>
              <a:rPr lang="en-GB" sz="2400" dirty="0"/>
              <a:t>raw data recorded to the same number of decimal places and significant figures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Processed </a:t>
            </a:r>
            <a:r>
              <a:rPr lang="en-GB" sz="2400" dirty="0"/>
              <a:t>data recorded to up to one decimal place more than the raw data.</a:t>
            </a:r>
          </a:p>
          <a:p>
            <a:pPr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44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your graph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Join with a curve if the trend is very clear and you can predict the values in between the points</a:t>
            </a:r>
          </a:p>
          <a:p>
            <a:r>
              <a:rPr lang="en-GB" dirty="0" smtClean="0"/>
              <a:t>Join with straight lines when the trend is not clear and the values in between the points cannot be assumed/predicted</a:t>
            </a:r>
          </a:p>
          <a:p>
            <a:r>
              <a:rPr lang="en-GB" dirty="0" smtClean="0"/>
              <a:t>Bar charts – bars must be separated from each other. If the bars touch it is a histogram!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3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/>
              <a:t>Graph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Graphs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following general guidelines should be followed when presenting data in graphs.</a:t>
            </a:r>
          </a:p>
          <a:p>
            <a:pPr marL="0" indent="0">
              <a:buNone/>
            </a:pPr>
            <a:r>
              <a:rPr lang="en-GB" dirty="0"/>
              <a:t>• The type of graph used (e.g. bar chart, histogram, line graph, pie chart or </a:t>
            </a:r>
            <a:r>
              <a:rPr lang="en-GB" dirty="0" err="1"/>
              <a:t>scattergram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should be appropriate to the data collected.</a:t>
            </a:r>
          </a:p>
          <a:p>
            <a:pPr marL="0" indent="0">
              <a:buNone/>
            </a:pPr>
            <a:r>
              <a:rPr lang="en-GB" dirty="0"/>
              <a:t>• The graph should be of an </a:t>
            </a:r>
            <a:r>
              <a:rPr lang="en-GB" b="1" dirty="0"/>
              <a:t>appropriate</a:t>
            </a:r>
            <a:r>
              <a:rPr lang="en-GB" dirty="0"/>
              <a:t> </a:t>
            </a:r>
            <a:r>
              <a:rPr lang="en-GB" b="1" dirty="0"/>
              <a:t>size</a:t>
            </a:r>
            <a:r>
              <a:rPr lang="en-GB" dirty="0"/>
              <a:t> to make good use of the </a:t>
            </a:r>
            <a:r>
              <a:rPr lang="en-GB" dirty="0" smtClean="0"/>
              <a:t>paper (at least 50%)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There should be an </a:t>
            </a:r>
            <a:r>
              <a:rPr lang="en-GB" b="1" dirty="0"/>
              <a:t>informative</a:t>
            </a:r>
            <a:r>
              <a:rPr lang="en-GB" dirty="0"/>
              <a:t> </a:t>
            </a:r>
            <a:r>
              <a:rPr lang="en-GB" b="1" dirty="0"/>
              <a:t>title, and axes should be fully labelled with units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941168"/>
            <a:ext cx="6840305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264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Foundations in Biology</vt:lpstr>
      <vt:lpstr>Tables </vt:lpstr>
      <vt:lpstr>Tables </vt:lpstr>
      <vt:lpstr>Presenting your graph</vt:lpstr>
      <vt:lpstr>Graph rules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Structure</dc:title>
  <dc:creator>seranb</dc:creator>
  <cp:lastModifiedBy>Sarah Gibson</cp:lastModifiedBy>
  <cp:revision>25</cp:revision>
  <dcterms:created xsi:type="dcterms:W3CDTF">2013-08-12T17:05:45Z</dcterms:created>
  <dcterms:modified xsi:type="dcterms:W3CDTF">2017-08-30T21:46:31Z</dcterms:modified>
</cp:coreProperties>
</file>