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ED8AD-F3DC-4B74-AB43-908220E7FBE5}" type="datetimeFigureOut">
              <a:rPr lang="en-GB" smtClean="0"/>
              <a:t>18/03/2015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EE95B-B853-4F01-BAE5-AAAE62236D7E}" type="slidenum">
              <a:rPr lang="en-GB" smtClean="0"/>
              <a:t>‹#›</a:t>
            </a:fld>
            <a:endParaRPr lang="en-GB"/>
          </a:p>
        </p:txBody>
      </p:sp>
    </p:spTree>
    <p:extLst>
      <p:ext uri="{BB962C8B-B14F-4D97-AF65-F5344CB8AC3E}">
        <p14:creationId xmlns:p14="http://schemas.microsoft.com/office/powerpoint/2010/main" val="296478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383A7-5F08-4AB5-A1D8-02B566AA6FAD}" type="slidenum">
              <a:rPr lang="en-GB"/>
              <a:pPr/>
              <a:t>21</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GB"/>
              <a:t>Leaf cell can be both as can root cell.  Leaf sink when growing, source when photosynthesising, root cell can be source as over winter some roots used to store sugars for spring</a:t>
            </a:r>
          </a:p>
        </p:txBody>
      </p:sp>
    </p:spTree>
    <p:extLst>
      <p:ext uri="{BB962C8B-B14F-4D97-AF65-F5344CB8AC3E}">
        <p14:creationId xmlns:p14="http://schemas.microsoft.com/office/powerpoint/2010/main" val="50440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8C5E96-2469-46F4-AFB0-CF928CBC2EF2}" type="datetimeFigureOut">
              <a:rPr lang="en-GB" smtClean="0"/>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5E96-2469-46F4-AFB0-CF928CBC2EF2}" type="datetimeFigureOut">
              <a:rPr lang="en-GB" smtClean="0"/>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5E96-2469-46F4-AFB0-CF928CBC2EF2}" type="datetimeFigureOut">
              <a:rPr lang="en-GB" smtClean="0"/>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FE3B026-F6AB-481D-86E3-FDA7AA5CA06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E283D5B-B465-436C-B866-FA8EFA9E0ABC}"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5E96-2469-46F4-AFB0-CF928CBC2EF2}" type="datetimeFigureOut">
              <a:rPr lang="en-GB" smtClean="0"/>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C5E96-2469-46F4-AFB0-CF928CBC2EF2}" type="datetimeFigureOut">
              <a:rPr lang="en-GB" smtClean="0"/>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8C5E96-2469-46F4-AFB0-CF928CBC2EF2}" type="datetimeFigureOut">
              <a:rPr lang="en-GB" smtClean="0"/>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8C5E96-2469-46F4-AFB0-CF928CBC2EF2}" type="datetimeFigureOut">
              <a:rPr lang="en-GB" smtClean="0"/>
              <a:t>18/03/2015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8C5E96-2469-46F4-AFB0-CF928CBC2EF2}" type="datetimeFigureOut">
              <a:rPr lang="en-GB" smtClean="0"/>
              <a:t>18/03/2015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C5E96-2469-46F4-AFB0-CF928CBC2EF2}" type="datetimeFigureOut">
              <a:rPr lang="en-GB" smtClean="0"/>
              <a:t>18/03/2015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C5E96-2469-46F4-AFB0-CF928CBC2EF2}" type="datetimeFigureOut">
              <a:rPr lang="en-GB" smtClean="0"/>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C5E96-2469-46F4-AFB0-CF928CBC2EF2}" type="datetimeFigureOut">
              <a:rPr lang="en-GB" smtClean="0"/>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91148-6D12-4D95-B835-B39036613DB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C5E96-2469-46F4-AFB0-CF928CBC2EF2}" type="datetimeFigureOut">
              <a:rPr lang="en-GB" smtClean="0"/>
              <a:t>18/03/2015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91148-6D12-4D95-B835-B39036613DB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12a2 Revision</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Bohr Shift</a:t>
            </a:r>
            <a:endParaRPr lang="en-GB" dirty="0"/>
          </a:p>
        </p:txBody>
      </p:sp>
      <p:sp>
        <p:nvSpPr>
          <p:cNvPr id="6" name="Subtitle 5"/>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Haemoglobin</a:t>
            </a:r>
            <a:endParaRPr lang="en-GB" dirty="0"/>
          </a:p>
        </p:txBody>
      </p:sp>
      <p:sp>
        <p:nvSpPr>
          <p:cNvPr id="3" name="Content Placeholder 2"/>
          <p:cNvSpPr>
            <a:spLocks noGrp="1"/>
          </p:cNvSpPr>
          <p:nvPr>
            <p:ph idx="1"/>
          </p:nvPr>
        </p:nvSpPr>
        <p:spPr>
          <a:xfrm>
            <a:off x="107504" y="980728"/>
            <a:ext cx="8928992" cy="5145435"/>
          </a:xfrm>
        </p:spPr>
        <p:txBody>
          <a:bodyPr/>
          <a:lstStyle/>
          <a:p>
            <a:r>
              <a:rPr lang="en-GB" dirty="0" smtClean="0"/>
              <a:t>Protein</a:t>
            </a:r>
          </a:p>
          <a:p>
            <a:r>
              <a:rPr lang="en-GB" dirty="0" smtClean="0"/>
              <a:t>2 alpha chains</a:t>
            </a:r>
          </a:p>
          <a:p>
            <a:r>
              <a:rPr lang="en-GB" dirty="0" smtClean="0"/>
              <a:t>2 beta chains</a:t>
            </a:r>
          </a:p>
          <a:p>
            <a:r>
              <a:rPr lang="en-GB" dirty="0" smtClean="0"/>
              <a:t>Each with </a:t>
            </a:r>
            <a:r>
              <a:rPr lang="en-GB" dirty="0" err="1" smtClean="0"/>
              <a:t>haem</a:t>
            </a:r>
            <a:r>
              <a:rPr lang="en-GB" dirty="0" smtClean="0"/>
              <a:t> group to bind to oxygen molecule</a:t>
            </a:r>
            <a:endParaRPr lang="en-GB" dirty="0"/>
          </a:p>
        </p:txBody>
      </p:sp>
      <p:pic>
        <p:nvPicPr>
          <p:cNvPr id="1026" name="Picture 2" descr="Haemoglobin_Structure"/>
          <p:cNvPicPr>
            <a:picLocks noChangeAspect="1" noChangeArrowheads="1"/>
          </p:cNvPicPr>
          <p:nvPr/>
        </p:nvPicPr>
        <p:blipFill>
          <a:blip r:embed="rId2" cstate="print"/>
          <a:srcRect/>
          <a:stretch>
            <a:fillRect/>
          </a:stretch>
        </p:blipFill>
        <p:spPr bwMode="auto">
          <a:xfrm>
            <a:off x="2627784" y="3356992"/>
            <a:ext cx="4114428" cy="32915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Carbon Dioxide</a:t>
            </a:r>
            <a:endParaRPr lang="en-GB" dirty="0"/>
          </a:p>
        </p:txBody>
      </p:sp>
      <p:sp>
        <p:nvSpPr>
          <p:cNvPr id="3" name="Content Placeholder 2"/>
          <p:cNvSpPr>
            <a:spLocks noGrp="1"/>
          </p:cNvSpPr>
          <p:nvPr>
            <p:ph idx="1"/>
          </p:nvPr>
        </p:nvSpPr>
        <p:spPr/>
        <p:txBody>
          <a:bodyPr/>
          <a:lstStyle/>
          <a:p>
            <a:r>
              <a:rPr lang="en-GB" dirty="0" smtClean="0"/>
              <a:t>Released by respiring cells</a:t>
            </a:r>
          </a:p>
          <a:p>
            <a:r>
              <a:rPr lang="en-GB" dirty="0" smtClean="0"/>
              <a:t>Some dissolved in plasma, some combines with </a:t>
            </a:r>
            <a:r>
              <a:rPr lang="en-GB" dirty="0" err="1" smtClean="0"/>
              <a:t>Hb</a:t>
            </a:r>
            <a:endParaRPr lang="en-GB" dirty="0" smtClean="0"/>
          </a:p>
          <a:p>
            <a:r>
              <a:rPr lang="en-GB" dirty="0" smtClean="0"/>
              <a:t>Carbon dioxide will reduce </a:t>
            </a:r>
            <a:r>
              <a:rPr lang="en-GB" dirty="0" err="1" smtClean="0"/>
              <a:t>Hb’s</a:t>
            </a:r>
            <a:r>
              <a:rPr lang="en-GB" dirty="0" smtClean="0"/>
              <a:t> affinity for oxygen, so </a:t>
            </a:r>
            <a:r>
              <a:rPr lang="en-GB" dirty="0" err="1" smtClean="0"/>
              <a:t>Hb</a:t>
            </a:r>
            <a:r>
              <a:rPr lang="en-GB" dirty="0" smtClean="0"/>
              <a:t> will release oxygen where it is needed</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Bohr Effect</a:t>
            </a:r>
            <a:endParaRPr lang="en-GB" dirty="0"/>
          </a:p>
        </p:txBody>
      </p:sp>
      <p:sp>
        <p:nvSpPr>
          <p:cNvPr id="3" name="Content Placeholder 2"/>
          <p:cNvSpPr>
            <a:spLocks noGrp="1"/>
          </p:cNvSpPr>
          <p:nvPr>
            <p:ph idx="1"/>
          </p:nvPr>
        </p:nvSpPr>
        <p:spPr/>
        <p:txBody>
          <a:bodyPr/>
          <a:lstStyle/>
          <a:p>
            <a:r>
              <a:rPr lang="pt-BR" dirty="0" smtClean="0"/>
              <a:t>CO</a:t>
            </a:r>
            <a:r>
              <a:rPr lang="pt-BR" baseline="-25000" dirty="0" smtClean="0"/>
              <a:t>2</a:t>
            </a:r>
            <a:r>
              <a:rPr lang="pt-BR" dirty="0" smtClean="0"/>
              <a:t> + H</a:t>
            </a:r>
            <a:r>
              <a:rPr lang="pt-BR" baseline="-25000" dirty="0" smtClean="0"/>
              <a:t>2</a:t>
            </a:r>
            <a:r>
              <a:rPr lang="pt-BR" dirty="0" smtClean="0"/>
              <a:t>O </a:t>
            </a:r>
            <a:r>
              <a:rPr lang="pt-BR" dirty="0" smtClean="0">
                <a:sym typeface="Wingdings" pitchFamily="2" charset="2"/>
              </a:rPr>
              <a:t> </a:t>
            </a:r>
            <a:r>
              <a:rPr lang="pt-BR" dirty="0" smtClean="0">
                <a:solidFill>
                  <a:schemeClr val="tx2"/>
                </a:solidFill>
              </a:rPr>
              <a:t>H</a:t>
            </a:r>
            <a:r>
              <a:rPr lang="pt-BR" baseline="-25000" dirty="0" smtClean="0">
                <a:solidFill>
                  <a:schemeClr val="tx2"/>
                </a:solidFill>
              </a:rPr>
              <a:t>2</a:t>
            </a:r>
            <a:r>
              <a:rPr lang="pt-BR" dirty="0" smtClean="0">
                <a:solidFill>
                  <a:schemeClr val="tx2"/>
                </a:solidFill>
              </a:rPr>
              <a:t>CO</a:t>
            </a:r>
            <a:r>
              <a:rPr lang="pt-BR" baseline="-25000" dirty="0" smtClean="0">
                <a:solidFill>
                  <a:schemeClr val="tx2"/>
                </a:solidFill>
              </a:rPr>
              <a:t>3</a:t>
            </a:r>
            <a:r>
              <a:rPr lang="pt-BR" dirty="0" smtClean="0">
                <a:sym typeface="Wingdings" pitchFamily="2" charset="2"/>
              </a:rPr>
              <a:t> </a:t>
            </a:r>
            <a:r>
              <a:rPr lang="pt-BR" dirty="0" smtClean="0">
                <a:solidFill>
                  <a:srgbClr val="FF0000"/>
                </a:solidFill>
              </a:rPr>
              <a:t>H</a:t>
            </a:r>
            <a:r>
              <a:rPr lang="pt-BR" baseline="30000" dirty="0" smtClean="0">
                <a:solidFill>
                  <a:srgbClr val="FF0000"/>
                </a:solidFill>
              </a:rPr>
              <a:t>+</a:t>
            </a:r>
            <a:r>
              <a:rPr lang="pt-BR" dirty="0" smtClean="0"/>
              <a:t> + </a:t>
            </a:r>
            <a:r>
              <a:rPr lang="pt-BR" dirty="0" smtClean="0">
                <a:solidFill>
                  <a:schemeClr val="accent4"/>
                </a:solidFill>
              </a:rPr>
              <a:t>HCO</a:t>
            </a:r>
            <a:r>
              <a:rPr lang="pt-BR" baseline="-25000" dirty="0" smtClean="0">
                <a:solidFill>
                  <a:schemeClr val="accent4"/>
                </a:solidFill>
              </a:rPr>
              <a:t>3</a:t>
            </a:r>
            <a:r>
              <a:rPr lang="pt-BR" baseline="30000" dirty="0" smtClean="0">
                <a:solidFill>
                  <a:schemeClr val="accent4"/>
                </a:solidFill>
              </a:rPr>
              <a:t>−</a:t>
            </a:r>
            <a:endParaRPr lang="en-GB" dirty="0" smtClean="0">
              <a:solidFill>
                <a:schemeClr val="accent4"/>
              </a:solidFill>
            </a:endParaRPr>
          </a:p>
          <a:p>
            <a:pPr lvl="1">
              <a:buNone/>
            </a:pPr>
            <a:r>
              <a:rPr lang="pt-BR" dirty="0" smtClean="0"/>
              <a:t>                   </a:t>
            </a:r>
            <a:r>
              <a:rPr lang="pt-BR" sz="2000" dirty="0" smtClean="0">
                <a:solidFill>
                  <a:schemeClr val="tx2"/>
                </a:solidFill>
              </a:rPr>
              <a:t>carbonic acid </a:t>
            </a:r>
            <a:r>
              <a:rPr lang="pt-BR" sz="2000" dirty="0" smtClean="0">
                <a:sym typeface="Wingdings" pitchFamily="2" charset="2"/>
              </a:rPr>
              <a:t></a:t>
            </a:r>
            <a:r>
              <a:rPr lang="pt-BR" sz="2000" dirty="0" smtClean="0">
                <a:solidFill>
                  <a:schemeClr val="tx2"/>
                </a:solidFill>
              </a:rPr>
              <a:t> </a:t>
            </a:r>
            <a:r>
              <a:rPr lang="pt-BR" sz="2000" dirty="0" smtClean="0">
                <a:solidFill>
                  <a:srgbClr val="FF0000"/>
                </a:solidFill>
              </a:rPr>
              <a:t>hydrogen ions </a:t>
            </a:r>
            <a:r>
              <a:rPr lang="pt-BR" sz="2000" dirty="0" smtClean="0"/>
              <a:t>+</a:t>
            </a:r>
            <a:r>
              <a:rPr lang="pt-BR" sz="2000" dirty="0" smtClean="0">
                <a:solidFill>
                  <a:srgbClr val="FF0000"/>
                </a:solidFill>
              </a:rPr>
              <a:t> </a:t>
            </a:r>
            <a:r>
              <a:rPr lang="pt-BR" sz="2000" dirty="0" smtClean="0">
                <a:solidFill>
                  <a:schemeClr val="accent4"/>
                </a:solidFill>
              </a:rPr>
              <a:t>hydrogen carbonate ions</a:t>
            </a:r>
            <a:endParaRPr lang="pt-BR" dirty="0" smtClean="0">
              <a:solidFill>
                <a:schemeClr val="accent4"/>
              </a:solidFill>
            </a:endParaRPr>
          </a:p>
          <a:p>
            <a:pPr lvl="1"/>
            <a:r>
              <a:rPr lang="pt-BR" dirty="0" smtClean="0"/>
              <a:t>Caused by enzyme carbonic anhydrase in RBCs</a:t>
            </a:r>
          </a:p>
          <a:p>
            <a:pPr lvl="1"/>
            <a:endParaRPr lang="pt-BR" dirty="0"/>
          </a:p>
          <a:p>
            <a:r>
              <a:rPr lang="pt-BR" dirty="0" smtClean="0"/>
              <a:t>Hb + H</a:t>
            </a:r>
            <a:r>
              <a:rPr lang="pt-BR" baseline="30000" dirty="0" smtClean="0"/>
              <a:t>+</a:t>
            </a:r>
            <a:r>
              <a:rPr lang="pt-BR" dirty="0" smtClean="0"/>
              <a:t> </a:t>
            </a:r>
            <a:r>
              <a:rPr lang="pt-BR" dirty="0" smtClean="0">
                <a:sym typeface="Wingdings" pitchFamily="2" charset="2"/>
              </a:rPr>
              <a:t> Haemoglobinic acid</a:t>
            </a:r>
            <a:endParaRPr lang="pt-BR" dirty="0" smtClean="0"/>
          </a:p>
          <a:p>
            <a:pPr lvl="1"/>
            <a:r>
              <a:rPr lang="pt-BR" dirty="0" smtClean="0"/>
              <a:t>H</a:t>
            </a:r>
            <a:r>
              <a:rPr lang="pt-BR" baseline="30000" dirty="0" smtClean="0"/>
              <a:t>+ </a:t>
            </a:r>
            <a:r>
              <a:rPr lang="pt-BR" dirty="0"/>
              <a:t>c</a:t>
            </a:r>
            <a:r>
              <a:rPr lang="pt-BR" dirty="0" smtClean="0"/>
              <a:t>ause acidity that promotes oxygen release</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GB" dirty="0" smtClean="0"/>
              <a:t>Bohr Effect: Oxygen Dissociation Curve shifts to right</a:t>
            </a:r>
            <a:endParaRPr lang="en-GB"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619672" y="1268760"/>
            <a:ext cx="5472608" cy="49482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Transpiration</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t>Transpiration</a:t>
            </a:r>
          </a:p>
        </p:txBody>
      </p:sp>
      <p:sp>
        <p:nvSpPr>
          <p:cNvPr id="4099" name="Rectangle 3"/>
          <p:cNvSpPr>
            <a:spLocks noGrp="1" noChangeArrowheads="1"/>
          </p:cNvSpPr>
          <p:nvPr>
            <p:ph type="body" idx="1"/>
          </p:nvPr>
        </p:nvSpPr>
        <p:spPr/>
        <p:txBody>
          <a:bodyPr/>
          <a:lstStyle/>
          <a:p>
            <a:r>
              <a:rPr lang="en-GB"/>
              <a:t>The loss of water vapour from aerial parts of a plant due to evaporation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Transpiration</a:t>
            </a:r>
          </a:p>
        </p:txBody>
      </p:sp>
      <p:sp>
        <p:nvSpPr>
          <p:cNvPr id="12291" name="Rectangle 3"/>
          <p:cNvSpPr>
            <a:spLocks noGrp="1" noChangeArrowheads="1"/>
          </p:cNvSpPr>
          <p:nvPr>
            <p:ph type="body" idx="1"/>
          </p:nvPr>
        </p:nvSpPr>
        <p:spPr/>
        <p:txBody>
          <a:bodyPr/>
          <a:lstStyle/>
          <a:p>
            <a:pPr>
              <a:lnSpc>
                <a:spcPct val="90000"/>
              </a:lnSpc>
            </a:pPr>
            <a:r>
              <a:rPr lang="en-GB" sz="2800"/>
              <a:t>Movement of water from the roots, up the stem and out of the leaves</a:t>
            </a:r>
          </a:p>
          <a:p>
            <a:pPr>
              <a:lnSpc>
                <a:spcPct val="90000"/>
              </a:lnSpc>
            </a:pPr>
            <a:r>
              <a:rPr lang="en-GB" sz="2800"/>
              <a:t>Push: by water moving into the roots</a:t>
            </a:r>
          </a:p>
          <a:p>
            <a:pPr>
              <a:lnSpc>
                <a:spcPct val="90000"/>
              </a:lnSpc>
            </a:pPr>
            <a:r>
              <a:rPr lang="en-GB" sz="2800"/>
              <a:t>Pull: by evaporation from the leaves</a:t>
            </a:r>
          </a:p>
          <a:p>
            <a:pPr>
              <a:lnSpc>
                <a:spcPct val="90000"/>
              </a:lnSpc>
            </a:pPr>
            <a:endParaRPr lang="en-GB" sz="2800"/>
          </a:p>
          <a:p>
            <a:pPr>
              <a:lnSpc>
                <a:spcPct val="90000"/>
              </a:lnSpc>
            </a:pPr>
            <a:r>
              <a:rPr lang="en-GB" sz="2800"/>
              <a:t>Water evaporates from internal surfaces of the leaves and collects in the air spaces, when the concentration of water is higher inside the leaf than out the water moves out of the stomata by osmosis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09" name="Group 65"/>
          <p:cNvGraphicFramePr>
            <a:graphicFrameLocks noGrp="1"/>
          </p:cNvGraphicFramePr>
          <p:nvPr>
            <p:ph/>
          </p:nvPr>
        </p:nvGraphicFramePr>
        <p:xfrm>
          <a:off x="457200" y="274638"/>
          <a:ext cx="8229600" cy="6439537"/>
        </p:xfrm>
        <a:graphic>
          <a:graphicData uri="http://schemas.openxmlformats.org/drawingml/2006/table">
            <a:tbl>
              <a:tblPr/>
              <a:tblGrid>
                <a:gridCol w="4114800"/>
                <a:gridCol w="4114800"/>
              </a:tblGrid>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Factor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How to increase water loss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Number of leaves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More surface area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Number, size &amp; position of stomata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More, bigger and on under surface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Cuticle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Absent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Light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Present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Temperature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Higher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Humidity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Lower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Air movement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Fast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Water availability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Lots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Translocation</a:t>
            </a:r>
            <a:endParaRPr lang="en-GB"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Tissue Fluid Formation</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95738" y="274638"/>
            <a:ext cx="4691062" cy="1143000"/>
          </a:xfrm>
        </p:spPr>
        <p:txBody>
          <a:bodyPr/>
          <a:lstStyle/>
          <a:p>
            <a:r>
              <a:rPr lang="en-GB"/>
              <a:t>Translocation</a:t>
            </a:r>
          </a:p>
        </p:txBody>
      </p:sp>
      <p:sp>
        <p:nvSpPr>
          <p:cNvPr id="11267" name="Rectangle 3"/>
          <p:cNvSpPr>
            <a:spLocks noGrp="1" noChangeArrowheads="1"/>
          </p:cNvSpPr>
          <p:nvPr>
            <p:ph type="body" idx="1"/>
          </p:nvPr>
        </p:nvSpPr>
        <p:spPr/>
        <p:txBody>
          <a:bodyPr/>
          <a:lstStyle/>
          <a:p>
            <a:r>
              <a:rPr lang="en-GB"/>
              <a:t>Definition:</a:t>
            </a:r>
          </a:p>
          <a:p>
            <a:pPr lvl="1"/>
            <a:r>
              <a:rPr lang="en-GB"/>
              <a:t>Transport of assimilates throughout the plant, in the phloem tissue</a:t>
            </a:r>
          </a:p>
          <a:p>
            <a:pPr lvl="1"/>
            <a:endParaRPr lang="en-GB"/>
          </a:p>
          <a:p>
            <a:pPr lvl="1"/>
            <a:endParaRPr lang="en-GB"/>
          </a:p>
        </p:txBody>
      </p:sp>
      <p:sp>
        <p:nvSpPr>
          <p:cNvPr id="11268" name="Text Box 4"/>
          <p:cNvSpPr txBox="1">
            <a:spLocks noChangeArrowheads="1"/>
          </p:cNvSpPr>
          <p:nvPr/>
        </p:nvSpPr>
        <p:spPr bwMode="auto">
          <a:xfrm>
            <a:off x="250825" y="404813"/>
            <a:ext cx="3168650" cy="915987"/>
          </a:xfrm>
          <a:prstGeom prst="rect">
            <a:avLst/>
          </a:prstGeom>
          <a:solidFill>
            <a:srgbClr val="FDA1F6"/>
          </a:solidFill>
          <a:ln w="9525">
            <a:noFill/>
            <a:miter lim="800000"/>
            <a:headEnd/>
            <a:tailEnd/>
          </a:ln>
          <a:effectLst/>
        </p:spPr>
        <p:txBody>
          <a:bodyPr>
            <a:spAutoFit/>
          </a:bodyPr>
          <a:lstStyle/>
          <a:p>
            <a:pPr>
              <a:buFontTx/>
              <a:buChar char="•"/>
            </a:pPr>
            <a:r>
              <a:rPr lang="en-GB"/>
              <a:t> Define key terms: source, sink &amp; translocation (Grade E-D)</a:t>
            </a:r>
          </a:p>
        </p:txBody>
      </p:sp>
      <p:pic>
        <p:nvPicPr>
          <p:cNvPr id="11269" name="Picture 5"/>
          <p:cNvPicPr>
            <a:picLocks noGrp="1" noChangeAspect="1" noChangeArrowheads="1"/>
          </p:cNvPicPr>
          <p:nvPr>
            <p:ph sz="half" idx="4294967295"/>
          </p:nvPr>
        </p:nvPicPr>
        <p:blipFill>
          <a:blip r:embed="rId2" cstate="print"/>
          <a:srcRect/>
          <a:stretch>
            <a:fillRect/>
          </a:stretch>
        </p:blipFill>
        <p:spPr>
          <a:xfrm>
            <a:off x="3779838" y="3213100"/>
            <a:ext cx="4716462" cy="3195638"/>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95738" y="274638"/>
            <a:ext cx="4691062" cy="1143000"/>
          </a:xfrm>
        </p:spPr>
        <p:txBody>
          <a:bodyPr/>
          <a:lstStyle/>
          <a:p>
            <a:r>
              <a:rPr lang="en-GB"/>
              <a:t>Source &amp; Sink</a:t>
            </a:r>
          </a:p>
        </p:txBody>
      </p:sp>
      <p:sp>
        <p:nvSpPr>
          <p:cNvPr id="6151" name="Rectangle 7"/>
          <p:cNvSpPr>
            <a:spLocks noGrp="1" noChangeArrowheads="1"/>
          </p:cNvSpPr>
          <p:nvPr>
            <p:ph type="body" sz="half" idx="1"/>
          </p:nvPr>
        </p:nvSpPr>
        <p:spPr>
          <a:xfrm>
            <a:off x="0" y="2133600"/>
            <a:ext cx="3609975" cy="4210050"/>
          </a:xfrm>
        </p:spPr>
        <p:txBody>
          <a:bodyPr/>
          <a:lstStyle/>
          <a:p>
            <a:r>
              <a:rPr lang="en-GB"/>
              <a:t>What is a source?</a:t>
            </a:r>
          </a:p>
          <a:p>
            <a:pPr lvl="1"/>
            <a:r>
              <a:rPr lang="en-GB"/>
              <a:t>Examples:</a:t>
            </a:r>
          </a:p>
          <a:p>
            <a:pPr lvl="2"/>
            <a:r>
              <a:rPr lang="en-GB"/>
              <a:t>Leaf Cell</a:t>
            </a:r>
          </a:p>
          <a:p>
            <a:r>
              <a:rPr lang="en-GB"/>
              <a:t>What is a sink?</a:t>
            </a:r>
          </a:p>
          <a:p>
            <a:pPr lvl="1"/>
            <a:r>
              <a:rPr lang="en-GB"/>
              <a:t>Examples:</a:t>
            </a:r>
          </a:p>
          <a:p>
            <a:pPr lvl="2"/>
            <a:r>
              <a:rPr lang="en-GB"/>
              <a:t>Root Cell</a:t>
            </a:r>
          </a:p>
        </p:txBody>
      </p:sp>
      <p:sp>
        <p:nvSpPr>
          <p:cNvPr id="6152" name="Rectangle 8"/>
          <p:cNvSpPr>
            <a:spLocks noGrp="1" noChangeArrowheads="1"/>
          </p:cNvSpPr>
          <p:nvPr>
            <p:ph type="body" sz="half" idx="2"/>
          </p:nvPr>
        </p:nvSpPr>
        <p:spPr/>
        <p:txBody>
          <a:bodyPr/>
          <a:lstStyle/>
          <a:p>
            <a:endParaRPr lang="en-US"/>
          </a:p>
        </p:txBody>
      </p:sp>
      <p:sp>
        <p:nvSpPr>
          <p:cNvPr id="6148" name="Text Box 4"/>
          <p:cNvSpPr txBox="1">
            <a:spLocks noChangeArrowheads="1"/>
          </p:cNvSpPr>
          <p:nvPr/>
        </p:nvSpPr>
        <p:spPr bwMode="auto">
          <a:xfrm>
            <a:off x="179388" y="188913"/>
            <a:ext cx="3168650" cy="1465262"/>
          </a:xfrm>
          <a:prstGeom prst="rect">
            <a:avLst/>
          </a:prstGeom>
          <a:solidFill>
            <a:srgbClr val="FDA1F6"/>
          </a:solidFill>
          <a:ln w="9525">
            <a:noFill/>
            <a:miter lim="800000"/>
            <a:headEnd/>
            <a:tailEnd/>
          </a:ln>
          <a:effectLst/>
        </p:spPr>
        <p:txBody>
          <a:bodyPr>
            <a:spAutoFit/>
          </a:bodyPr>
          <a:lstStyle/>
          <a:p>
            <a:pPr>
              <a:buFontTx/>
              <a:buChar char="•"/>
            </a:pPr>
            <a:r>
              <a:rPr lang="en-GB"/>
              <a:t>State examples of source and sinks (Grade E-D)</a:t>
            </a:r>
          </a:p>
          <a:p>
            <a:pPr>
              <a:buFontTx/>
              <a:buChar char="•"/>
            </a:pPr>
            <a:r>
              <a:rPr lang="en-GB"/>
              <a:t>Define key terms: source, sink &amp; translocation (Grade E-D)</a:t>
            </a:r>
          </a:p>
        </p:txBody>
      </p:sp>
      <p:pic>
        <p:nvPicPr>
          <p:cNvPr id="6150" name="Picture 6"/>
          <p:cNvPicPr>
            <a:picLocks noGrp="1" noChangeAspect="1" noChangeArrowheads="1"/>
          </p:cNvPicPr>
          <p:nvPr>
            <p:ph idx="4294967295"/>
          </p:nvPr>
        </p:nvPicPr>
        <p:blipFill>
          <a:blip r:embed="rId3" cstate="print"/>
          <a:srcRect/>
          <a:stretch>
            <a:fillRect/>
          </a:stretch>
        </p:blipFill>
        <p:spPr>
          <a:xfrm>
            <a:off x="3419475" y="1196975"/>
            <a:ext cx="6985000" cy="5241925"/>
          </a:xfrm>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Active Loading at the Source</a:t>
            </a:r>
          </a:p>
        </p:txBody>
      </p:sp>
      <p:sp>
        <p:nvSpPr>
          <p:cNvPr id="18435" name="Rectangle 3"/>
          <p:cNvSpPr>
            <a:spLocks noGrp="1" noChangeArrowheads="1"/>
          </p:cNvSpPr>
          <p:nvPr>
            <p:ph type="body" idx="1"/>
          </p:nvPr>
        </p:nvSpPr>
        <p:spPr/>
        <p:txBody>
          <a:bodyPr/>
          <a:lstStyle/>
          <a:p>
            <a:pPr>
              <a:lnSpc>
                <a:spcPct val="80000"/>
              </a:lnSpc>
            </a:pPr>
            <a:r>
              <a:rPr lang="en-GB" sz="2800"/>
              <a:t>Companion cells </a:t>
            </a:r>
          </a:p>
          <a:p>
            <a:pPr lvl="1">
              <a:lnSpc>
                <a:spcPct val="80000"/>
              </a:lnSpc>
            </a:pPr>
            <a:r>
              <a:rPr lang="en-GB" sz="2400"/>
              <a:t>Have lots of mitochondria to make ATP</a:t>
            </a:r>
          </a:p>
          <a:p>
            <a:pPr lvl="1">
              <a:lnSpc>
                <a:spcPct val="80000"/>
              </a:lnSpc>
            </a:pPr>
            <a:r>
              <a:rPr lang="en-GB" sz="2400"/>
              <a:t>ATP used to pump out protons (H</a:t>
            </a:r>
            <a:r>
              <a:rPr lang="en-GB" sz="2400" baseline="30000"/>
              <a:t>+</a:t>
            </a:r>
            <a:r>
              <a:rPr lang="en-GB" sz="2400"/>
              <a:t> ions)</a:t>
            </a:r>
          </a:p>
          <a:p>
            <a:pPr lvl="1">
              <a:lnSpc>
                <a:spcPct val="80000"/>
              </a:lnSpc>
            </a:pPr>
            <a:r>
              <a:rPr lang="en-GB" sz="2400"/>
              <a:t>This causes a diffusion gradient</a:t>
            </a:r>
          </a:p>
          <a:p>
            <a:pPr lvl="1">
              <a:lnSpc>
                <a:spcPct val="80000"/>
              </a:lnSpc>
            </a:pPr>
            <a:r>
              <a:rPr lang="en-GB" sz="2400"/>
              <a:t>Protons diffuse back in through cotransporter proteins, bringing sucrose in with them</a:t>
            </a:r>
          </a:p>
          <a:p>
            <a:pPr lvl="1">
              <a:lnSpc>
                <a:spcPct val="80000"/>
              </a:lnSpc>
            </a:pPr>
            <a:r>
              <a:rPr lang="en-GB" sz="2400"/>
              <a:t>This leads to a high concentration of sucrose</a:t>
            </a:r>
          </a:p>
          <a:p>
            <a:pPr>
              <a:lnSpc>
                <a:spcPct val="80000"/>
              </a:lnSpc>
            </a:pPr>
            <a:r>
              <a:rPr lang="en-GB" sz="2800"/>
              <a:t>Sieve Tube Elements</a:t>
            </a:r>
          </a:p>
          <a:p>
            <a:pPr lvl="1">
              <a:lnSpc>
                <a:spcPct val="80000"/>
              </a:lnSpc>
            </a:pPr>
            <a:r>
              <a:rPr lang="en-GB" sz="2400"/>
              <a:t>Sucrose moves in through plasmodesmata</a:t>
            </a:r>
          </a:p>
          <a:p>
            <a:pPr lvl="1">
              <a:lnSpc>
                <a:spcPct val="80000"/>
              </a:lnSpc>
            </a:pPr>
            <a:r>
              <a:rPr lang="en-GB" sz="2400"/>
              <a:t>Sucrose lowers the water potential, so water moves in by osmosis</a:t>
            </a:r>
          </a:p>
          <a:p>
            <a:pPr lvl="1">
              <a:lnSpc>
                <a:spcPct val="80000"/>
              </a:lnSpc>
            </a:pPr>
            <a:r>
              <a:rPr lang="en-GB" sz="2400"/>
              <a:t>This increases the hydrostatic pressure</a:t>
            </a:r>
          </a:p>
        </p:txBody>
      </p:sp>
      <p:sp>
        <p:nvSpPr>
          <p:cNvPr id="18436" name="Text Box 4"/>
          <p:cNvSpPr txBox="1">
            <a:spLocks noChangeArrowheads="1"/>
          </p:cNvSpPr>
          <p:nvPr/>
        </p:nvSpPr>
        <p:spPr bwMode="auto">
          <a:xfrm>
            <a:off x="0" y="0"/>
            <a:ext cx="5976938" cy="366713"/>
          </a:xfrm>
          <a:prstGeom prst="rect">
            <a:avLst/>
          </a:prstGeom>
          <a:solidFill>
            <a:srgbClr val="FDA1F6"/>
          </a:solidFill>
          <a:ln w="9525">
            <a:noFill/>
            <a:miter lim="800000"/>
            <a:headEnd/>
            <a:tailEnd/>
          </a:ln>
          <a:effectLst/>
        </p:spPr>
        <p:txBody>
          <a:bodyPr>
            <a:spAutoFit/>
          </a:bodyPr>
          <a:lstStyle/>
          <a:p>
            <a:pPr>
              <a:spcBef>
                <a:spcPct val="20000"/>
              </a:spcBef>
              <a:buFontTx/>
              <a:buChar char="•"/>
            </a:pPr>
            <a:r>
              <a:rPr lang="en-GB"/>
              <a:t>Interpret the mechanism of active loading (Grade C-A)</a:t>
            </a:r>
          </a:p>
        </p:txBody>
      </p:sp>
      <p:pic>
        <p:nvPicPr>
          <p:cNvPr id="5" name="Picture 6"/>
          <p:cNvPicPr>
            <a:picLocks noChangeAspect="1" noChangeArrowheads="1"/>
          </p:cNvPicPr>
          <p:nvPr/>
        </p:nvPicPr>
        <p:blipFill>
          <a:blip r:embed="rId2" cstate="print"/>
          <a:srcRect/>
          <a:stretch>
            <a:fillRect/>
          </a:stretch>
        </p:blipFill>
        <p:spPr>
          <a:xfrm>
            <a:off x="6156176" y="1052736"/>
            <a:ext cx="2667434" cy="2001788"/>
          </a:xfrm>
          <a:prstGeom prst="rect">
            <a:avLst/>
          </a:prstGeom>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50493" y="246063"/>
            <a:ext cx="8229600" cy="1143000"/>
          </a:xfrm>
        </p:spPr>
        <p:txBody>
          <a:bodyPr/>
          <a:lstStyle/>
          <a:p>
            <a:r>
              <a:rPr lang="en-GB" dirty="0"/>
              <a:t>Removal at the Sink</a:t>
            </a:r>
          </a:p>
        </p:txBody>
      </p:sp>
      <p:sp>
        <p:nvSpPr>
          <p:cNvPr id="19459" name="Rectangle 3"/>
          <p:cNvSpPr>
            <a:spLocks noGrp="1" noChangeArrowheads="1"/>
          </p:cNvSpPr>
          <p:nvPr>
            <p:ph type="body" idx="1"/>
          </p:nvPr>
        </p:nvSpPr>
        <p:spPr>
          <a:xfrm>
            <a:off x="457200" y="1268413"/>
            <a:ext cx="8229600" cy="5184775"/>
          </a:xfrm>
        </p:spPr>
        <p:txBody>
          <a:bodyPr/>
          <a:lstStyle/>
          <a:p>
            <a:r>
              <a:rPr lang="en-GB" dirty="0"/>
              <a:t>Sink</a:t>
            </a:r>
          </a:p>
          <a:p>
            <a:pPr lvl="1"/>
            <a:r>
              <a:rPr lang="en-GB" dirty="0"/>
              <a:t>Uses up sucrose in respiration or it is stored as starch</a:t>
            </a:r>
          </a:p>
          <a:p>
            <a:pPr lvl="1"/>
            <a:r>
              <a:rPr lang="en-GB" dirty="0"/>
              <a:t>Lowers sucrose concentration</a:t>
            </a:r>
          </a:p>
          <a:p>
            <a:pPr lvl="1"/>
            <a:r>
              <a:rPr lang="en-GB" dirty="0"/>
              <a:t>Sucrose moves in by diffusion, lowering the water potential</a:t>
            </a:r>
          </a:p>
          <a:p>
            <a:pPr lvl="1"/>
            <a:r>
              <a:rPr lang="en-GB" dirty="0"/>
              <a:t>Water moves into the sink by osmosis</a:t>
            </a:r>
          </a:p>
          <a:p>
            <a:pPr lvl="1"/>
            <a:r>
              <a:rPr lang="en-GB" dirty="0"/>
              <a:t>This lowers the hydrostatic pressure</a:t>
            </a:r>
          </a:p>
          <a:p>
            <a:pPr lvl="2"/>
            <a:r>
              <a:rPr lang="en-GB" dirty="0"/>
              <a:t>This high hydrostatic pressure near the source and low hydrostatic pressure near the sink creates movement in the phloem called </a:t>
            </a:r>
            <a:r>
              <a:rPr lang="en-GB" b="1" dirty="0"/>
              <a:t>mass flow</a:t>
            </a:r>
            <a:endParaRPr lang="en-GB" dirty="0"/>
          </a:p>
          <a:p>
            <a:pPr lvl="1"/>
            <a:endParaRPr lang="en-GB" dirty="0"/>
          </a:p>
        </p:txBody>
      </p:sp>
      <p:sp>
        <p:nvSpPr>
          <p:cNvPr id="19460" name="Text Box 4"/>
          <p:cNvSpPr txBox="1">
            <a:spLocks noChangeArrowheads="1"/>
          </p:cNvSpPr>
          <p:nvPr/>
        </p:nvSpPr>
        <p:spPr bwMode="auto">
          <a:xfrm>
            <a:off x="0" y="0"/>
            <a:ext cx="5976938" cy="366713"/>
          </a:xfrm>
          <a:prstGeom prst="rect">
            <a:avLst/>
          </a:prstGeom>
          <a:solidFill>
            <a:srgbClr val="FDA1F6"/>
          </a:solidFill>
          <a:ln w="9525">
            <a:noFill/>
            <a:miter lim="800000"/>
            <a:headEnd/>
            <a:tailEnd/>
          </a:ln>
          <a:effectLst/>
        </p:spPr>
        <p:txBody>
          <a:bodyPr>
            <a:spAutoFit/>
          </a:bodyPr>
          <a:lstStyle/>
          <a:p>
            <a:pPr>
              <a:spcBef>
                <a:spcPct val="20000"/>
              </a:spcBef>
              <a:buFontTx/>
              <a:buChar char="•"/>
            </a:pPr>
            <a:r>
              <a:rPr lang="en-GB"/>
              <a:t>Interpret the mechanism of active loading (Grade C-A)</a:t>
            </a:r>
          </a:p>
        </p:txBody>
      </p:sp>
      <p:pic>
        <p:nvPicPr>
          <p:cNvPr id="5" name="Picture 6"/>
          <p:cNvPicPr>
            <a:picLocks noChangeAspect="1" noChangeArrowheads="1"/>
          </p:cNvPicPr>
          <p:nvPr/>
        </p:nvPicPr>
        <p:blipFill>
          <a:blip r:embed="rId2" cstate="print"/>
          <a:srcRect/>
          <a:stretch>
            <a:fillRect/>
          </a:stretch>
        </p:blipFill>
        <p:spPr>
          <a:xfrm>
            <a:off x="6671413" y="0"/>
            <a:ext cx="2472587" cy="1855564"/>
          </a:xfrm>
          <a:prstGeom prst="rect">
            <a:avLst/>
          </a:prstGeom>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11638" y="274638"/>
            <a:ext cx="4475162" cy="1143000"/>
          </a:xfrm>
        </p:spPr>
        <p:txBody>
          <a:bodyPr/>
          <a:lstStyle/>
          <a:p>
            <a:r>
              <a:rPr lang="en-GB"/>
              <a:t>Evidence</a:t>
            </a:r>
          </a:p>
        </p:txBody>
      </p:sp>
      <p:sp>
        <p:nvSpPr>
          <p:cNvPr id="21507" name="Rectangle 3"/>
          <p:cNvSpPr>
            <a:spLocks noGrp="1" noChangeArrowheads="1"/>
          </p:cNvSpPr>
          <p:nvPr>
            <p:ph type="body" idx="1"/>
          </p:nvPr>
        </p:nvSpPr>
        <p:spPr/>
        <p:txBody>
          <a:bodyPr/>
          <a:lstStyle/>
          <a:p>
            <a:r>
              <a:rPr lang="en-GB"/>
              <a:t>Active loading and movement of sucrose in the phloem is a theory</a:t>
            </a:r>
          </a:p>
          <a:p>
            <a:r>
              <a:rPr lang="en-GB"/>
              <a:t>Evidence supports this theory</a:t>
            </a:r>
          </a:p>
        </p:txBody>
      </p:sp>
      <p:sp>
        <p:nvSpPr>
          <p:cNvPr id="21508" name="Text Box 4"/>
          <p:cNvSpPr txBox="1">
            <a:spLocks noChangeArrowheads="1"/>
          </p:cNvSpPr>
          <p:nvPr/>
        </p:nvSpPr>
        <p:spPr bwMode="auto">
          <a:xfrm>
            <a:off x="395288" y="549275"/>
            <a:ext cx="3168650" cy="641350"/>
          </a:xfrm>
          <a:prstGeom prst="rect">
            <a:avLst/>
          </a:prstGeom>
          <a:solidFill>
            <a:srgbClr val="FDA1F6"/>
          </a:solidFill>
          <a:ln w="9525">
            <a:noFill/>
            <a:miter lim="800000"/>
            <a:headEnd/>
            <a:tailEnd/>
          </a:ln>
          <a:effectLst/>
        </p:spPr>
        <p:txBody>
          <a:bodyPr>
            <a:spAutoFit/>
          </a:bodyPr>
          <a:lstStyle/>
          <a:p>
            <a:pPr>
              <a:spcBef>
                <a:spcPct val="20000"/>
              </a:spcBef>
              <a:buFontTx/>
              <a:buChar char="•"/>
            </a:pPr>
            <a:r>
              <a:rPr lang="en-GB"/>
              <a:t> Evaluate evidence for this mechanism (Grade C-A)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Radioactive labelling of carbon dioxide (for photosynthesis) </a:t>
            </a:r>
            <a:endParaRPr lang="en-GB" dirty="0"/>
          </a:p>
        </p:txBody>
      </p:sp>
      <p:sp>
        <p:nvSpPr>
          <p:cNvPr id="3" name="Content Placeholder 2"/>
          <p:cNvSpPr>
            <a:spLocks noGrp="1"/>
          </p:cNvSpPr>
          <p:nvPr>
            <p:ph idx="1"/>
          </p:nvPr>
        </p:nvSpPr>
        <p:spPr/>
        <p:txBody>
          <a:bodyPr/>
          <a:lstStyle/>
          <a:p>
            <a:r>
              <a:rPr lang="en-GB" dirty="0" smtClean="0"/>
              <a:t>Labelled </a:t>
            </a:r>
            <a:r>
              <a:rPr lang="en-GB" dirty="0"/>
              <a:t>carbon observed in the phloem</a:t>
            </a:r>
          </a:p>
          <a:p>
            <a:pPr lvl="0"/>
            <a:r>
              <a:rPr lang="en-GB" dirty="0"/>
              <a:t>Movement of labelled sucrose is faster than it would be by diffusion</a:t>
            </a:r>
          </a:p>
          <a:p>
            <a:pPr lvl="0"/>
            <a:r>
              <a:rPr lang="en-GB" dirty="0"/>
              <a:t>Sucrose is moved to all parts of the plant at the same rate, rather than going quicker to areas of low concentration</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Tree Ringing </a:t>
            </a:r>
            <a:endParaRPr lang="en-GB" dirty="0"/>
          </a:p>
        </p:txBody>
      </p:sp>
      <p:sp>
        <p:nvSpPr>
          <p:cNvPr id="3" name="Content Placeholder 2"/>
          <p:cNvSpPr>
            <a:spLocks noGrp="1"/>
          </p:cNvSpPr>
          <p:nvPr>
            <p:ph idx="1"/>
          </p:nvPr>
        </p:nvSpPr>
        <p:spPr>
          <a:xfrm>
            <a:off x="457200" y="1600201"/>
            <a:ext cx="8229600" cy="2188840"/>
          </a:xfrm>
        </p:spPr>
        <p:txBody>
          <a:bodyPr/>
          <a:lstStyle/>
          <a:p>
            <a:r>
              <a:rPr lang="en-GB" dirty="0" smtClean="0"/>
              <a:t>Removal </a:t>
            </a:r>
            <a:r>
              <a:rPr lang="en-GB" dirty="0"/>
              <a:t>of bark in a ring all around the tree trunk, which removes the phloem but leaves the xylem intact</a:t>
            </a:r>
          </a:p>
          <a:p>
            <a:r>
              <a:rPr lang="en-GB" dirty="0"/>
              <a:t>Tree swells above the ring, where sugar collect</a:t>
            </a:r>
          </a:p>
        </p:txBody>
      </p:sp>
      <p:sp>
        <p:nvSpPr>
          <p:cNvPr id="4" name="Title 1"/>
          <p:cNvSpPr txBox="1">
            <a:spLocks/>
          </p:cNvSpPr>
          <p:nvPr/>
        </p:nvSpPr>
        <p:spPr>
          <a:xfrm>
            <a:off x="539552" y="378904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latin typeface="+mj-lt"/>
                <a:ea typeface="+mj-ea"/>
                <a:cs typeface="+mj-cs"/>
              </a:rPr>
              <a:t>Mitochondria</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TextBox 4"/>
          <p:cNvSpPr txBox="1"/>
          <p:nvPr/>
        </p:nvSpPr>
        <p:spPr>
          <a:xfrm>
            <a:off x="539552" y="4869160"/>
            <a:ext cx="8280920" cy="1077218"/>
          </a:xfrm>
          <a:prstGeom prst="rect">
            <a:avLst/>
          </a:prstGeom>
          <a:noFill/>
        </p:spPr>
        <p:txBody>
          <a:bodyPr wrap="square" rtlCol="0">
            <a:spAutoFit/>
          </a:bodyPr>
          <a:lstStyle/>
          <a:p>
            <a:pPr>
              <a:buFont typeface="Arial" pitchFamily="34" charset="0"/>
              <a:buChar char="•"/>
            </a:pPr>
            <a:r>
              <a:rPr lang="en-GB" sz="3200" dirty="0"/>
              <a:t> </a:t>
            </a:r>
            <a:r>
              <a:rPr lang="en-GB" sz="3200" dirty="0" smtClean="0"/>
              <a:t> Companion </a:t>
            </a:r>
            <a:r>
              <a:rPr lang="en-GB" sz="3200" dirty="0"/>
              <a:t>cells have large amounts of </a:t>
            </a:r>
            <a:r>
              <a:rPr lang="en-GB" sz="3200" dirty="0" smtClean="0"/>
              <a:t> </a:t>
            </a:r>
          </a:p>
          <a:p>
            <a:r>
              <a:rPr lang="en-GB" sz="3200" dirty="0" smtClean="0"/>
              <a:t>    mitochondria</a:t>
            </a:r>
            <a:endParaRPr lang="en-GB"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Aphids</a:t>
            </a:r>
            <a:endParaRPr lang="en-GB" dirty="0"/>
          </a:p>
        </p:txBody>
      </p:sp>
      <p:sp>
        <p:nvSpPr>
          <p:cNvPr id="3" name="Content Placeholder 2"/>
          <p:cNvSpPr>
            <a:spLocks noGrp="1"/>
          </p:cNvSpPr>
          <p:nvPr>
            <p:ph idx="1"/>
          </p:nvPr>
        </p:nvSpPr>
        <p:spPr/>
        <p:txBody>
          <a:bodyPr/>
          <a:lstStyle/>
          <a:p>
            <a:pPr lvl="0"/>
            <a:r>
              <a:rPr lang="en-GB" dirty="0" smtClean="0"/>
              <a:t>Feed </a:t>
            </a:r>
            <a:r>
              <a:rPr lang="en-GB" dirty="0"/>
              <a:t>by inserting mouth parts into phloem</a:t>
            </a:r>
          </a:p>
          <a:p>
            <a:pPr lvl="0"/>
            <a:r>
              <a:rPr lang="en-GB" dirty="0"/>
              <a:t>Analysis of fluids collected from aphids contain lots of </a:t>
            </a:r>
            <a:r>
              <a:rPr lang="en-GB" dirty="0" smtClean="0"/>
              <a:t>sugars</a:t>
            </a:r>
          </a:p>
          <a:p>
            <a:pPr lvl="0"/>
            <a:endParaRPr lang="en-GB" dirty="0"/>
          </a:p>
          <a:p>
            <a:pPr lvl="0"/>
            <a:endParaRPr lang="en-GB" dirty="0" smtClean="0"/>
          </a:p>
          <a:p>
            <a:pPr lvl="0"/>
            <a:r>
              <a:rPr lang="en-GB" dirty="0" smtClean="0"/>
              <a:t>Companion </a:t>
            </a:r>
            <a:r>
              <a:rPr lang="en-GB" dirty="0"/>
              <a:t>Cells pH have a higher than surrounding cells</a:t>
            </a:r>
          </a:p>
          <a:p>
            <a:pPr lvl="0"/>
            <a:endParaRPr lang="en-GB" dirty="0"/>
          </a:p>
          <a:p>
            <a:endParaRPr lang="en-GB" dirty="0"/>
          </a:p>
        </p:txBody>
      </p:sp>
      <p:sp>
        <p:nvSpPr>
          <p:cNvPr id="4" name="Title 1"/>
          <p:cNvSpPr txBox="1">
            <a:spLocks/>
          </p:cNvSpPr>
          <p:nvPr/>
        </p:nvSpPr>
        <p:spPr>
          <a:xfrm>
            <a:off x="395536" y="328498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smtClean="0">
                <a:latin typeface="+mj-lt"/>
                <a:ea typeface="+mj-ea"/>
                <a:cs typeface="+mj-cs"/>
              </a:rPr>
              <a:t>pH</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GB" sz="4000"/>
              <a:t>What is meant by these three key terms?</a:t>
            </a:r>
          </a:p>
        </p:txBody>
      </p:sp>
      <p:sp>
        <p:nvSpPr>
          <p:cNvPr id="26627" name="Rectangle 3"/>
          <p:cNvSpPr>
            <a:spLocks noGrp="1" noChangeArrowheads="1"/>
          </p:cNvSpPr>
          <p:nvPr>
            <p:ph type="body" idx="1"/>
          </p:nvPr>
        </p:nvSpPr>
        <p:spPr/>
        <p:txBody>
          <a:bodyPr/>
          <a:lstStyle/>
          <a:p>
            <a:r>
              <a:rPr lang="en-GB"/>
              <a:t>Blood</a:t>
            </a:r>
          </a:p>
          <a:p>
            <a:endParaRPr lang="en-GB"/>
          </a:p>
          <a:p>
            <a:r>
              <a:rPr lang="en-GB"/>
              <a:t>Tissue Fluid</a:t>
            </a:r>
          </a:p>
          <a:p>
            <a:endParaRPr lang="en-GB"/>
          </a:p>
          <a:p>
            <a:r>
              <a:rPr lang="en-GB"/>
              <a:t>Lymph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title"/>
          </p:nvPr>
        </p:nvSpPr>
        <p:spPr/>
        <p:txBody>
          <a:bodyPr/>
          <a:lstStyle/>
          <a:p>
            <a:r>
              <a:rPr lang="en-GB"/>
              <a:t>Tissue Fluid Formation</a:t>
            </a:r>
          </a:p>
        </p:txBody>
      </p:sp>
      <p:pic>
        <p:nvPicPr>
          <p:cNvPr id="4100" name="Picture 4"/>
          <p:cNvPicPr>
            <a:picLocks noGrp="1" noChangeAspect="1" noChangeArrowheads="1"/>
          </p:cNvPicPr>
          <p:nvPr>
            <p:ph idx="1"/>
          </p:nvPr>
        </p:nvPicPr>
        <p:blipFill>
          <a:blip r:embed="rId2" cstate="print"/>
          <a:srcRect/>
          <a:stretch>
            <a:fillRect/>
          </a:stretch>
        </p:blipFill>
        <p:spPr>
          <a:xfrm>
            <a:off x="468313" y="1916113"/>
            <a:ext cx="8207375" cy="3709987"/>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Tissue Fluid Formation</a:t>
            </a:r>
          </a:p>
        </p:txBody>
      </p:sp>
      <p:sp>
        <p:nvSpPr>
          <p:cNvPr id="6147" name="Rectangle 3"/>
          <p:cNvSpPr>
            <a:spLocks noGrp="1" noChangeArrowheads="1"/>
          </p:cNvSpPr>
          <p:nvPr>
            <p:ph type="body" idx="1"/>
          </p:nvPr>
        </p:nvSpPr>
        <p:spPr/>
        <p:txBody>
          <a:bodyPr/>
          <a:lstStyle/>
          <a:p>
            <a:r>
              <a:rPr lang="en-GB"/>
              <a:t>Capillaries are narrower than other blood vessels creating hydrostatic pressure causing ultrafiltration</a:t>
            </a:r>
          </a:p>
        </p:txBody>
      </p:sp>
      <p:pic>
        <p:nvPicPr>
          <p:cNvPr id="6148" name="Picture 4" descr="capillary-exchange-lymphatic-system"/>
          <p:cNvPicPr>
            <a:picLocks noGrp="1" noChangeAspect="1" noChangeArrowheads="1"/>
          </p:cNvPicPr>
          <p:nvPr>
            <p:ph sz="half" idx="4294967295"/>
          </p:nvPr>
        </p:nvPicPr>
        <p:blipFill>
          <a:blip r:embed="rId2" cstate="print"/>
          <a:srcRect/>
          <a:stretch>
            <a:fillRect/>
          </a:stretch>
        </p:blipFill>
        <p:spPr>
          <a:xfrm>
            <a:off x="827584" y="3212976"/>
            <a:ext cx="7416800" cy="3862387"/>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Tissue Fluid Formation</a:t>
            </a:r>
          </a:p>
        </p:txBody>
      </p:sp>
      <p:sp>
        <p:nvSpPr>
          <p:cNvPr id="8195" name="Rectangle 3"/>
          <p:cNvSpPr>
            <a:spLocks noGrp="1" noChangeArrowheads="1"/>
          </p:cNvSpPr>
          <p:nvPr>
            <p:ph type="body" idx="1"/>
          </p:nvPr>
        </p:nvSpPr>
        <p:spPr/>
        <p:txBody>
          <a:bodyPr/>
          <a:lstStyle/>
          <a:p>
            <a:r>
              <a:rPr lang="en-GB"/>
              <a:t>Exchange of metabolic materials with cells</a:t>
            </a:r>
          </a:p>
        </p:txBody>
      </p:sp>
      <p:pic>
        <p:nvPicPr>
          <p:cNvPr id="8196" name="Picture 4" descr="capillary-exchange-lymphatic-system"/>
          <p:cNvPicPr>
            <a:picLocks noGrp="1" noChangeAspect="1" noChangeArrowheads="1"/>
          </p:cNvPicPr>
          <p:nvPr>
            <p:ph sz="half" idx="4294967295"/>
          </p:nvPr>
        </p:nvPicPr>
        <p:blipFill>
          <a:blip r:embed="rId2" cstate="print"/>
          <a:srcRect/>
          <a:stretch>
            <a:fillRect/>
          </a:stretch>
        </p:blipFill>
        <p:spPr>
          <a:xfrm>
            <a:off x="611188" y="2276475"/>
            <a:ext cx="8064500" cy="4200525"/>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Tissue Fluid Formation</a:t>
            </a:r>
          </a:p>
        </p:txBody>
      </p:sp>
      <p:sp>
        <p:nvSpPr>
          <p:cNvPr id="9219" name="Rectangle 3"/>
          <p:cNvSpPr>
            <a:spLocks noGrp="1" noChangeArrowheads="1"/>
          </p:cNvSpPr>
          <p:nvPr>
            <p:ph type="body" idx="1"/>
          </p:nvPr>
        </p:nvSpPr>
        <p:spPr/>
        <p:txBody>
          <a:bodyPr/>
          <a:lstStyle/>
          <a:p>
            <a:r>
              <a:rPr lang="en-GB"/>
              <a:t>Tissue fluid moves back into capillary as lower hydrostatic pressure in the capillary</a:t>
            </a:r>
          </a:p>
        </p:txBody>
      </p:sp>
      <p:pic>
        <p:nvPicPr>
          <p:cNvPr id="9220" name="Picture 4" descr="capillary-exchange-lymphatic-system"/>
          <p:cNvPicPr>
            <a:picLocks noGrp="1" noChangeAspect="1" noChangeArrowheads="1"/>
          </p:cNvPicPr>
          <p:nvPr>
            <p:ph sz="half" idx="4294967295"/>
          </p:nvPr>
        </p:nvPicPr>
        <p:blipFill>
          <a:blip r:embed="rId2" cstate="print"/>
          <a:srcRect/>
          <a:stretch>
            <a:fillRect/>
          </a:stretch>
        </p:blipFill>
        <p:spPr>
          <a:xfrm>
            <a:off x="539750" y="2781300"/>
            <a:ext cx="7848600" cy="4087813"/>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Tissue Fluid Formation</a:t>
            </a:r>
          </a:p>
        </p:txBody>
      </p:sp>
      <p:sp>
        <p:nvSpPr>
          <p:cNvPr id="10243" name="Rectangle 3"/>
          <p:cNvSpPr>
            <a:spLocks noGrp="1" noChangeArrowheads="1"/>
          </p:cNvSpPr>
          <p:nvPr>
            <p:ph type="body" idx="1"/>
          </p:nvPr>
        </p:nvSpPr>
        <p:spPr/>
        <p:txBody>
          <a:bodyPr/>
          <a:lstStyle/>
          <a:p>
            <a:r>
              <a:rPr lang="en-GB"/>
              <a:t>Lower water potential in capillary so water moves back in by osmosis</a:t>
            </a:r>
          </a:p>
          <a:p>
            <a:endParaRPr lang="en-GB"/>
          </a:p>
        </p:txBody>
      </p:sp>
      <p:pic>
        <p:nvPicPr>
          <p:cNvPr id="10244" name="Picture 4" descr="capillary-exchange-lymphatic-system"/>
          <p:cNvPicPr>
            <a:picLocks noGrp="1" noChangeAspect="1" noChangeArrowheads="1"/>
          </p:cNvPicPr>
          <p:nvPr>
            <p:ph sz="half" idx="4294967295"/>
          </p:nvPr>
        </p:nvPicPr>
        <p:blipFill>
          <a:blip r:embed="rId2" cstate="print"/>
          <a:srcRect/>
          <a:stretch>
            <a:fillRect/>
          </a:stretch>
        </p:blipFill>
        <p:spPr>
          <a:xfrm>
            <a:off x="611188" y="2808288"/>
            <a:ext cx="7775575" cy="4049712"/>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9600" cy="1143000"/>
          </a:xfrm>
        </p:spPr>
        <p:txBody>
          <a:bodyPr/>
          <a:lstStyle/>
          <a:p>
            <a:r>
              <a:rPr lang="en-GB"/>
              <a:t>Lymph Formation</a:t>
            </a:r>
          </a:p>
        </p:txBody>
      </p:sp>
      <p:sp>
        <p:nvSpPr>
          <p:cNvPr id="11267" name="Rectangle 3"/>
          <p:cNvSpPr>
            <a:spLocks noGrp="1" noChangeArrowheads="1"/>
          </p:cNvSpPr>
          <p:nvPr>
            <p:ph type="body" sz="half" idx="1"/>
          </p:nvPr>
        </p:nvSpPr>
        <p:spPr>
          <a:xfrm>
            <a:off x="179388" y="1196975"/>
            <a:ext cx="4824412" cy="5327650"/>
          </a:xfrm>
        </p:spPr>
        <p:txBody>
          <a:bodyPr/>
          <a:lstStyle/>
          <a:p>
            <a:r>
              <a:rPr lang="en-GB" sz="2800"/>
              <a:t>Not all tissue fluid returns to capillaries, some is drained into the lymphatic system. </a:t>
            </a:r>
          </a:p>
          <a:p>
            <a:r>
              <a:rPr lang="en-GB" sz="2800"/>
              <a:t>Lymph has </a:t>
            </a:r>
          </a:p>
          <a:p>
            <a:pPr lvl="1"/>
            <a:r>
              <a:rPr lang="en-GB" sz="2400"/>
              <a:t>less oxygen and nutrients than tissue fluid</a:t>
            </a:r>
          </a:p>
          <a:p>
            <a:pPr lvl="1"/>
            <a:r>
              <a:rPr lang="en-GB" sz="2400"/>
              <a:t>more carbon dioxide</a:t>
            </a:r>
          </a:p>
          <a:p>
            <a:pPr lvl="1"/>
            <a:r>
              <a:rPr lang="en-GB" sz="2400"/>
              <a:t>more fatty material absorbed from the intestines.  </a:t>
            </a:r>
          </a:p>
          <a:p>
            <a:pPr lvl="1"/>
            <a:r>
              <a:rPr lang="en-GB" sz="2400"/>
              <a:t>presence of lymphocytes produced in lymph nodes</a:t>
            </a:r>
          </a:p>
        </p:txBody>
      </p:sp>
      <p:pic>
        <p:nvPicPr>
          <p:cNvPr id="11271" name="Picture 7"/>
          <p:cNvPicPr>
            <a:picLocks noGrp="1" noChangeAspect="1" noChangeArrowheads="1"/>
          </p:cNvPicPr>
          <p:nvPr>
            <p:ph sz="half" idx="2"/>
          </p:nvPr>
        </p:nvPicPr>
        <p:blipFill>
          <a:blip r:embed="rId2" cstate="print"/>
          <a:srcRect/>
          <a:stretch>
            <a:fillRect/>
          </a:stretch>
        </p:blipFill>
        <p:spPr>
          <a:xfrm>
            <a:off x="5038725" y="2060575"/>
            <a:ext cx="4105275" cy="3475038"/>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765</Words>
  <Application>Microsoft Office PowerPoint</Application>
  <PresentationFormat>On-screen Show (4:3)</PresentationFormat>
  <Paragraphs>127</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12a2 Revision</vt:lpstr>
      <vt:lpstr>Tissue Fluid Formation</vt:lpstr>
      <vt:lpstr>What is meant by these three key terms?</vt:lpstr>
      <vt:lpstr>Tissue Fluid Formation</vt:lpstr>
      <vt:lpstr>Tissue Fluid Formation</vt:lpstr>
      <vt:lpstr>Tissue Fluid Formation</vt:lpstr>
      <vt:lpstr>Tissue Fluid Formation</vt:lpstr>
      <vt:lpstr>Tissue Fluid Formation</vt:lpstr>
      <vt:lpstr>Lymph Formation</vt:lpstr>
      <vt:lpstr>Bohr Shift</vt:lpstr>
      <vt:lpstr>Haemoglobin</vt:lpstr>
      <vt:lpstr>Carbon Dioxide</vt:lpstr>
      <vt:lpstr>Bohr Effect</vt:lpstr>
      <vt:lpstr>Bohr Effect: Oxygen Dissociation Curve shifts to right</vt:lpstr>
      <vt:lpstr>Transpiration</vt:lpstr>
      <vt:lpstr>Transpiration</vt:lpstr>
      <vt:lpstr>Transpiration</vt:lpstr>
      <vt:lpstr>PowerPoint Presentation</vt:lpstr>
      <vt:lpstr>Translocation</vt:lpstr>
      <vt:lpstr>Translocation</vt:lpstr>
      <vt:lpstr>Source &amp; Sink</vt:lpstr>
      <vt:lpstr>Active Loading at the Source</vt:lpstr>
      <vt:lpstr>Removal at the Sink</vt:lpstr>
      <vt:lpstr>Evidence</vt:lpstr>
      <vt:lpstr>Radioactive labelling of carbon dioxide (for photosynthesis) </vt:lpstr>
      <vt:lpstr>Tree Ringing </vt:lpstr>
      <vt:lpstr>Aphids</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12a2 Revision</dc:title>
  <dc:creator>lwilson</dc:creator>
  <cp:lastModifiedBy>Louise Wilson</cp:lastModifiedBy>
  <cp:revision>6</cp:revision>
  <dcterms:created xsi:type="dcterms:W3CDTF">2014-05-08T08:12:52Z</dcterms:created>
  <dcterms:modified xsi:type="dcterms:W3CDTF">2015-03-18T14:18:04Z</dcterms:modified>
</cp:coreProperties>
</file>