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9" r:id="rId5"/>
    <p:sldId id="271" r:id="rId6"/>
    <p:sldId id="272" r:id="rId7"/>
    <p:sldId id="273" r:id="rId8"/>
    <p:sldId id="265" r:id="rId9"/>
    <p:sldId id="261" r:id="rId10"/>
    <p:sldId id="26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2" r:id="rId19"/>
    <p:sldId id="283" r:id="rId20"/>
    <p:sldId id="284" r:id="rId21"/>
    <p:sldId id="269" r:id="rId22"/>
    <p:sldId id="270" r:id="rId23"/>
    <p:sldId id="26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A721BA9-5C9C-4C07-87B4-0C50BA08AC07}" type="datetimeFigureOut">
              <a:rPr lang="en-GB" smtClean="0"/>
              <a:pPr/>
              <a:t>13/09/2015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77A728F-05D6-4027-91EB-2EA0AF7BB6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721BA9-5C9C-4C07-87B4-0C50BA08AC07}" type="datetimeFigureOut">
              <a:rPr lang="en-GB" smtClean="0"/>
              <a:pPr/>
              <a:t>13/09/2015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7A728F-05D6-4027-91EB-2EA0AF7BB6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A721BA9-5C9C-4C07-87B4-0C50BA08AC07}" type="datetimeFigureOut">
              <a:rPr lang="en-GB" smtClean="0"/>
              <a:pPr/>
              <a:t>13/09/2015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77A728F-05D6-4027-91EB-2EA0AF7BB6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721BA9-5C9C-4C07-87B4-0C50BA08AC07}" type="datetimeFigureOut">
              <a:rPr lang="en-GB" smtClean="0"/>
              <a:pPr/>
              <a:t>13/09/2015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7A728F-05D6-4027-91EB-2EA0AF7BB6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A721BA9-5C9C-4C07-87B4-0C50BA08AC07}" type="datetimeFigureOut">
              <a:rPr lang="en-GB" smtClean="0"/>
              <a:pPr/>
              <a:t>13/09/2015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77A728F-05D6-4027-91EB-2EA0AF7BB6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721BA9-5C9C-4C07-87B4-0C50BA08AC07}" type="datetimeFigureOut">
              <a:rPr lang="en-GB" smtClean="0"/>
              <a:pPr/>
              <a:t>13/09/2015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7A728F-05D6-4027-91EB-2EA0AF7BB6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721BA9-5C9C-4C07-87B4-0C50BA08AC07}" type="datetimeFigureOut">
              <a:rPr lang="en-GB" smtClean="0"/>
              <a:pPr/>
              <a:t>13/09/2015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7A728F-05D6-4027-91EB-2EA0AF7BB6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721BA9-5C9C-4C07-87B4-0C50BA08AC07}" type="datetimeFigureOut">
              <a:rPr lang="en-GB" smtClean="0"/>
              <a:pPr/>
              <a:t>13/09/2015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7A728F-05D6-4027-91EB-2EA0AF7BB6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A721BA9-5C9C-4C07-87B4-0C50BA08AC07}" type="datetimeFigureOut">
              <a:rPr lang="en-GB" smtClean="0"/>
              <a:pPr/>
              <a:t>13/09/2015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7A728F-05D6-4027-91EB-2EA0AF7BB6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721BA9-5C9C-4C07-87B4-0C50BA08AC07}" type="datetimeFigureOut">
              <a:rPr lang="en-GB" smtClean="0"/>
              <a:pPr/>
              <a:t>13/09/2015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7A728F-05D6-4027-91EB-2EA0AF7BB65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721BA9-5C9C-4C07-87B4-0C50BA08AC07}" type="datetimeFigureOut">
              <a:rPr lang="en-GB" smtClean="0"/>
              <a:pPr/>
              <a:t>13/09/2015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7A728F-05D6-4027-91EB-2EA0AF7BB65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A721BA9-5C9C-4C07-87B4-0C50BA08AC07}" type="datetimeFigureOut">
              <a:rPr lang="en-GB" smtClean="0"/>
              <a:pPr/>
              <a:t>13/09/2015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77A728F-05D6-4027-91EB-2EA0AF7BB65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VT3Y3_gHG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Water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Lesson 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Using video notes and </a:t>
            </a:r>
            <a:r>
              <a:rPr lang="en-GB" dirty="0" smtClean="0"/>
              <a:t>textbooks</a:t>
            </a:r>
            <a:endParaRPr lang="en-GB" dirty="0" smtClean="0"/>
          </a:p>
          <a:p>
            <a:pPr lvl="1"/>
            <a:r>
              <a:rPr lang="en-GB" dirty="0" smtClean="0"/>
              <a:t>Make a mind map of properties and role of water in living </a:t>
            </a:r>
            <a:r>
              <a:rPr lang="en-GB" dirty="0" smtClean="0"/>
              <a:t>organisms</a:t>
            </a:r>
            <a:endParaRPr lang="en-GB" dirty="0" smtClean="0"/>
          </a:p>
        </p:txBody>
      </p:sp>
      <p:sp>
        <p:nvSpPr>
          <p:cNvPr id="5" name="Rectangle 4"/>
          <p:cNvSpPr/>
          <p:nvPr/>
        </p:nvSpPr>
        <p:spPr>
          <a:xfrm>
            <a:off x="4076700" y="173664"/>
            <a:ext cx="479752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- Relate </a:t>
            </a:r>
            <a:r>
              <a:rPr lang="en-GB" dirty="0"/>
              <a:t>this, and other properties of water, to the roles of water in living organisms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/>
          <a:lstStyle/>
          <a:p>
            <a:r>
              <a:rPr lang="en-GB" dirty="0" smtClean="0"/>
              <a:t>Cohesive/adhesive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85860"/>
            <a:ext cx="7215238" cy="503874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Because of these hydrogen bonds water is </a:t>
            </a:r>
            <a:r>
              <a:rPr lang="en-GB" dirty="0" smtClean="0">
                <a:solidFill>
                  <a:srgbClr val="FF0000"/>
                </a:solidFill>
              </a:rPr>
              <a:t>cohesive</a:t>
            </a:r>
            <a:r>
              <a:rPr lang="en-GB" dirty="0" smtClean="0"/>
              <a:t> : water molecules will stick to each other.</a:t>
            </a:r>
          </a:p>
          <a:p>
            <a:endParaRPr lang="en-GB" sz="900" dirty="0" smtClean="0"/>
          </a:p>
          <a:p>
            <a:r>
              <a:rPr lang="en-GB" dirty="0" smtClean="0"/>
              <a:t>Water is also </a:t>
            </a:r>
            <a:r>
              <a:rPr lang="en-GB" dirty="0" smtClean="0">
                <a:solidFill>
                  <a:srgbClr val="FF0000"/>
                </a:solidFill>
              </a:rPr>
              <a:t>adhesive</a:t>
            </a:r>
            <a:r>
              <a:rPr lang="en-GB" dirty="0" smtClean="0"/>
              <a:t> : it will stick to other surfaces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These properties lead to</a:t>
            </a:r>
          </a:p>
          <a:p>
            <a:r>
              <a:rPr lang="en-GB" dirty="0" smtClean="0"/>
              <a:t>Capillary action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Surface tension</a:t>
            </a:r>
            <a:endParaRPr lang="en-GB" dirty="0"/>
          </a:p>
        </p:txBody>
      </p:sp>
      <p:pic>
        <p:nvPicPr>
          <p:cNvPr id="18434" name="Picture 2" descr="http://www.lhup.edu/~dsimanek/museum/captub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500438"/>
            <a:ext cx="1304460" cy="1887542"/>
          </a:xfrm>
          <a:prstGeom prst="rect">
            <a:avLst/>
          </a:prstGeom>
          <a:noFill/>
        </p:spPr>
      </p:pic>
      <p:pic>
        <p:nvPicPr>
          <p:cNvPr id="18436" name="Picture 4" descr="http://www.davidlnelson.md/Cazadero/CazImages/Meniscus.gif"/>
          <p:cNvPicPr>
            <a:picLocks noChangeAspect="1" noChangeArrowheads="1"/>
          </p:cNvPicPr>
          <p:nvPr/>
        </p:nvPicPr>
        <p:blipFill>
          <a:blip r:embed="rId3" cstate="print"/>
          <a:srcRect l="14038" r="1080"/>
          <a:stretch>
            <a:fillRect/>
          </a:stretch>
        </p:blipFill>
        <p:spPr bwMode="auto">
          <a:xfrm>
            <a:off x="4786314" y="2714620"/>
            <a:ext cx="2415978" cy="2244489"/>
          </a:xfrm>
          <a:prstGeom prst="rect">
            <a:avLst/>
          </a:prstGeom>
          <a:noFill/>
        </p:spPr>
      </p:pic>
      <p:pic>
        <p:nvPicPr>
          <p:cNvPr id="18438" name="Picture 6" descr="http://www.davidlnelson.md/Cazadero/CazImages/SFChronicleTre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6175" y="357166"/>
            <a:ext cx="1647825" cy="5638800"/>
          </a:xfrm>
          <a:prstGeom prst="rect">
            <a:avLst/>
          </a:prstGeom>
          <a:noFill/>
        </p:spPr>
      </p:pic>
      <p:pic>
        <p:nvPicPr>
          <p:cNvPr id="18440" name="Picture 8" descr="http://www.liv.ac.uk/researchintelligence/images/beads_of_water_on_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5421640"/>
            <a:ext cx="1928826" cy="1436360"/>
          </a:xfrm>
          <a:prstGeom prst="rect">
            <a:avLst/>
          </a:prstGeom>
          <a:noFill/>
        </p:spPr>
      </p:pic>
      <p:pic>
        <p:nvPicPr>
          <p:cNvPr id="18442" name="Picture 10" descr="http://www.exploringthepotteries.org.uk/Nof_website1/species/creepy_crawlies/other/other_images/skater01n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5240630"/>
            <a:ext cx="2428892" cy="1617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en-GB" dirty="0" smtClean="0"/>
              <a:t>Density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1000132"/>
          </a:xfrm>
        </p:spPr>
        <p:txBody>
          <a:bodyPr/>
          <a:lstStyle/>
          <a:p>
            <a:r>
              <a:rPr lang="en-GB" dirty="0" smtClean="0"/>
              <a:t>Water is most dense at 4</a:t>
            </a:r>
            <a:r>
              <a:rPr lang="en-GB" baseline="30000" dirty="0" smtClean="0"/>
              <a:t>o</a:t>
            </a:r>
            <a:r>
              <a:rPr lang="en-GB" dirty="0" smtClean="0"/>
              <a:t>C and as a result ice float</a:t>
            </a:r>
            <a:endParaRPr lang="en-GB" dirty="0"/>
          </a:p>
        </p:txBody>
      </p:sp>
      <p:pic>
        <p:nvPicPr>
          <p:cNvPr id="24578" name="Picture 2" descr="http://www.marietta.edu/~mcshaffd/aquatic/sextant/physde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928802"/>
            <a:ext cx="4222748" cy="3167061"/>
          </a:xfrm>
          <a:prstGeom prst="rect">
            <a:avLst/>
          </a:prstGeom>
          <a:noFill/>
        </p:spPr>
      </p:pic>
      <p:pic>
        <p:nvPicPr>
          <p:cNvPr id="24580" name="Picture 4" descr="http://kentsimmons.uwinnipeg.ca/cm1504/Image65.gif"/>
          <p:cNvPicPr>
            <a:picLocks noChangeAspect="1" noChangeArrowheads="1"/>
          </p:cNvPicPr>
          <p:nvPr/>
        </p:nvPicPr>
        <p:blipFill>
          <a:blip r:embed="rId3" cstate="print"/>
          <a:srcRect t="28346" b="28346"/>
          <a:stretch>
            <a:fillRect/>
          </a:stretch>
        </p:blipFill>
        <p:spPr bwMode="auto">
          <a:xfrm>
            <a:off x="0" y="5024811"/>
            <a:ext cx="5643602" cy="1833189"/>
          </a:xfrm>
          <a:prstGeom prst="rect">
            <a:avLst/>
          </a:prstGeom>
          <a:noFill/>
        </p:spPr>
      </p:pic>
      <p:pic>
        <p:nvPicPr>
          <p:cNvPr id="24582" name="Picture 6" descr="http://www.arkone.org/blogger/uploaded_images/IcePond-7327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143380"/>
            <a:ext cx="3239251" cy="243046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86314" y="2071678"/>
            <a:ext cx="40005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/>
              <a:t>This provides protection for aquatic organisms under the ice in lakes</a:t>
            </a:r>
            <a:endParaRPr lang="en-GB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en-GB" dirty="0" smtClean="0"/>
              <a:t>Solvent properties</a:t>
            </a:r>
            <a:endParaRPr lang="en-GB" dirty="0"/>
          </a:p>
        </p:txBody>
      </p:sp>
      <p:pic>
        <p:nvPicPr>
          <p:cNvPr id="19458" name="Picture 2" descr="http://fig.cox.miami.edu/Faculty/Dana/hydrationshell.jpg"/>
          <p:cNvPicPr>
            <a:picLocks noChangeAspect="1" noChangeArrowheads="1"/>
          </p:cNvPicPr>
          <p:nvPr/>
        </p:nvPicPr>
        <p:blipFill>
          <a:blip r:embed="rId2" cstate="print"/>
          <a:srcRect l="492" r="54626"/>
          <a:stretch>
            <a:fillRect/>
          </a:stretch>
        </p:blipFill>
        <p:spPr bwMode="auto">
          <a:xfrm>
            <a:off x="6000760" y="642918"/>
            <a:ext cx="2462261" cy="29622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1500174"/>
            <a:ext cx="53578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/>
              <a:t>Water is a good solvent because it is a polar molecule.</a:t>
            </a:r>
          </a:p>
          <a:p>
            <a:endParaRPr lang="en-GB" sz="2600" dirty="0" smtClean="0"/>
          </a:p>
          <a:p>
            <a:r>
              <a:rPr lang="en-GB" sz="2600" dirty="0" smtClean="0"/>
              <a:t>It will dissolve polar solutes easily.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596" y="4000504"/>
            <a:ext cx="835824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/>
              <a:t>Water is a </a:t>
            </a:r>
            <a:r>
              <a:rPr lang="en-GB" sz="2600" dirty="0" smtClean="0">
                <a:solidFill>
                  <a:srgbClr val="FF0000"/>
                </a:solidFill>
              </a:rPr>
              <a:t>medium for metabolic reactions </a:t>
            </a:r>
            <a:r>
              <a:rPr lang="en-GB" sz="2600" dirty="0" smtClean="0"/>
              <a:t>(reactions in living things) – the reactants are dissolved.</a:t>
            </a:r>
          </a:p>
          <a:p>
            <a:endParaRPr lang="en-GB" sz="2600" dirty="0"/>
          </a:p>
          <a:p>
            <a:r>
              <a:rPr lang="en-GB" sz="2600" dirty="0" smtClean="0"/>
              <a:t>Water is a </a:t>
            </a:r>
            <a:r>
              <a:rPr lang="en-GB" sz="2600" dirty="0" smtClean="0">
                <a:solidFill>
                  <a:srgbClr val="FF0000"/>
                </a:solidFill>
              </a:rPr>
              <a:t>transport medium</a:t>
            </a:r>
            <a:r>
              <a:rPr lang="en-GB" sz="2600" dirty="0" smtClean="0"/>
              <a:t> </a:t>
            </a:r>
            <a:r>
              <a:rPr lang="en-GB" sz="2600" dirty="0"/>
              <a:t> </a:t>
            </a:r>
            <a:r>
              <a:rPr lang="en-GB" sz="2600" dirty="0" smtClean="0"/>
              <a:t>- it can transport molecules across membranes, as well as within or between cells.</a:t>
            </a:r>
            <a:endParaRPr lang="en-GB" sz="2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Thermal properties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Water has a </a:t>
            </a:r>
            <a:r>
              <a:rPr lang="en-GB" dirty="0" smtClean="0">
                <a:solidFill>
                  <a:srgbClr val="FF0000"/>
                </a:solidFill>
              </a:rPr>
              <a:t>high specific heat capacity</a:t>
            </a:r>
            <a:r>
              <a:rPr lang="en-GB" dirty="0" smtClean="0"/>
              <a:t>, this means it takes a lot of energy for the temperature of water to change.</a:t>
            </a:r>
          </a:p>
        </p:txBody>
      </p:sp>
      <p:pic>
        <p:nvPicPr>
          <p:cNvPr id="4" name="Picture 2" descr="http://www.splung.com/heat/images/latentheat/phasechan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286124"/>
            <a:ext cx="3257577" cy="2991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en-GB" dirty="0" smtClean="0"/>
              <a:t>Thermal properties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/>
          <a:lstStyle/>
          <a:p>
            <a:r>
              <a:rPr lang="en-GB" dirty="0" smtClean="0"/>
              <a:t>The temperature of water remains relatively stable</a:t>
            </a:r>
          </a:p>
          <a:p>
            <a:r>
              <a:rPr lang="en-GB" dirty="0" smtClean="0"/>
              <a:t>Most organisms are adapted to a narrow range of conditions. The slow heating and cooling of water  are ideal for these organisms.</a:t>
            </a:r>
            <a:endParaRPr lang="en-GB" dirty="0"/>
          </a:p>
        </p:txBody>
      </p:sp>
      <p:pic>
        <p:nvPicPr>
          <p:cNvPr id="5" name="Picture 4" descr="http://click4biology.info/c4b/3/images/3.1/water-air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714752"/>
            <a:ext cx="535785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en-GB" dirty="0" smtClean="0"/>
              <a:t>Thermal properties - coolant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2000264"/>
          </a:xfrm>
        </p:spPr>
        <p:txBody>
          <a:bodyPr/>
          <a:lstStyle/>
          <a:p>
            <a:r>
              <a:rPr lang="en-GB" dirty="0" smtClean="0"/>
              <a:t>Water can evaporate at temperatures below boiling point. Hydrogen bonds have to be broken to do this.</a:t>
            </a:r>
          </a:p>
          <a:p>
            <a:r>
              <a:rPr lang="en-GB" dirty="0" smtClean="0"/>
              <a:t>The heat energy needed to break the bonds is taken from the liquid, cooling it down.</a:t>
            </a:r>
            <a:endParaRPr lang="en-GB" dirty="0"/>
          </a:p>
        </p:txBody>
      </p:sp>
      <p:grpSp>
        <p:nvGrpSpPr>
          <p:cNvPr id="4" name="Group 15"/>
          <p:cNvGrpSpPr/>
          <p:nvPr/>
        </p:nvGrpSpPr>
        <p:grpSpPr>
          <a:xfrm>
            <a:off x="571472" y="3786190"/>
            <a:ext cx="2500330" cy="2806073"/>
            <a:chOff x="571472" y="3786190"/>
            <a:chExt cx="2500330" cy="2806073"/>
          </a:xfrm>
        </p:grpSpPr>
        <p:pic>
          <p:nvPicPr>
            <p:cNvPr id="22530" name="Picture 2" descr="http://tell.fll.purdue.edu/JapanProj/FLClipart/Medical/sweat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472" y="4143380"/>
              <a:ext cx="2151046" cy="2448883"/>
            </a:xfrm>
            <a:prstGeom prst="rect">
              <a:avLst/>
            </a:prstGeom>
            <a:noFill/>
          </p:spPr>
        </p:pic>
        <p:cxnSp>
          <p:nvCxnSpPr>
            <p:cNvPr id="7" name="Straight Arrow Connector 6"/>
            <p:cNvCxnSpPr/>
            <p:nvPr/>
          </p:nvCxnSpPr>
          <p:spPr>
            <a:xfrm rot="5400000" flipH="1" flipV="1">
              <a:off x="1785918" y="3929066"/>
              <a:ext cx="571504" cy="285752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16200000" flipV="1">
              <a:off x="1178695" y="4036223"/>
              <a:ext cx="571504" cy="71438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2376470" y="4305304"/>
              <a:ext cx="428628" cy="428628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2500298" y="5143512"/>
              <a:ext cx="571504" cy="214314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571736" y="5857892"/>
              <a:ext cx="500066" cy="1588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3428992" y="3786190"/>
            <a:ext cx="52864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/>
              <a:t>Evaporation of water from plant leaves (transpiration) and from human skin (sweat) is a useful cooling effect.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en-GB" dirty="0" smtClean="0"/>
              <a:t>Thermal properties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88"/>
            <a:ext cx="6329378" cy="4610112"/>
          </a:xfrm>
        </p:spPr>
        <p:txBody>
          <a:bodyPr>
            <a:normAutofit/>
          </a:bodyPr>
          <a:lstStyle/>
          <a:p>
            <a:pPr lvl="0"/>
            <a:r>
              <a:rPr lang="en-GB" dirty="0" smtClean="0"/>
              <a:t>The heat generated by the body needs to be removed to prevent a </a:t>
            </a:r>
            <a:r>
              <a:rPr lang="en-GB" dirty="0" err="1" smtClean="0"/>
              <a:t>denaturation</a:t>
            </a:r>
            <a:r>
              <a:rPr lang="en-GB" dirty="0" smtClean="0"/>
              <a:t> of enzyme systems. </a:t>
            </a:r>
          </a:p>
          <a:p>
            <a:pPr lvl="0"/>
            <a:r>
              <a:rPr lang="en-GB" dirty="0" smtClean="0"/>
              <a:t>Water absorbed a great deal of energy before entering the vapour phase. This makes it an effective agent for the removal of heat and the maintenance of body temperature. </a:t>
            </a:r>
          </a:p>
          <a:p>
            <a:pPr lvl="0"/>
            <a:r>
              <a:rPr lang="en-GB" dirty="0" smtClean="0"/>
              <a:t>Blood which is mainly water can absorb and carry heat away from hot parts of the body to the cooler parts. </a:t>
            </a:r>
          </a:p>
          <a:p>
            <a:endParaRPr lang="en-GB" dirty="0"/>
          </a:p>
        </p:txBody>
      </p:sp>
      <p:pic>
        <p:nvPicPr>
          <p:cNvPr id="23554" name="Picture 2" descr="http://www.integrativebiology.ox.ac.uk/images/heart-and-circu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285859"/>
            <a:ext cx="2143140" cy="5072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6573"/>
          <a:stretch>
            <a:fillRect/>
          </a:stretch>
        </p:blipFill>
        <p:spPr bwMode="auto">
          <a:xfrm>
            <a:off x="142844" y="642918"/>
            <a:ext cx="8878919" cy="55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3500430" y="642918"/>
            <a:ext cx="257176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6572232" y="714356"/>
            <a:ext cx="242892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6357950" y="1928802"/>
            <a:ext cx="2571768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572232" y="3643314"/>
            <a:ext cx="228604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4786314" y="4786322"/>
            <a:ext cx="2214578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1571604" y="4857760"/>
            <a:ext cx="271464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642910" y="3500438"/>
            <a:ext cx="200026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0" y="2143116"/>
            <a:ext cx="228598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214282" y="714356"/>
            <a:ext cx="235748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6573"/>
          <a:stretch>
            <a:fillRect/>
          </a:stretch>
        </p:blipFill>
        <p:spPr bwMode="auto">
          <a:xfrm>
            <a:off x="142844" y="642918"/>
            <a:ext cx="8878919" cy="55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Need to Book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Molymods</a:t>
            </a:r>
            <a:r>
              <a:rPr lang="en-GB" dirty="0" smtClean="0"/>
              <a:t>: H &amp; O only (each pair needs 10 h and 5 O, 10 single bonds)</a:t>
            </a:r>
          </a:p>
          <a:p>
            <a:r>
              <a:rPr lang="en-GB" dirty="0" smtClean="0"/>
              <a:t>Mini whiteboards</a:t>
            </a:r>
          </a:p>
          <a:p>
            <a:r>
              <a:rPr lang="en-GB" dirty="0" smtClean="0"/>
              <a:t>A3 plain</a:t>
            </a:r>
          </a:p>
          <a:p>
            <a:r>
              <a:rPr lang="en-GB" dirty="0" smtClean="0"/>
              <a:t>Speakers</a:t>
            </a:r>
          </a:p>
          <a:p>
            <a:r>
              <a:rPr lang="en-GB" dirty="0" smtClean="0"/>
              <a:t>Could book a computer room</a:t>
            </a:r>
          </a:p>
          <a:p>
            <a:r>
              <a:rPr lang="en-GB" dirty="0" smtClean="0"/>
              <a:t>Repro:</a:t>
            </a:r>
          </a:p>
          <a:p>
            <a:pPr lvl="1"/>
            <a:r>
              <a:rPr lang="en-GB" dirty="0" smtClean="0"/>
              <a:t>Standard homework </a:t>
            </a:r>
            <a:r>
              <a:rPr lang="en-GB" smtClean="0"/>
              <a:t>&amp; feedback sheet</a:t>
            </a:r>
            <a:endParaRPr lang="en-GB" dirty="0" smtClean="0"/>
          </a:p>
          <a:p>
            <a:pPr lvl="1"/>
            <a:r>
              <a:rPr lang="en-GB" dirty="0" smtClean="0"/>
              <a:t>Video question sheet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66741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60648"/>
            <a:ext cx="8501122" cy="936104"/>
          </a:xfrm>
        </p:spPr>
        <p:txBody>
          <a:bodyPr>
            <a:normAutofit/>
          </a:bodyPr>
          <a:lstStyle/>
          <a:p>
            <a:r>
              <a:rPr lang="en-GB" sz="2200" dirty="0" smtClean="0"/>
              <a:t>Describe the importance of water to living organisms</a:t>
            </a:r>
            <a:br>
              <a:rPr lang="en-GB" sz="2200" dirty="0" smtClean="0"/>
            </a:br>
            <a:r>
              <a:rPr lang="en-GB" sz="2200" dirty="0" smtClean="0"/>
              <a:t>							6 marks</a:t>
            </a: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908720"/>
            <a:ext cx="8472518" cy="573499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800" i="1" dirty="0" smtClean="0"/>
              <a:t>Peer assessment</a:t>
            </a:r>
          </a:p>
          <a:p>
            <a:pPr>
              <a:buNone/>
            </a:pPr>
            <a:r>
              <a:rPr lang="en-GB" sz="1800" i="1" dirty="0" smtClean="0"/>
              <a:t>Each feature or property must be related to living organisms in order to receive a mark.</a:t>
            </a:r>
            <a:endParaRPr lang="en-GB" sz="1800" dirty="0" smtClean="0"/>
          </a:p>
          <a:p>
            <a:r>
              <a:rPr lang="en-GB" sz="1800" dirty="0" smtClean="0"/>
              <a:t>surface tension – allows some organisms (</a:t>
            </a:r>
            <a:r>
              <a:rPr lang="en-GB" sz="1800" i="1" dirty="0" err="1" smtClean="0"/>
              <a:t>eg</a:t>
            </a:r>
            <a:r>
              <a:rPr lang="en-GB" sz="1800" dirty="0" smtClean="0"/>
              <a:t> insects) to move on water’s surface;</a:t>
            </a:r>
          </a:p>
          <a:p>
            <a:r>
              <a:rPr lang="en-GB" sz="1800" dirty="0" smtClean="0"/>
              <a:t>polarity / capillarity / adhesion – helps plants transport water;</a:t>
            </a:r>
          </a:p>
          <a:p>
            <a:r>
              <a:rPr lang="en-GB" sz="1800" dirty="0" smtClean="0"/>
              <a:t>transparency – allows plants to photosynthesise in water / allows animals to see;</a:t>
            </a:r>
          </a:p>
          <a:p>
            <a:r>
              <a:rPr lang="en-GB" sz="1800" dirty="0" smtClean="0"/>
              <a:t>(excellent) solvent – capable of dissolving substances for transport in organisms;</a:t>
            </a:r>
          </a:p>
          <a:p>
            <a:r>
              <a:rPr lang="en-GB" sz="1800" dirty="0" smtClean="0"/>
              <a:t>(excellent) thermal properties (high heat of vaporization) – excellent coolant;</a:t>
            </a:r>
            <a:br>
              <a:rPr lang="en-GB" sz="1800" dirty="0" smtClean="0"/>
            </a:br>
            <a:r>
              <a:rPr lang="en-GB" sz="1800" dirty="0" smtClean="0"/>
              <a:t>ice floats – lakes / oceans do not freeze, allowing life under the ice;</a:t>
            </a:r>
          </a:p>
          <a:p>
            <a:r>
              <a:rPr lang="en-GB" sz="1800" dirty="0" smtClean="0"/>
              <a:t>buoyancy – supports organisms;</a:t>
            </a:r>
          </a:p>
          <a:p>
            <a:r>
              <a:rPr lang="en-GB" sz="1800" dirty="0" smtClean="0"/>
              <a:t>structure – </a:t>
            </a:r>
            <a:r>
              <a:rPr lang="en-GB" sz="1800" dirty="0" err="1" smtClean="0"/>
              <a:t>turgor</a:t>
            </a:r>
            <a:r>
              <a:rPr lang="en-GB" sz="1800" dirty="0" smtClean="0"/>
              <a:t> in plant cells / hydrostatic skeleton;</a:t>
            </a:r>
          </a:p>
          <a:p>
            <a:r>
              <a:rPr lang="en-GB" sz="1800" dirty="0" smtClean="0"/>
              <a:t>habitat – place for aquatic organisms to live;</a:t>
            </a:r>
          </a:p>
          <a:p>
            <a:r>
              <a:rPr lang="en-GB" sz="1800" dirty="0" smtClean="0"/>
              <a:t>involved in chemical reactions in organisms;	6 max</a:t>
            </a:r>
          </a:p>
          <a:p>
            <a:pPr>
              <a:buNone/>
            </a:pPr>
            <a:endParaRPr lang="en-GB" sz="1800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Explain how hydrogen bonds form [3]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Suggest, with reasons, which properties of water make is such an important component of </a:t>
            </a:r>
            <a:r>
              <a:rPr lang="en-GB" smtClean="0"/>
              <a:t>blood [3]</a:t>
            </a:r>
            <a:endParaRPr lang="en-GB" dirty="0" smtClean="0"/>
          </a:p>
        </p:txBody>
      </p:sp>
    </p:spTree>
    <p:extLst>
      <p:ext uri="{BB962C8B-B14F-4D97-AF65-F5344CB8AC3E}">
        <p14:creationId xmlns="" xmlns:p14="http://schemas.microsoft.com/office/powerpoint/2010/main" val="200821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Markscheme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Oxygen and hydrogen share electrons unequally when they bond [1]; Oxygen is more negative &amp; hydrogen is more positive [1]; More negative atom is attracted to the more positive atom [1]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Liquid so a good transport medium [1]; solvent so can transport polar substances [1]; coolant so resistant to temperature change [1]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88959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Standard Assessed Piece Homework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076700" y="173664"/>
            <a:ext cx="479752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- Describe </a:t>
            </a:r>
            <a:r>
              <a:rPr lang="en-GB" dirty="0"/>
              <a:t>how hydrogen bonding occurs between water molecules</a:t>
            </a:r>
          </a:p>
          <a:p>
            <a:r>
              <a:rPr lang="en-GB" dirty="0" smtClean="0"/>
              <a:t>- Relate </a:t>
            </a:r>
            <a:r>
              <a:rPr lang="en-GB" dirty="0"/>
              <a:t>this, and other properties of water, to the roles of water in living organisms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</a:t>
            </a:r>
            <a:r>
              <a:rPr lang="en-GB" dirty="0" err="1" smtClean="0"/>
              <a:t>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Know about the properties and bonding of water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Describe how hydrogen bonding occurs between water molecules</a:t>
            </a:r>
          </a:p>
          <a:p>
            <a:r>
              <a:rPr lang="en-GB" dirty="0" smtClean="0"/>
              <a:t>Relate this, and other properties of water, to the roles of water in living organisms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0810" y="2204864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mtClean="0"/>
              <a:t>Success Criteria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Write down one thing about water</a:t>
            </a:r>
          </a:p>
          <a:p>
            <a:r>
              <a:rPr lang="en-GB" dirty="0" smtClean="0"/>
              <a:t>Pass it on</a:t>
            </a:r>
          </a:p>
          <a:p>
            <a:r>
              <a:rPr lang="en-GB" dirty="0" smtClean="0"/>
              <a:t>Add to the one in front of you</a:t>
            </a:r>
          </a:p>
          <a:p>
            <a:r>
              <a:rPr lang="en-GB" dirty="0" smtClean="0"/>
              <a:t>Repeat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076700" y="173664"/>
            <a:ext cx="479752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- Describe </a:t>
            </a:r>
            <a:r>
              <a:rPr lang="en-GB" dirty="0"/>
              <a:t>how hydrogen bonding occurs between water molecules</a:t>
            </a:r>
          </a:p>
          <a:p>
            <a:r>
              <a:rPr lang="en-GB" dirty="0" smtClean="0"/>
              <a:t>- Relate </a:t>
            </a:r>
            <a:r>
              <a:rPr lang="en-GB" dirty="0"/>
              <a:t>this, and other properties of water, to the roles of water in living organisms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015286" cy="4895864"/>
          </a:xfrm>
        </p:spPr>
        <p:txBody>
          <a:bodyPr>
            <a:normAutofit/>
          </a:bodyPr>
          <a:lstStyle/>
          <a:p>
            <a:r>
              <a:rPr lang="en-GB" dirty="0" smtClean="0"/>
              <a:t>The nuclei of oxygen is                                                    significantly larger and                                                           greater charge (+8) than the                                             hydrogen nuclei (+1).</a:t>
            </a:r>
          </a:p>
          <a:p>
            <a:pPr lvl="0"/>
            <a:r>
              <a:rPr lang="en-GB" dirty="0" smtClean="0"/>
              <a:t>Consequently the electron pair in the covalent bond is found 'closer' to the oxygen than the hydrogen nuclei.</a:t>
            </a:r>
          </a:p>
          <a:p>
            <a:pPr lvl="0"/>
            <a:r>
              <a:rPr lang="en-GB" dirty="0" smtClean="0"/>
              <a:t>This creates a polar molecule in which the oxygen carries and additional small negative dipole and each hydrogen a small positive dipole.</a:t>
            </a:r>
          </a:p>
          <a:p>
            <a:endParaRPr lang="en-GB" dirty="0"/>
          </a:p>
        </p:txBody>
      </p:sp>
      <p:grpSp>
        <p:nvGrpSpPr>
          <p:cNvPr id="2" name="Group 6"/>
          <p:cNvGrpSpPr/>
          <p:nvPr/>
        </p:nvGrpSpPr>
        <p:grpSpPr>
          <a:xfrm>
            <a:off x="5220072" y="0"/>
            <a:ext cx="3923928" cy="3068960"/>
            <a:chOff x="0" y="0"/>
            <a:chExt cx="4286248" cy="3101288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r="52519" b="53333"/>
            <a:stretch>
              <a:fillRect/>
            </a:stretch>
          </p:blipFill>
          <p:spPr bwMode="auto">
            <a:xfrm>
              <a:off x="0" y="0"/>
              <a:ext cx="4286248" cy="3101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3643306" y="428604"/>
              <a:ext cx="642942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00034" y="142852"/>
            <a:ext cx="4143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 smtClean="0">
                <a:solidFill>
                  <a:schemeClr val="accent2">
                    <a:lumMod val="75000"/>
                  </a:schemeClr>
                </a:solidFill>
              </a:rPr>
              <a:t>Water </a:t>
            </a:r>
            <a:endParaRPr lang="en-GB" sz="8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8"/>
          </a:xfrm>
        </p:spPr>
        <p:txBody>
          <a:bodyPr>
            <a:normAutofit/>
          </a:bodyPr>
          <a:lstStyle/>
          <a:p>
            <a:r>
              <a:rPr lang="en-GB" dirty="0" smtClean="0"/>
              <a:t>Hydrogen bonds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4757742" cy="271464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dirty="0" smtClean="0"/>
              <a:t> The oxygen atoms are attracted the hydrogen atoms of other molecules.</a:t>
            </a:r>
          </a:p>
          <a:p>
            <a:pPr lvl="0"/>
            <a:r>
              <a:rPr lang="en-GB" dirty="0" smtClean="0"/>
              <a:t>These attractions are called </a:t>
            </a:r>
            <a:r>
              <a:rPr lang="en-GB" dirty="0" smtClean="0">
                <a:solidFill>
                  <a:srgbClr val="FF0000"/>
                </a:solidFill>
              </a:rPr>
              <a:t>HYDROGEN BONDS</a:t>
            </a:r>
            <a:r>
              <a:rPr lang="en-GB" dirty="0" smtClean="0"/>
              <a:t>.</a:t>
            </a:r>
          </a:p>
          <a:p>
            <a:pPr lvl="0"/>
            <a:r>
              <a:rPr lang="en-GB" dirty="0" smtClean="0"/>
              <a:t>The term ‘bond’ is misleading because: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4286257"/>
            <a:ext cx="835824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3"/>
              </a:buClr>
              <a:buFont typeface="Arial" pitchFamily="34" charset="0"/>
              <a:buChar char="•"/>
            </a:pPr>
            <a:r>
              <a:rPr lang="en-GB" sz="2400" dirty="0" smtClean="0"/>
              <a:t> It is an interaction between molecules not a bond within a molecule .</a:t>
            </a:r>
          </a:p>
          <a:p>
            <a:pPr lvl="0">
              <a:buClr>
                <a:schemeClr val="accent3"/>
              </a:buClr>
              <a:buFont typeface="Arial" pitchFamily="34" charset="0"/>
              <a:buChar char="•"/>
            </a:pPr>
            <a:endParaRPr lang="en-GB" sz="800" dirty="0" smtClean="0"/>
          </a:p>
          <a:p>
            <a:pPr lvl="0">
              <a:buClr>
                <a:schemeClr val="accent3"/>
              </a:buClr>
              <a:buFont typeface="Arial" pitchFamily="34" charset="0"/>
              <a:buChar char="•"/>
            </a:pPr>
            <a:r>
              <a:rPr lang="en-GB" sz="2400" dirty="0" smtClean="0"/>
              <a:t> It does not change the chemical properties but accounts for physical properties. </a:t>
            </a:r>
          </a:p>
          <a:p>
            <a:pPr lvl="0">
              <a:buClr>
                <a:schemeClr val="accent3"/>
              </a:buClr>
              <a:buFont typeface="Arial" pitchFamily="34" charset="0"/>
              <a:buChar char="•"/>
            </a:pPr>
            <a:endParaRPr lang="en-GB" sz="800" dirty="0" smtClean="0"/>
          </a:p>
          <a:p>
            <a:pPr lvl="0">
              <a:buClr>
                <a:schemeClr val="accent3"/>
              </a:buClr>
              <a:buFont typeface="Arial" pitchFamily="34" charset="0"/>
              <a:buChar char="•"/>
            </a:pPr>
            <a:r>
              <a:rPr lang="en-GB" sz="2400" dirty="0"/>
              <a:t> </a:t>
            </a:r>
            <a:r>
              <a:rPr lang="en-GB" sz="2400" dirty="0" smtClean="0"/>
              <a:t>It is significantly weaker than a covalent or an ionic bond.</a:t>
            </a:r>
          </a:p>
          <a:p>
            <a:pPr lvl="0">
              <a:buClr>
                <a:schemeClr val="accent3"/>
              </a:buClr>
              <a:buFont typeface="Arial" pitchFamily="34" charset="0"/>
              <a:buChar char="•"/>
            </a:pPr>
            <a:endParaRPr lang="en-GB" sz="2400" dirty="0" smtClean="0"/>
          </a:p>
          <a:p>
            <a:endParaRPr lang="en-GB" sz="2400" dirty="0"/>
          </a:p>
        </p:txBody>
      </p:sp>
      <p:pic>
        <p:nvPicPr>
          <p:cNvPr id="1031" name="Picture 7" descr="http://www.biology.arizona.edu/biochemistry/tutorials/chemistry/graphics/wat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000108"/>
            <a:ext cx="3071834" cy="3132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/>
          <a:lstStyle/>
          <a:p>
            <a:r>
              <a:rPr lang="en-GB" dirty="0" smtClean="0"/>
              <a:t>Hydrogen bonds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285992"/>
            <a:ext cx="4900618" cy="3214710"/>
          </a:xfrm>
        </p:spPr>
        <p:txBody>
          <a:bodyPr>
            <a:normAutofit/>
          </a:bodyPr>
          <a:lstStyle/>
          <a:p>
            <a:r>
              <a:rPr lang="en-GB" dirty="0" smtClean="0"/>
              <a:t>A single hydrogen bond is not very strong. </a:t>
            </a:r>
          </a:p>
          <a:p>
            <a:r>
              <a:rPr lang="en-GB" dirty="0" smtClean="0"/>
              <a:t>A large number of hydrogen bonds is very strong</a:t>
            </a:r>
          </a:p>
          <a:p>
            <a:r>
              <a:rPr lang="en-GB" dirty="0" smtClean="0"/>
              <a:t>Each water molecule bonds with 4 others in a tetrahedral arrangement.</a:t>
            </a:r>
          </a:p>
        </p:txBody>
      </p:sp>
      <p:pic>
        <p:nvPicPr>
          <p:cNvPr id="4" name="Picture 5" descr="http://upload.wikimedia.org/wikipedia/commons/f/f9/3D_model_hydrogen_bonds_in_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142984"/>
            <a:ext cx="3810000" cy="3781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Water Bonding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50874" t="44995" r="28801" b="39048"/>
          <a:stretch/>
        </p:blipFill>
        <p:spPr>
          <a:xfrm>
            <a:off x="683568" y="2636912"/>
            <a:ext cx="6688746" cy="29523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9672" y="173664"/>
            <a:ext cx="725455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- Describe </a:t>
            </a:r>
            <a:r>
              <a:rPr lang="en-GB" dirty="0"/>
              <a:t>how hydrogen bonding occurs between water </a:t>
            </a:r>
            <a:r>
              <a:rPr lang="en-GB" dirty="0" smtClean="0"/>
              <a:t>molecules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70080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Draw and label a diagram showing the structure of water molecules to show their polarity and hydrogen bond formation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68575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TasK</a:t>
            </a:r>
            <a:r>
              <a:rPr lang="en-GB" dirty="0" smtClean="0"/>
              <a:t>: Video clip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u="sng" dirty="0" smtClean="0">
                <a:hlinkClick r:id="rId2"/>
              </a:rPr>
              <a:t>http://www.youtube.com/watch?v=HVT3Y3_gHGg</a:t>
            </a:r>
            <a:endParaRPr lang="en-GB" u="sng" dirty="0" smtClean="0"/>
          </a:p>
          <a:p>
            <a:r>
              <a:rPr lang="en-GB" dirty="0" smtClean="0"/>
              <a:t>Watch the clip and answer the questions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220072" y="173664"/>
            <a:ext cx="3654152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- Describe </a:t>
            </a:r>
            <a:r>
              <a:rPr lang="en-GB" dirty="0"/>
              <a:t>how hydrogen bonding occurs between water molecules</a:t>
            </a:r>
          </a:p>
          <a:p>
            <a:r>
              <a:rPr lang="en-GB" dirty="0" smtClean="0"/>
              <a:t>- Relate </a:t>
            </a:r>
            <a:r>
              <a:rPr lang="en-GB" dirty="0"/>
              <a:t>this, and other properties of water, to the roles of water in living organisms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83</TotalTime>
  <Words>917</Words>
  <Application>Microsoft Office PowerPoint</Application>
  <PresentationFormat>On-screen Show (4:3)</PresentationFormat>
  <Paragraphs>111</Paragraphs>
  <Slides>23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Opulent</vt:lpstr>
      <vt:lpstr>Water</vt:lpstr>
      <vt:lpstr>Need to Book</vt:lpstr>
      <vt:lpstr>Learning OBjective</vt:lpstr>
      <vt:lpstr>Starter</vt:lpstr>
      <vt:lpstr>Slide 5</vt:lpstr>
      <vt:lpstr>Hydrogen bonds</vt:lpstr>
      <vt:lpstr>Hydrogen bonds</vt:lpstr>
      <vt:lpstr>Water Bonding</vt:lpstr>
      <vt:lpstr>TasK: Video clip</vt:lpstr>
      <vt:lpstr>Task</vt:lpstr>
      <vt:lpstr>Cohesive/adhesive</vt:lpstr>
      <vt:lpstr>Density </vt:lpstr>
      <vt:lpstr>Solvent properties</vt:lpstr>
      <vt:lpstr>Thermal properties</vt:lpstr>
      <vt:lpstr>Thermal properties</vt:lpstr>
      <vt:lpstr>Thermal properties - coolant</vt:lpstr>
      <vt:lpstr>Thermal properties</vt:lpstr>
      <vt:lpstr>Slide 18</vt:lpstr>
      <vt:lpstr>Slide 19</vt:lpstr>
      <vt:lpstr>Describe the importance of water to living organisms        6 marks</vt:lpstr>
      <vt:lpstr>Plenary Questions</vt:lpstr>
      <vt:lpstr>Markscheme</vt:lpstr>
      <vt:lpstr>Homework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</dc:title>
  <dc:creator>lwilson</dc:creator>
  <cp:lastModifiedBy>helenh</cp:lastModifiedBy>
  <cp:revision>22</cp:revision>
  <dcterms:created xsi:type="dcterms:W3CDTF">2013-07-01T12:12:40Z</dcterms:created>
  <dcterms:modified xsi:type="dcterms:W3CDTF">2015-09-13T10:18:24Z</dcterms:modified>
</cp:coreProperties>
</file>