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62" r:id="rId2"/>
    <p:sldId id="277" r:id="rId3"/>
    <p:sldId id="257" r:id="rId4"/>
    <p:sldId id="269" r:id="rId5"/>
    <p:sldId id="278" r:id="rId6"/>
    <p:sldId id="279" r:id="rId7"/>
    <p:sldId id="267" r:id="rId8"/>
    <p:sldId id="274" r:id="rId9"/>
    <p:sldId id="263" r:id="rId10"/>
    <p:sldId id="276" r:id="rId11"/>
    <p:sldId id="273" r:id="rId12"/>
    <p:sldId id="272" r:id="rId13"/>
    <p:sldId id="270" r:id="rId14"/>
    <p:sldId id="271" r:id="rId15"/>
    <p:sldId id="280" r:id="rId16"/>
    <p:sldId id="265" r:id="rId17"/>
    <p:sldId id="261" r:id="rId18"/>
    <p:sldId id="264" r:id="rId19"/>
    <p:sldId id="281" r:id="rId20"/>
    <p:sldId id="268" r:id="rId21"/>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66FF"/>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82" autoAdjust="0"/>
  </p:normalViewPr>
  <p:slideViewPr>
    <p:cSldViewPr>
      <p:cViewPr varScale="1">
        <p:scale>
          <a:sx n="110" d="100"/>
          <a:sy n="110" d="100"/>
        </p:scale>
        <p:origin x="594"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7088" cy="498167"/>
          </a:xfrm>
          <a:prstGeom prst="rect">
            <a:avLst/>
          </a:prstGeom>
        </p:spPr>
        <p:txBody>
          <a:bodyPr vert="horz" lIns="91760" tIns="45880" rIns="91760" bIns="45880" rtlCol="0"/>
          <a:lstStyle>
            <a:lvl1pPr algn="l">
              <a:defRPr sz="1200"/>
            </a:lvl1pPr>
          </a:lstStyle>
          <a:p>
            <a:endParaRPr lang="en-GB"/>
          </a:p>
        </p:txBody>
      </p:sp>
      <p:sp>
        <p:nvSpPr>
          <p:cNvPr id="3" name="Date Placeholder 2"/>
          <p:cNvSpPr>
            <a:spLocks noGrp="1"/>
          </p:cNvSpPr>
          <p:nvPr>
            <p:ph type="dt" sz="quarter" idx="1"/>
          </p:nvPr>
        </p:nvSpPr>
        <p:spPr>
          <a:xfrm>
            <a:off x="3850587" y="0"/>
            <a:ext cx="2947088" cy="498167"/>
          </a:xfrm>
          <a:prstGeom prst="rect">
            <a:avLst/>
          </a:prstGeom>
        </p:spPr>
        <p:txBody>
          <a:bodyPr vert="horz" lIns="91760" tIns="45880" rIns="91760" bIns="45880" rtlCol="0"/>
          <a:lstStyle>
            <a:lvl1pPr algn="r">
              <a:defRPr sz="1200"/>
            </a:lvl1pPr>
          </a:lstStyle>
          <a:p>
            <a:fld id="{4E975E43-FA9D-46DB-B2F8-88363AD85003}" type="datetimeFigureOut">
              <a:rPr lang="en-GB" smtClean="0"/>
              <a:t>08/09/2017</a:t>
            </a:fld>
            <a:endParaRPr lang="en-GB"/>
          </a:p>
        </p:txBody>
      </p:sp>
      <p:sp>
        <p:nvSpPr>
          <p:cNvPr id="4" name="Footer Placeholder 3"/>
          <p:cNvSpPr>
            <a:spLocks noGrp="1"/>
          </p:cNvSpPr>
          <p:nvPr>
            <p:ph type="ftr" sz="quarter" idx="2"/>
          </p:nvPr>
        </p:nvSpPr>
        <p:spPr>
          <a:xfrm>
            <a:off x="0" y="9431646"/>
            <a:ext cx="2947088" cy="498167"/>
          </a:xfrm>
          <a:prstGeom prst="rect">
            <a:avLst/>
          </a:prstGeom>
        </p:spPr>
        <p:txBody>
          <a:bodyPr vert="horz" lIns="91760" tIns="45880" rIns="91760" bIns="45880" rtlCol="0" anchor="b"/>
          <a:lstStyle>
            <a:lvl1pPr algn="l">
              <a:defRPr sz="1200"/>
            </a:lvl1pPr>
          </a:lstStyle>
          <a:p>
            <a:endParaRPr lang="en-GB"/>
          </a:p>
        </p:txBody>
      </p:sp>
      <p:sp>
        <p:nvSpPr>
          <p:cNvPr id="5" name="Slide Number Placeholder 4"/>
          <p:cNvSpPr>
            <a:spLocks noGrp="1"/>
          </p:cNvSpPr>
          <p:nvPr>
            <p:ph type="sldNum" sz="quarter" idx="3"/>
          </p:nvPr>
        </p:nvSpPr>
        <p:spPr>
          <a:xfrm>
            <a:off x="3850587" y="9431646"/>
            <a:ext cx="2947088" cy="498167"/>
          </a:xfrm>
          <a:prstGeom prst="rect">
            <a:avLst/>
          </a:prstGeom>
        </p:spPr>
        <p:txBody>
          <a:bodyPr vert="horz" lIns="91760" tIns="45880" rIns="91760" bIns="45880" rtlCol="0" anchor="b"/>
          <a:lstStyle>
            <a:lvl1pPr algn="r">
              <a:defRPr sz="1200"/>
            </a:lvl1pPr>
          </a:lstStyle>
          <a:p>
            <a:fld id="{8DBF0D69-FF36-4A06-87EC-35F0A1DB0794}" type="slidenum">
              <a:rPr lang="en-GB" smtClean="0"/>
              <a:t>‹#›</a:t>
            </a:fld>
            <a:endParaRPr lang="en-GB"/>
          </a:p>
        </p:txBody>
      </p:sp>
    </p:spTree>
    <p:extLst>
      <p:ext uri="{BB962C8B-B14F-4D97-AF65-F5344CB8AC3E}">
        <p14:creationId xmlns:p14="http://schemas.microsoft.com/office/powerpoint/2010/main" val="3950248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7088" cy="498167"/>
          </a:xfrm>
          <a:prstGeom prst="rect">
            <a:avLst/>
          </a:prstGeom>
        </p:spPr>
        <p:txBody>
          <a:bodyPr vert="horz" lIns="91760" tIns="45880" rIns="91760" bIns="45880" rtlCol="0"/>
          <a:lstStyle>
            <a:lvl1pPr algn="l">
              <a:defRPr sz="1200"/>
            </a:lvl1pPr>
          </a:lstStyle>
          <a:p>
            <a:endParaRPr lang="en-US"/>
          </a:p>
        </p:txBody>
      </p:sp>
      <p:sp>
        <p:nvSpPr>
          <p:cNvPr id="3" name="Date Placeholder 2"/>
          <p:cNvSpPr>
            <a:spLocks noGrp="1"/>
          </p:cNvSpPr>
          <p:nvPr>
            <p:ph type="dt" idx="1"/>
          </p:nvPr>
        </p:nvSpPr>
        <p:spPr>
          <a:xfrm>
            <a:off x="3850587" y="0"/>
            <a:ext cx="2947088" cy="498167"/>
          </a:xfrm>
          <a:prstGeom prst="rect">
            <a:avLst/>
          </a:prstGeom>
        </p:spPr>
        <p:txBody>
          <a:bodyPr vert="horz" lIns="91760" tIns="45880" rIns="91760" bIns="45880" rtlCol="0"/>
          <a:lstStyle>
            <a:lvl1pPr algn="r">
              <a:defRPr sz="1200"/>
            </a:lvl1pPr>
          </a:lstStyle>
          <a:p>
            <a:fld id="{D7F6D4AE-70B0-1F4B-A5B8-79183F7CDECE}" type="datetimeFigureOut">
              <a:rPr lang="en-US" smtClean="0"/>
              <a:t>9/8/2017</a:t>
            </a:fld>
            <a:endParaRPr lang="en-US"/>
          </a:p>
        </p:txBody>
      </p:sp>
      <p:sp>
        <p:nvSpPr>
          <p:cNvPr id="4" name="Slide Image Placeholder 3"/>
          <p:cNvSpPr>
            <a:spLocks noGrp="1" noRot="1" noChangeAspect="1"/>
          </p:cNvSpPr>
          <p:nvPr>
            <p:ph type="sldImg" idx="2"/>
          </p:nvPr>
        </p:nvSpPr>
        <p:spPr>
          <a:xfrm>
            <a:off x="420688" y="1239838"/>
            <a:ext cx="5957887" cy="3352800"/>
          </a:xfrm>
          <a:prstGeom prst="rect">
            <a:avLst/>
          </a:prstGeom>
          <a:noFill/>
          <a:ln w="12700">
            <a:solidFill>
              <a:prstClr val="black"/>
            </a:solidFill>
          </a:ln>
        </p:spPr>
        <p:txBody>
          <a:bodyPr vert="horz" lIns="91760" tIns="45880" rIns="91760" bIns="45880" rtlCol="0" anchor="ctr"/>
          <a:lstStyle/>
          <a:p>
            <a:endParaRPr lang="en-US"/>
          </a:p>
        </p:txBody>
      </p:sp>
      <p:sp>
        <p:nvSpPr>
          <p:cNvPr id="5" name="Notes Placeholder 4"/>
          <p:cNvSpPr>
            <a:spLocks noGrp="1"/>
          </p:cNvSpPr>
          <p:nvPr>
            <p:ph type="body" sz="quarter" idx="3"/>
          </p:nvPr>
        </p:nvSpPr>
        <p:spPr>
          <a:xfrm>
            <a:off x="679609" y="4778893"/>
            <a:ext cx="5440046" cy="3910292"/>
          </a:xfrm>
          <a:prstGeom prst="rect">
            <a:avLst/>
          </a:prstGeom>
        </p:spPr>
        <p:txBody>
          <a:bodyPr vert="horz" lIns="91760" tIns="45880" rIns="91760" bIns="458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1646"/>
            <a:ext cx="2947088" cy="498167"/>
          </a:xfrm>
          <a:prstGeom prst="rect">
            <a:avLst/>
          </a:prstGeom>
        </p:spPr>
        <p:txBody>
          <a:bodyPr vert="horz" lIns="91760" tIns="45880" rIns="91760" bIns="45880" rtlCol="0" anchor="b"/>
          <a:lstStyle>
            <a:lvl1pPr algn="l">
              <a:defRPr sz="1200"/>
            </a:lvl1pPr>
          </a:lstStyle>
          <a:p>
            <a:endParaRPr lang="en-US"/>
          </a:p>
        </p:txBody>
      </p:sp>
      <p:sp>
        <p:nvSpPr>
          <p:cNvPr id="7" name="Slide Number Placeholder 6"/>
          <p:cNvSpPr>
            <a:spLocks noGrp="1"/>
          </p:cNvSpPr>
          <p:nvPr>
            <p:ph type="sldNum" sz="quarter" idx="5"/>
          </p:nvPr>
        </p:nvSpPr>
        <p:spPr>
          <a:xfrm>
            <a:off x="3850587" y="9431646"/>
            <a:ext cx="2947088" cy="498167"/>
          </a:xfrm>
          <a:prstGeom prst="rect">
            <a:avLst/>
          </a:prstGeom>
        </p:spPr>
        <p:txBody>
          <a:bodyPr vert="horz" lIns="91760" tIns="45880" rIns="91760" bIns="45880" rtlCol="0" anchor="b"/>
          <a:lstStyle>
            <a:lvl1pPr algn="r">
              <a:defRPr sz="1200"/>
            </a:lvl1pPr>
          </a:lstStyle>
          <a:p>
            <a:fld id="{1F4671EF-B9FF-5444-9BB1-2205C4654D26}" type="slidenum">
              <a:rPr lang="en-US" smtClean="0"/>
              <a:t>‹#›</a:t>
            </a:fld>
            <a:endParaRPr lang="en-US"/>
          </a:p>
        </p:txBody>
      </p:sp>
    </p:spTree>
    <p:extLst>
      <p:ext uri="{BB962C8B-B14F-4D97-AF65-F5344CB8AC3E}">
        <p14:creationId xmlns:p14="http://schemas.microsoft.com/office/powerpoint/2010/main" val="1168083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7887" cy="33528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26E621-34FE-42FA-BC8A-6CEE04CAAD7F}" type="slidenum">
              <a:rPr lang="en-GB" smtClean="0"/>
              <a:t>2</a:t>
            </a:fld>
            <a:endParaRPr lang="en-GB"/>
          </a:p>
        </p:txBody>
      </p:sp>
    </p:spTree>
    <p:extLst>
      <p:ext uri="{BB962C8B-B14F-4D97-AF65-F5344CB8AC3E}">
        <p14:creationId xmlns:p14="http://schemas.microsoft.com/office/powerpoint/2010/main" val="771569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Lots weak H bond interactions,</a:t>
            </a:r>
            <a:r>
              <a:rPr lang="en-GB" baseline="0" dirty="0" smtClean="0"/>
              <a:t> but together make it very strong</a:t>
            </a:r>
            <a:endParaRPr lang="en-GB" dirty="0"/>
          </a:p>
        </p:txBody>
      </p:sp>
      <p:sp>
        <p:nvSpPr>
          <p:cNvPr id="4" name="Slide Number Placeholder 3"/>
          <p:cNvSpPr>
            <a:spLocks noGrp="1"/>
          </p:cNvSpPr>
          <p:nvPr>
            <p:ph type="sldNum" sz="quarter" idx="10"/>
          </p:nvPr>
        </p:nvSpPr>
        <p:spPr/>
        <p:txBody>
          <a:bodyPr/>
          <a:lstStyle/>
          <a:p>
            <a:fld id="{1F4671EF-B9FF-5444-9BB1-2205C4654D26}" type="slidenum">
              <a:rPr lang="en-US" smtClean="0"/>
              <a:t>6</a:t>
            </a:fld>
            <a:endParaRPr lang="en-US"/>
          </a:p>
        </p:txBody>
      </p:sp>
    </p:spTree>
    <p:extLst>
      <p:ext uri="{BB962C8B-B14F-4D97-AF65-F5344CB8AC3E}">
        <p14:creationId xmlns:p14="http://schemas.microsoft.com/office/powerpoint/2010/main" val="3286159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3442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92020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1355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4011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94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0563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9/8/2017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7276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9/8/2017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7347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2013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8056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2118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26064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gif"/><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52123" y="2049708"/>
            <a:ext cx="4572000" cy="1828800"/>
          </a:xfrm>
          <a:solidFill>
            <a:srgbClr val="00FFFF"/>
          </a:solidFill>
        </p:spPr>
        <p:txBody>
          <a:bodyPr>
            <a:normAutofit fontScale="90000"/>
          </a:bodyPr>
          <a:lstStyle/>
          <a:p>
            <a:pPr algn="l"/>
            <a:r>
              <a:rPr lang="en-US" b="1" dirty="0" smtClean="0"/>
              <a:t>Water</a:t>
            </a:r>
            <a:br>
              <a:rPr lang="en-US" b="1" dirty="0" smtClean="0"/>
            </a:br>
            <a:r>
              <a:rPr lang="en-US" sz="3100" b="1" dirty="0"/>
              <a:t>What do you know about its…</a:t>
            </a:r>
            <a:br>
              <a:rPr lang="en-US" sz="3100" b="1" dirty="0"/>
            </a:br>
            <a:r>
              <a:rPr lang="en-US" sz="3100" b="1" dirty="0"/>
              <a:t>Structure?</a:t>
            </a:r>
            <a:br>
              <a:rPr lang="en-US" sz="3100" b="1" dirty="0"/>
            </a:br>
            <a:r>
              <a:rPr lang="en-US" sz="3100" b="1" dirty="0"/>
              <a:t>Properties?</a:t>
            </a:r>
            <a:endParaRPr lang="en-GB" sz="3100" b="1" dirty="0"/>
          </a:p>
        </p:txBody>
      </p:sp>
      <p:pic>
        <p:nvPicPr>
          <p:cNvPr id="4" name="Picture 9" descr="skater01nb"/>
          <p:cNvPicPr>
            <a:picLocks noChangeAspect="1" noChangeArrowheads="1"/>
          </p:cNvPicPr>
          <p:nvPr/>
        </p:nvPicPr>
        <p:blipFill rotWithShape="1">
          <a:blip r:embed="rId2">
            <a:extLst>
              <a:ext uri="{28A0092B-C50C-407E-A947-70E740481C1C}">
                <a14:useLocalDpi xmlns:a14="http://schemas.microsoft.com/office/drawing/2010/main" val="0"/>
              </a:ext>
            </a:extLst>
          </a:blip>
          <a:srcRect l="11288" t="10306" r="15344" b="10306"/>
          <a:stretch/>
        </p:blipFill>
        <p:spPr bwMode="auto">
          <a:xfrm>
            <a:off x="9262316" y="4284785"/>
            <a:ext cx="2494844"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Image result for tree transpi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374" y="41032"/>
            <a:ext cx="2619053" cy="34367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srcRect t="-1118" r="22209"/>
          <a:stretch/>
        </p:blipFill>
        <p:spPr>
          <a:xfrm>
            <a:off x="5563402" y="3860923"/>
            <a:ext cx="3704776" cy="3014662"/>
          </a:xfrm>
          <a:prstGeom prst="rect">
            <a:avLst/>
          </a:prstGeom>
        </p:spPr>
      </p:pic>
      <p:pic>
        <p:nvPicPr>
          <p:cNvPr id="2054" name="Picture 6" descr="Image result for fish surviving in 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7105" y="1729521"/>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erson sweat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807" y="3661629"/>
            <a:ext cx="2492186" cy="29490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hexagonal crystalline structure of wat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4793" y="4670730"/>
            <a:ext cx="2021864" cy="20218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ater"/>
          <p:cNvPicPr>
            <a:picLocks noChangeAspect="1" noChangeArrowheads="1"/>
          </p:cNvPicPr>
          <p:nvPr/>
        </p:nvPicPr>
        <p:blipFill rotWithShape="1">
          <a:blip r:embed="rId8">
            <a:extLst>
              <a:ext uri="{28A0092B-C50C-407E-A947-70E740481C1C}">
                <a14:useLocalDpi xmlns:a14="http://schemas.microsoft.com/office/drawing/2010/main" val="0"/>
              </a:ext>
            </a:extLst>
          </a:blip>
          <a:srcRect l="22367" r="37633"/>
          <a:stretch/>
        </p:blipFill>
        <p:spPr bwMode="auto">
          <a:xfrm>
            <a:off x="2579799" y="1848411"/>
            <a:ext cx="1756841" cy="27933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roperties of wate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9566" t="29475" r="20434" b="17191"/>
          <a:stretch/>
        </p:blipFill>
        <p:spPr bwMode="auto">
          <a:xfrm>
            <a:off x="4456472" y="109663"/>
            <a:ext cx="3243387" cy="1946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825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04801"/>
            <a:ext cx="8229600" cy="5821363"/>
          </a:xfrm>
        </p:spPr>
        <p:txBody>
          <a:bodyPr>
            <a:normAutofit fontScale="92500" lnSpcReduction="10000"/>
          </a:bodyPr>
          <a:lstStyle/>
          <a:p>
            <a:pPr marL="0" indent="0">
              <a:buNone/>
            </a:pPr>
            <a:r>
              <a:rPr lang="en-US" sz="4000" b="1" dirty="0"/>
              <a:t>High specific heat capacity</a:t>
            </a:r>
          </a:p>
          <a:p>
            <a:pPr marL="0" indent="0">
              <a:buNone/>
            </a:pPr>
            <a:r>
              <a:rPr lang="en-US" dirty="0" smtClean="0"/>
              <a:t>This is the amount of energy required </a:t>
            </a:r>
            <a:r>
              <a:rPr lang="en-US" dirty="0" err="1" smtClean="0"/>
              <a:t>tp</a:t>
            </a:r>
            <a:r>
              <a:rPr lang="en-US" dirty="0" smtClean="0"/>
              <a:t> raise the temperature of 1kg of water by 1ºC </a:t>
            </a:r>
          </a:p>
          <a:p>
            <a:pPr marL="0" indent="0">
              <a:buNone/>
            </a:pPr>
            <a:r>
              <a:rPr lang="en-US" dirty="0" smtClean="0"/>
              <a:t>Lots of energy input is required to break the H bonds between water molecules</a:t>
            </a:r>
          </a:p>
          <a:p>
            <a:pPr marL="0" indent="0">
              <a:buNone/>
            </a:pPr>
            <a:r>
              <a:rPr lang="en-US" dirty="0" smtClean="0"/>
              <a:t>Therefore water does not cool down or heat up easily, and provides a stable temperature environment</a:t>
            </a:r>
          </a:p>
          <a:p>
            <a:pPr marL="0" indent="0">
              <a:buNone/>
            </a:pPr>
            <a:r>
              <a:rPr lang="en-US" sz="4000" b="1" dirty="0"/>
              <a:t>High latent heat of evaporation</a:t>
            </a:r>
          </a:p>
          <a:p>
            <a:pPr marL="0" indent="0">
              <a:buNone/>
            </a:pPr>
            <a:r>
              <a:rPr lang="en-GB" dirty="0" smtClean="0"/>
              <a:t>For water to become a gas, the H bonds between molecules need to be broken</a:t>
            </a:r>
          </a:p>
          <a:p>
            <a:pPr marL="0" indent="0">
              <a:buNone/>
            </a:pPr>
            <a:r>
              <a:rPr lang="en-GB" dirty="0" smtClean="0"/>
              <a:t>Lots of energy is needed to break these bonds</a:t>
            </a:r>
          </a:p>
          <a:p>
            <a:pPr marL="0" indent="0">
              <a:buNone/>
            </a:pPr>
            <a:r>
              <a:rPr lang="en-GB" dirty="0" smtClean="0"/>
              <a:t>Water therefore helps to cool living organisms due to the transfer of heat energy away from the surface</a:t>
            </a:r>
            <a:endParaRPr lang="en-GB" dirty="0"/>
          </a:p>
        </p:txBody>
      </p:sp>
    </p:spTree>
    <p:extLst>
      <p:ext uri="{BB962C8B-B14F-4D97-AF65-F5344CB8AC3E}">
        <p14:creationId xmlns:p14="http://schemas.microsoft.com/office/powerpoint/2010/main" val="38076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571625" y="542925"/>
            <a:ext cx="9048750" cy="5772150"/>
          </a:xfrm>
          <a:prstGeom prst="rect">
            <a:avLst/>
          </a:prstGeom>
        </p:spPr>
      </p:pic>
    </p:spTree>
    <p:extLst>
      <p:ext uri="{BB962C8B-B14F-4D97-AF65-F5344CB8AC3E}">
        <p14:creationId xmlns:p14="http://schemas.microsoft.com/office/powerpoint/2010/main" val="3777399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146" name="Picture 2" descr="Image result for hexagonal crystalline structure of 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74639"/>
            <a:ext cx="6781800" cy="5862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815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0185"/>
            <a:ext cx="8229600" cy="1143000"/>
          </a:xfrm>
        </p:spPr>
        <p:txBody>
          <a:bodyPr/>
          <a:lstStyle/>
          <a:p>
            <a:r>
              <a:rPr lang="en-US" dirty="0" smtClean="0"/>
              <a:t>Ice</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286000" y="1188016"/>
            <a:ext cx="7467600" cy="5244822"/>
          </a:xfrm>
          <a:prstGeom prst="rect">
            <a:avLst/>
          </a:prstGeom>
        </p:spPr>
      </p:pic>
    </p:spTree>
    <p:extLst>
      <p:ext uri="{BB962C8B-B14F-4D97-AF65-F5344CB8AC3E}">
        <p14:creationId xmlns:p14="http://schemas.microsoft.com/office/powerpoint/2010/main" val="1188857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100" name="Picture 4" descr="Image result for hexagonal crystalline structure of 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369" y="1358168"/>
            <a:ext cx="2860431" cy="28604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4911967" y="170658"/>
            <a:ext cx="2857500" cy="2676525"/>
          </a:xfrm>
          <a:prstGeom prst="rect">
            <a:avLst/>
          </a:prstGeom>
        </p:spPr>
      </p:pic>
      <p:pic>
        <p:nvPicPr>
          <p:cNvPr id="4102"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870628"/>
            <a:ext cx="3124200" cy="374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31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71600"/>
            <a:ext cx="10515600" cy="1447800"/>
          </a:xfrm>
        </p:spPr>
        <p:txBody>
          <a:bodyPr/>
          <a:lstStyle/>
          <a:p>
            <a:r>
              <a:rPr lang="en-GB" dirty="0" smtClean="0"/>
              <a:t>Using video notes and textbooks, own research</a:t>
            </a:r>
          </a:p>
          <a:p>
            <a:pPr lvl="1"/>
            <a:r>
              <a:rPr lang="en-GB" dirty="0" smtClean="0"/>
              <a:t>Make a mind map of properties and role of water in living organisms OR</a:t>
            </a:r>
          </a:p>
          <a:p>
            <a:pPr lvl="1"/>
            <a:r>
              <a:rPr lang="en-GB" dirty="0" smtClean="0"/>
              <a:t>Complete the summary table</a:t>
            </a:r>
            <a:endParaRPr lang="en-GB" dirty="0"/>
          </a:p>
        </p:txBody>
      </p:sp>
      <p:sp>
        <p:nvSpPr>
          <p:cNvPr id="5" name="Rectangle 4"/>
          <p:cNvSpPr/>
          <p:nvPr/>
        </p:nvSpPr>
        <p:spPr>
          <a:xfrm>
            <a:off x="5600700" y="173665"/>
            <a:ext cx="4797524"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dirty="0"/>
              <a:t>- Relate this, and other properties of water, to the roles of water in living organisms</a:t>
            </a:r>
          </a:p>
        </p:txBody>
      </p:sp>
      <p:sp>
        <p:nvSpPr>
          <p:cNvPr id="7" name="Title 1"/>
          <p:cNvSpPr txBox="1">
            <a:spLocks noGrp="1"/>
          </p:cNvSpPr>
          <p:nvPr>
            <p:ph type="title"/>
          </p:nvPr>
        </p:nvSpPr>
        <p:spPr>
          <a:xfrm>
            <a:off x="838200" y="173665"/>
            <a:ext cx="4495800" cy="1073125"/>
          </a:xfrm>
          <a:prstGeom prst="rect">
            <a:avLst/>
          </a:prstGeom>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smtClean="0">
                <a:latin typeface="Calibri" charset="0"/>
                <a:ea typeface="Calibri" charset="0"/>
                <a:cs typeface="Calibri" charset="0"/>
              </a:rPr>
              <a:t>Task</a:t>
            </a:r>
            <a:endParaRPr lang="en-GB" sz="4000" b="1" dirty="0">
              <a:latin typeface="Calibri" charset="0"/>
              <a:ea typeface="Calibri" charset="0"/>
              <a:cs typeface="Calibri"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115149854"/>
              </p:ext>
            </p:extLst>
          </p:nvPr>
        </p:nvGraphicFramePr>
        <p:xfrm>
          <a:off x="1752600" y="2667000"/>
          <a:ext cx="8127999" cy="3794760"/>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r>
                        <a:rPr lang="en-US" sz="1600" dirty="0" smtClean="0">
                          <a:latin typeface="Arial" panose="020B0604020202020204" pitchFamily="34" charset="0"/>
                          <a:cs typeface="Arial" panose="020B0604020202020204" pitchFamily="34" charset="0"/>
                        </a:rPr>
                        <a:t>Property of</a:t>
                      </a:r>
                      <a:r>
                        <a:rPr lang="en-US" sz="1600" baseline="0" dirty="0" smtClean="0">
                          <a:latin typeface="Arial" panose="020B0604020202020204" pitchFamily="34" charset="0"/>
                          <a:cs typeface="Arial" panose="020B0604020202020204" pitchFamily="34" charset="0"/>
                        </a:rPr>
                        <a:t> water</a:t>
                      </a:r>
                      <a:endParaRPr lang="en-GB" sz="1600" dirty="0">
                        <a:latin typeface="Arial" panose="020B0604020202020204" pitchFamily="34" charset="0"/>
                        <a:cs typeface="Arial" panose="020B0604020202020204" pitchFamily="34" charset="0"/>
                      </a:endParaRPr>
                    </a:p>
                  </a:txBody>
                  <a:tcPr/>
                </a:tc>
                <a:tc>
                  <a:txBody>
                    <a:bodyPr/>
                    <a:lstStyle/>
                    <a:p>
                      <a:r>
                        <a:rPr lang="en-GB" sz="1400" dirty="0" smtClean="0"/>
                        <a:t>Why water has this property</a:t>
                      </a:r>
                      <a:endParaRPr lang="en-GB" sz="1400" dirty="0"/>
                    </a:p>
                  </a:txBody>
                  <a:tcPr/>
                </a:tc>
                <a:tc>
                  <a:txBody>
                    <a:bodyPr/>
                    <a:lstStyle/>
                    <a:p>
                      <a:r>
                        <a:rPr lang="en-GB" sz="1400" dirty="0" smtClean="0"/>
                        <a:t>How this property</a:t>
                      </a:r>
                      <a:r>
                        <a:rPr lang="en-GB" sz="1400" baseline="0" dirty="0" smtClean="0"/>
                        <a:t> aids organisms on Earth (Prokaryotic and Eukaryotic)</a:t>
                      </a:r>
                      <a:endParaRPr lang="en-GB" sz="1400" dirty="0"/>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228600" algn="l"/>
                        </a:tabLst>
                        <a:defRPr/>
                      </a:pPr>
                      <a:r>
                        <a:rPr lang="en-GB" sz="1600" dirty="0" smtClean="0">
                          <a:effectLst/>
                          <a:latin typeface="Arial" panose="020B0604020202020204" pitchFamily="34" charset="0"/>
                          <a:ea typeface="Times New Roman" panose="02020603050405020304" pitchFamily="18" charset="0"/>
                          <a:cs typeface="Arial" panose="020B0604020202020204" pitchFamily="34" charset="0"/>
                        </a:rPr>
                        <a:t>Solid (Ice) is less dense than liquid water </a:t>
                      </a:r>
                    </a:p>
                  </a:txBody>
                  <a:tcPr marL="68580" marR="68580" marT="0" marB="0" anchor="ctr"/>
                </a:tc>
                <a:tc>
                  <a:txBody>
                    <a:bodyPr/>
                    <a:lstStyle/>
                    <a:p>
                      <a:endParaRPr lang="en-GB" sz="1400" dirty="0"/>
                    </a:p>
                  </a:txBody>
                  <a:tcPr/>
                </a:tc>
                <a:tc>
                  <a:txBody>
                    <a:bodyPr/>
                    <a:lstStyle/>
                    <a:p>
                      <a:endParaRPr lang="en-GB" sz="1400"/>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228600" algn="l"/>
                        </a:tabLst>
                        <a:defRPr/>
                      </a:pPr>
                      <a:r>
                        <a:rPr lang="en-GB" sz="1600" dirty="0" smtClean="0">
                          <a:effectLst/>
                          <a:latin typeface="Arial" panose="020B0604020202020204" pitchFamily="34" charset="0"/>
                          <a:ea typeface="Times New Roman" panose="02020603050405020304" pitchFamily="18" charset="0"/>
                          <a:cs typeface="Arial" panose="020B0604020202020204" pitchFamily="34" charset="0"/>
                        </a:rPr>
                        <a:t>Liquid at</a:t>
                      </a:r>
                      <a:r>
                        <a:rPr lang="en-GB" sz="1600" baseline="0" dirty="0" smtClean="0">
                          <a:effectLst/>
                          <a:latin typeface="Arial" panose="020B0604020202020204" pitchFamily="34" charset="0"/>
                          <a:ea typeface="Times New Roman" panose="02020603050405020304" pitchFamily="18" charset="0"/>
                          <a:cs typeface="Arial" panose="020B0604020202020204" pitchFamily="34" charset="0"/>
                        </a:rPr>
                        <a:t> room temp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(and up to 100 ºC)</a:t>
                      </a:r>
                    </a:p>
                  </a:txBody>
                  <a:tcPr marL="68580" marR="68580" marT="0" marB="0" anchor="ctr"/>
                </a:tc>
                <a:tc>
                  <a:txBody>
                    <a:bodyPr/>
                    <a:lstStyle/>
                    <a:p>
                      <a:endParaRPr lang="en-GB" sz="1400" dirty="0"/>
                    </a:p>
                  </a:txBody>
                  <a:tcPr/>
                </a:tc>
                <a:tc>
                  <a:txBody>
                    <a:bodyPr/>
                    <a:lstStyle/>
                    <a:p>
                      <a:endParaRPr lang="en-GB" sz="1400"/>
                    </a:p>
                  </a:txBody>
                  <a:tcPr/>
                </a:tc>
              </a:tr>
              <a:tr h="370840">
                <a:tc>
                  <a:txBody>
                    <a:bodyPr/>
                    <a:lstStyle/>
                    <a:p>
                      <a:pPr marL="0" lvl="0" indent="0" algn="ctr">
                        <a:spcAft>
                          <a:spcPts val="0"/>
                        </a:spcAft>
                        <a:buFont typeface="+mj-lt"/>
                        <a:buNone/>
                        <a:tabLst>
                          <a:tab pos="228600" algn="l"/>
                        </a:tabLst>
                      </a:pPr>
                      <a:r>
                        <a:rPr lang="en-GB" sz="1600" dirty="0">
                          <a:effectLst/>
                          <a:latin typeface="Arial" panose="020B0604020202020204" pitchFamily="34" charset="0"/>
                          <a:ea typeface="Times New Roman" panose="02020603050405020304" pitchFamily="18" charset="0"/>
                          <a:cs typeface="Arial" panose="020B0604020202020204" pitchFamily="34" charset="0"/>
                        </a:rPr>
                        <a:t>Thermally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stable</a:t>
                      </a:r>
                    </a:p>
                    <a:p>
                      <a:pPr marL="0" marR="0" lvl="0" indent="0" algn="ctr" defTabSz="914400" rtl="0" eaLnBrk="1" fontAlgn="auto" latinLnBrk="0" hangingPunct="1">
                        <a:lnSpc>
                          <a:spcPct val="100000"/>
                        </a:lnSpc>
                        <a:spcBef>
                          <a:spcPts val="0"/>
                        </a:spcBef>
                        <a:spcAft>
                          <a:spcPts val="0"/>
                        </a:spcAft>
                        <a:buClrTx/>
                        <a:buSzTx/>
                        <a:buFont typeface="+mj-lt"/>
                        <a:buNone/>
                        <a:tabLst>
                          <a:tab pos="228600" algn="l"/>
                        </a:tabLst>
                        <a:defRPr/>
                      </a:pPr>
                      <a:r>
                        <a:rPr lang="en-US" sz="1600" dirty="0" smtClean="0">
                          <a:effectLst/>
                          <a:latin typeface="Arial" panose="020B0604020202020204" pitchFamily="34" charset="0"/>
                          <a:ea typeface="Times New Roman" panose="02020603050405020304" pitchFamily="18" charset="0"/>
                          <a:cs typeface="Arial" panose="020B0604020202020204" pitchFamily="34" charset="0"/>
                        </a:rPr>
                        <a:t>High</a:t>
                      </a:r>
                      <a:r>
                        <a:rPr lang="en-US" sz="1600" baseline="0" dirty="0" smtClean="0">
                          <a:effectLst/>
                          <a:latin typeface="Arial" panose="020B0604020202020204" pitchFamily="34" charset="0"/>
                          <a:ea typeface="Times New Roman" panose="02020603050405020304" pitchFamily="18" charset="0"/>
                          <a:cs typeface="Arial" panose="020B0604020202020204" pitchFamily="34" charset="0"/>
                        </a:rPr>
                        <a:t> specific heat capacity</a:t>
                      </a:r>
                      <a:endParaRPr lang="en-GB" sz="16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endParaRPr lang="en-GB" sz="1400" dirty="0"/>
                    </a:p>
                  </a:txBody>
                  <a:tcPr/>
                </a:tc>
                <a:tc>
                  <a:txBody>
                    <a:bodyPr/>
                    <a:lstStyle/>
                    <a:p>
                      <a:endParaRPr lang="en-GB" sz="1400"/>
                    </a:p>
                  </a:txBody>
                  <a:tcPr/>
                </a:tc>
              </a:tr>
              <a:tr h="370840">
                <a:tc>
                  <a:txBody>
                    <a:bodyPr/>
                    <a:lstStyle/>
                    <a:p>
                      <a:pPr marL="0" lvl="0" indent="0" algn="ctr">
                        <a:spcAft>
                          <a:spcPts val="0"/>
                        </a:spcAft>
                        <a:buFont typeface="+mj-lt"/>
                        <a:buNone/>
                        <a:tabLst>
                          <a:tab pos="228600" algn="l"/>
                        </a:tabLst>
                      </a:pPr>
                      <a:r>
                        <a:rPr lang="en-GB" sz="1600" dirty="0">
                          <a:effectLst/>
                          <a:latin typeface="Arial" panose="020B0604020202020204" pitchFamily="34" charset="0"/>
                          <a:ea typeface="Times New Roman" panose="02020603050405020304" pitchFamily="18" charset="0"/>
                          <a:cs typeface="Arial" panose="020B0604020202020204" pitchFamily="34" charset="0"/>
                        </a:rPr>
                        <a:t>High latent heat of evaporation</a:t>
                      </a:r>
                    </a:p>
                  </a:txBody>
                  <a:tcPr marL="68580" marR="68580" marT="0" marB="0" anchor="ctr"/>
                </a:tc>
                <a:tc>
                  <a:txBody>
                    <a:bodyPr/>
                    <a:lstStyle/>
                    <a:p>
                      <a:endParaRPr lang="en-GB" sz="1400" dirty="0"/>
                    </a:p>
                  </a:txBody>
                  <a:tcPr/>
                </a:tc>
                <a:tc>
                  <a:txBody>
                    <a:bodyPr/>
                    <a:lstStyle/>
                    <a:p>
                      <a:endParaRPr lang="en-GB" sz="1400"/>
                    </a:p>
                  </a:txBody>
                  <a:tcPr/>
                </a:tc>
              </a:tr>
              <a:tr h="370840">
                <a:tc>
                  <a:txBody>
                    <a:bodyPr/>
                    <a:lstStyle/>
                    <a:p>
                      <a:pPr marL="0" lvl="0" indent="0" algn="ctr">
                        <a:spcAft>
                          <a:spcPts val="0"/>
                        </a:spcAft>
                        <a:buFont typeface="+mj-lt"/>
                        <a:buNone/>
                        <a:tabLst>
                          <a:tab pos="228600" algn="l"/>
                        </a:tabLst>
                      </a:pPr>
                      <a:r>
                        <a:rPr lang="en-GB" sz="1600" dirty="0">
                          <a:effectLst/>
                          <a:latin typeface="Arial" panose="020B0604020202020204" pitchFamily="34" charset="0"/>
                          <a:ea typeface="Times New Roman" panose="02020603050405020304" pitchFamily="18" charset="0"/>
                          <a:cs typeface="Arial" panose="020B0604020202020204" pitchFamily="34" charset="0"/>
                        </a:rPr>
                        <a:t>Cohesive</a:t>
                      </a:r>
                    </a:p>
                  </a:txBody>
                  <a:tcPr marL="68580" marR="68580" marT="0" marB="0" anchor="ctr"/>
                </a:tc>
                <a:tc>
                  <a:txBody>
                    <a:bodyPr/>
                    <a:lstStyle/>
                    <a:p>
                      <a:endParaRPr lang="en-GB" sz="1400" dirty="0"/>
                    </a:p>
                  </a:txBody>
                  <a:tcPr/>
                </a:tc>
                <a:tc>
                  <a:txBody>
                    <a:bodyPr/>
                    <a:lstStyle/>
                    <a:p>
                      <a:endParaRPr lang="en-GB" sz="1400"/>
                    </a:p>
                  </a:txBody>
                  <a:tcPr/>
                </a:tc>
              </a:tr>
              <a:tr h="370840">
                <a:tc>
                  <a:txBody>
                    <a:bodyPr/>
                    <a:lstStyle/>
                    <a:p>
                      <a:pPr marL="0" lvl="0" indent="0" algn="ctr">
                        <a:spcAft>
                          <a:spcPts val="0"/>
                        </a:spcAft>
                        <a:buFont typeface="+mj-lt"/>
                        <a:buNone/>
                        <a:tabLst>
                          <a:tab pos="228600" algn="l"/>
                        </a:tabLst>
                      </a:pPr>
                      <a:r>
                        <a:rPr lang="en-US" sz="1600" dirty="0" smtClean="0">
                          <a:effectLst/>
                          <a:latin typeface="Arial" panose="020B0604020202020204" pitchFamily="34" charset="0"/>
                          <a:ea typeface="Times New Roman" panose="02020603050405020304" pitchFamily="18" charset="0"/>
                          <a:cs typeface="Arial" panose="020B0604020202020204" pitchFamily="34" charset="0"/>
                        </a:rPr>
                        <a:t>Solvent</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endParaRPr lang="en-GB" sz="1400" dirty="0"/>
                    </a:p>
                  </a:txBody>
                  <a:tcPr/>
                </a:tc>
                <a:tc>
                  <a:txBody>
                    <a:bodyPr/>
                    <a:lstStyle/>
                    <a:p>
                      <a:endParaRPr lang="en-GB" sz="1400" dirty="0"/>
                    </a:p>
                  </a:txBody>
                  <a:tcPr/>
                </a:tc>
              </a:tr>
              <a:tr h="370840">
                <a:tc>
                  <a:txBody>
                    <a:bodyPr/>
                    <a:lstStyle/>
                    <a:p>
                      <a:pPr marL="0" lvl="0" indent="0" algn="ctr">
                        <a:spcAft>
                          <a:spcPts val="0"/>
                        </a:spcAft>
                        <a:buFont typeface="+mj-lt"/>
                        <a:buNone/>
                        <a:tabLst>
                          <a:tab pos="228600" algn="l"/>
                        </a:tabLst>
                      </a:pPr>
                      <a:r>
                        <a:rPr lang="en-US" sz="1600" dirty="0" smtClean="0">
                          <a:effectLst/>
                          <a:latin typeface="Arial" panose="020B0604020202020204" pitchFamily="34" charset="0"/>
                          <a:ea typeface="Times New Roman" panose="02020603050405020304" pitchFamily="18" charset="0"/>
                          <a:cs typeface="Arial" panose="020B0604020202020204" pitchFamily="34" charset="0"/>
                        </a:rPr>
                        <a:t>Reactant</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2355445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46746593"/>
              </p:ext>
            </p:extLst>
          </p:nvPr>
        </p:nvGraphicFramePr>
        <p:xfrm>
          <a:off x="1752600" y="304800"/>
          <a:ext cx="8610600" cy="6386998"/>
        </p:xfrm>
        <a:graphic>
          <a:graphicData uri="http://schemas.openxmlformats.org/drawingml/2006/table">
            <a:tbl>
              <a:tblPr firstRow="1" bandRow="1">
                <a:tableStyleId>{5940675A-B579-460E-94D1-54222C63F5DA}</a:tableStyleId>
              </a:tblPr>
              <a:tblGrid>
                <a:gridCol w="2870200">
                  <a:extLst>
                    <a:ext uri="{9D8B030D-6E8A-4147-A177-3AD203B41FA5}">
                      <a16:colId xmlns:a16="http://schemas.microsoft.com/office/drawing/2014/main" xmlns="" val="4111120288"/>
                    </a:ext>
                  </a:extLst>
                </a:gridCol>
                <a:gridCol w="2870200">
                  <a:extLst>
                    <a:ext uri="{9D8B030D-6E8A-4147-A177-3AD203B41FA5}">
                      <a16:colId xmlns:a16="http://schemas.microsoft.com/office/drawing/2014/main" xmlns="" val="3981833265"/>
                    </a:ext>
                  </a:extLst>
                </a:gridCol>
                <a:gridCol w="2870200">
                  <a:extLst>
                    <a:ext uri="{9D8B030D-6E8A-4147-A177-3AD203B41FA5}">
                      <a16:colId xmlns:a16="http://schemas.microsoft.com/office/drawing/2014/main" xmlns="" val="3160776311"/>
                    </a:ext>
                  </a:extLst>
                </a:gridCol>
              </a:tblGrid>
              <a:tr h="1509016">
                <a:tc>
                  <a:txBody>
                    <a:bodyPr/>
                    <a:lstStyle/>
                    <a:p>
                      <a:r>
                        <a:rPr lang="en-US" sz="2000" dirty="0" smtClean="0">
                          <a:latin typeface="Arial" panose="020B0604020202020204" pitchFamily="34" charset="0"/>
                          <a:cs typeface="Arial" panose="020B0604020202020204" pitchFamily="34" charset="0"/>
                        </a:rPr>
                        <a:t>Property of</a:t>
                      </a:r>
                      <a:r>
                        <a:rPr lang="en-US" sz="2000" baseline="0" dirty="0" smtClean="0">
                          <a:latin typeface="Arial" panose="020B0604020202020204" pitchFamily="34" charset="0"/>
                          <a:cs typeface="Arial" panose="020B0604020202020204" pitchFamily="34" charset="0"/>
                        </a:rPr>
                        <a:t> water</a:t>
                      </a:r>
                      <a:endParaRPr lang="en-GB"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Why</a:t>
                      </a:r>
                      <a:r>
                        <a:rPr lang="en-US" sz="2000" baseline="0" dirty="0" smtClean="0">
                          <a:latin typeface="Arial" panose="020B0604020202020204" pitchFamily="34" charset="0"/>
                          <a:cs typeface="Arial" panose="020B0604020202020204" pitchFamily="34" charset="0"/>
                        </a:rPr>
                        <a:t> water has this property</a:t>
                      </a:r>
                      <a:endParaRPr lang="en-GB"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How this property</a:t>
                      </a:r>
                      <a:r>
                        <a:rPr lang="en-US" sz="2000" baseline="0" dirty="0" smtClean="0">
                          <a:latin typeface="Arial" panose="020B0604020202020204" pitchFamily="34" charset="0"/>
                          <a:cs typeface="Arial" panose="020B0604020202020204" pitchFamily="34" charset="0"/>
                        </a:rPr>
                        <a:t> aids organisms on Earth (Prokaryotic and Eukaryotic)</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511493065"/>
                  </a:ext>
                </a:extLst>
              </a:tr>
              <a:tr h="1052802">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228600" algn="l"/>
                        </a:tabLst>
                        <a:defRPr/>
                      </a:pPr>
                      <a:r>
                        <a:rPr lang="en-GB" sz="2000" dirty="0" smtClean="0">
                          <a:effectLst/>
                          <a:latin typeface="Arial" panose="020B0604020202020204" pitchFamily="34" charset="0"/>
                          <a:ea typeface="Times New Roman" panose="02020603050405020304" pitchFamily="18" charset="0"/>
                          <a:cs typeface="Arial" panose="020B0604020202020204" pitchFamily="34" charset="0"/>
                        </a:rPr>
                        <a:t>Solid (Ice) is less dense than liquid water </a:t>
                      </a:r>
                    </a:p>
                  </a:txBody>
                  <a:tcPr marL="68580" marR="68580" marT="0" marB="0" anchor="ct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970338442"/>
                  </a:ext>
                </a:extLst>
              </a:tr>
              <a:tr h="701868">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228600" algn="l"/>
                        </a:tabLst>
                        <a:defRPr/>
                      </a:pPr>
                      <a:r>
                        <a:rPr lang="en-GB" sz="2000" dirty="0" smtClean="0">
                          <a:effectLst/>
                          <a:latin typeface="Arial" panose="020B0604020202020204" pitchFamily="34" charset="0"/>
                          <a:ea typeface="Times New Roman" panose="02020603050405020304" pitchFamily="18" charset="0"/>
                          <a:cs typeface="Arial" panose="020B0604020202020204" pitchFamily="34" charset="0"/>
                        </a:rPr>
                        <a:t>Liquid at</a:t>
                      </a:r>
                      <a:r>
                        <a:rPr lang="en-GB" sz="2000" baseline="0" dirty="0" smtClean="0">
                          <a:effectLst/>
                          <a:latin typeface="Arial" panose="020B0604020202020204" pitchFamily="34" charset="0"/>
                          <a:ea typeface="Times New Roman" panose="02020603050405020304" pitchFamily="18" charset="0"/>
                          <a:cs typeface="Arial" panose="020B0604020202020204" pitchFamily="34" charset="0"/>
                        </a:rPr>
                        <a:t> room temp </a:t>
                      </a:r>
                      <a:r>
                        <a:rPr lang="en-GB" sz="2000" dirty="0" smtClean="0">
                          <a:effectLst/>
                          <a:latin typeface="Arial" panose="020B0604020202020204" pitchFamily="34" charset="0"/>
                          <a:ea typeface="Times New Roman" panose="02020603050405020304" pitchFamily="18" charset="0"/>
                          <a:cs typeface="Arial" panose="020B0604020202020204" pitchFamily="34" charset="0"/>
                        </a:rPr>
                        <a:t>(and up to 100 ºC)</a:t>
                      </a:r>
                    </a:p>
                  </a:txBody>
                  <a:tcPr marL="68580" marR="68580" marT="0" marB="0" anchor="ct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739095353"/>
                  </a:ext>
                </a:extLst>
              </a:tr>
              <a:tr h="1052802">
                <a:tc>
                  <a:txBody>
                    <a:bodyPr/>
                    <a:lstStyle/>
                    <a:p>
                      <a:pPr marL="0" lvl="0" indent="0" algn="ctr">
                        <a:spcAft>
                          <a:spcPts val="0"/>
                        </a:spcAft>
                        <a:buFont typeface="+mj-lt"/>
                        <a:buNone/>
                        <a:tabLst>
                          <a:tab pos="228600" algn="l"/>
                        </a:tabLst>
                      </a:pPr>
                      <a:r>
                        <a:rPr lang="en-GB" sz="2000" dirty="0">
                          <a:effectLst/>
                          <a:latin typeface="Arial" panose="020B0604020202020204" pitchFamily="34" charset="0"/>
                          <a:ea typeface="Times New Roman" panose="02020603050405020304" pitchFamily="18" charset="0"/>
                          <a:cs typeface="Arial" panose="020B0604020202020204" pitchFamily="34" charset="0"/>
                        </a:rPr>
                        <a:t>Thermally </a:t>
                      </a:r>
                      <a:r>
                        <a:rPr lang="en-GB" sz="2000" dirty="0" smtClean="0">
                          <a:effectLst/>
                          <a:latin typeface="Arial" panose="020B0604020202020204" pitchFamily="34" charset="0"/>
                          <a:ea typeface="Times New Roman" panose="02020603050405020304" pitchFamily="18" charset="0"/>
                          <a:cs typeface="Arial" panose="020B0604020202020204" pitchFamily="34" charset="0"/>
                        </a:rPr>
                        <a:t>stable</a:t>
                      </a:r>
                    </a:p>
                    <a:p>
                      <a:pPr marL="0" marR="0" lvl="0" indent="0" algn="ctr" defTabSz="914400" rtl="0" eaLnBrk="1" fontAlgn="auto" latinLnBrk="0" hangingPunct="1">
                        <a:lnSpc>
                          <a:spcPct val="100000"/>
                        </a:lnSpc>
                        <a:spcBef>
                          <a:spcPts val="0"/>
                        </a:spcBef>
                        <a:spcAft>
                          <a:spcPts val="0"/>
                        </a:spcAft>
                        <a:buClrTx/>
                        <a:buSzTx/>
                        <a:buFont typeface="+mj-lt"/>
                        <a:buNone/>
                        <a:tabLst>
                          <a:tab pos="228600" algn="l"/>
                        </a:tabLst>
                        <a:defRPr/>
                      </a:pPr>
                      <a:r>
                        <a:rPr lang="en-US" sz="2000" dirty="0" smtClean="0">
                          <a:effectLst/>
                          <a:latin typeface="Arial" panose="020B0604020202020204" pitchFamily="34" charset="0"/>
                          <a:ea typeface="Times New Roman" panose="02020603050405020304" pitchFamily="18" charset="0"/>
                          <a:cs typeface="Arial" panose="020B0604020202020204" pitchFamily="34" charset="0"/>
                        </a:rPr>
                        <a:t>High</a:t>
                      </a:r>
                      <a:r>
                        <a:rPr lang="en-US" sz="2000" baseline="0" dirty="0" smtClean="0">
                          <a:effectLst/>
                          <a:latin typeface="Arial" panose="020B0604020202020204" pitchFamily="34" charset="0"/>
                          <a:ea typeface="Times New Roman" panose="02020603050405020304" pitchFamily="18" charset="0"/>
                          <a:cs typeface="Arial" panose="020B0604020202020204" pitchFamily="34" charset="0"/>
                        </a:rPr>
                        <a:t> specific heat capacity</a:t>
                      </a: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69261268"/>
                  </a:ext>
                </a:extLst>
              </a:tr>
              <a:tr h="701868">
                <a:tc>
                  <a:txBody>
                    <a:bodyPr/>
                    <a:lstStyle/>
                    <a:p>
                      <a:pPr marL="0" lvl="0" indent="0" algn="ctr">
                        <a:spcAft>
                          <a:spcPts val="0"/>
                        </a:spcAft>
                        <a:buFont typeface="+mj-lt"/>
                        <a:buNone/>
                        <a:tabLst>
                          <a:tab pos="228600" algn="l"/>
                        </a:tabLst>
                      </a:pPr>
                      <a:r>
                        <a:rPr lang="en-GB" sz="2000" dirty="0">
                          <a:effectLst/>
                          <a:latin typeface="Arial" panose="020B0604020202020204" pitchFamily="34" charset="0"/>
                          <a:ea typeface="Times New Roman" panose="02020603050405020304" pitchFamily="18" charset="0"/>
                          <a:cs typeface="Arial" panose="020B0604020202020204" pitchFamily="34" charset="0"/>
                        </a:rPr>
                        <a:t>High latent heat of evaporation</a:t>
                      </a:r>
                    </a:p>
                  </a:txBody>
                  <a:tcPr marL="68580" marR="68580" marT="0" marB="0" anchor="ct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922439561"/>
                  </a:ext>
                </a:extLst>
              </a:tr>
              <a:tr h="456214">
                <a:tc>
                  <a:txBody>
                    <a:bodyPr/>
                    <a:lstStyle/>
                    <a:p>
                      <a:pPr marL="0" lvl="0" indent="0" algn="ctr">
                        <a:spcAft>
                          <a:spcPts val="0"/>
                        </a:spcAft>
                        <a:buFont typeface="+mj-lt"/>
                        <a:buNone/>
                        <a:tabLst>
                          <a:tab pos="228600" algn="l"/>
                        </a:tabLst>
                      </a:pPr>
                      <a:r>
                        <a:rPr lang="en-GB" sz="2000" dirty="0">
                          <a:effectLst/>
                          <a:latin typeface="Arial" panose="020B0604020202020204" pitchFamily="34" charset="0"/>
                          <a:ea typeface="Times New Roman" panose="02020603050405020304" pitchFamily="18" charset="0"/>
                          <a:cs typeface="Arial" panose="020B0604020202020204" pitchFamily="34" charset="0"/>
                        </a:rPr>
                        <a:t>Cohesive</a:t>
                      </a:r>
                    </a:p>
                  </a:txBody>
                  <a:tcPr marL="68580" marR="68580" marT="0" marB="0" anchor="ct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23456007"/>
                  </a:ext>
                </a:extLst>
              </a:tr>
              <a:tr h="456214">
                <a:tc>
                  <a:txBody>
                    <a:bodyPr/>
                    <a:lstStyle/>
                    <a:p>
                      <a:pPr marL="0" lvl="0" indent="0" algn="ctr">
                        <a:spcAft>
                          <a:spcPts val="0"/>
                        </a:spcAft>
                        <a:buFont typeface="+mj-lt"/>
                        <a:buNone/>
                        <a:tabLst>
                          <a:tab pos="228600" algn="l"/>
                        </a:tabLst>
                      </a:pPr>
                      <a:r>
                        <a:rPr lang="en-US" sz="2000" dirty="0" smtClean="0">
                          <a:effectLst/>
                          <a:latin typeface="Arial" panose="020B0604020202020204" pitchFamily="34" charset="0"/>
                          <a:ea typeface="Times New Roman" panose="02020603050405020304" pitchFamily="18" charset="0"/>
                          <a:cs typeface="Arial" panose="020B0604020202020204" pitchFamily="34" charset="0"/>
                        </a:rPr>
                        <a:t>Solvent</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588905909"/>
                  </a:ext>
                </a:extLst>
              </a:tr>
              <a:tr h="456214">
                <a:tc>
                  <a:txBody>
                    <a:bodyPr/>
                    <a:lstStyle/>
                    <a:p>
                      <a:pPr marL="0" lvl="0" indent="0" algn="ctr">
                        <a:spcAft>
                          <a:spcPts val="0"/>
                        </a:spcAft>
                        <a:buFont typeface="+mj-lt"/>
                        <a:buNone/>
                        <a:tabLst>
                          <a:tab pos="228600" algn="l"/>
                        </a:tabLst>
                      </a:pPr>
                      <a:r>
                        <a:rPr lang="en-US" sz="2000" dirty="0" smtClean="0">
                          <a:effectLst/>
                          <a:latin typeface="Arial" panose="020B0604020202020204" pitchFamily="34" charset="0"/>
                          <a:ea typeface="Times New Roman" panose="02020603050405020304" pitchFamily="18" charset="0"/>
                          <a:cs typeface="Arial" panose="020B0604020202020204" pitchFamily="34" charset="0"/>
                        </a:rPr>
                        <a:t>Reactant</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917924893"/>
                  </a:ext>
                </a:extLst>
              </a:tr>
            </a:tbl>
          </a:graphicData>
        </a:graphic>
      </p:graphicFrame>
    </p:spTree>
    <p:extLst>
      <p:ext uri="{BB962C8B-B14F-4D97-AF65-F5344CB8AC3E}">
        <p14:creationId xmlns:p14="http://schemas.microsoft.com/office/powerpoint/2010/main" val="2112614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72114983"/>
              </p:ext>
            </p:extLst>
          </p:nvPr>
        </p:nvGraphicFramePr>
        <p:xfrm>
          <a:off x="1676400" y="381000"/>
          <a:ext cx="8839200" cy="5577840"/>
        </p:xfrm>
        <a:graphic>
          <a:graphicData uri="http://schemas.openxmlformats.org/drawingml/2006/table">
            <a:tbl>
              <a:tblPr firstRow="1" bandRow="1">
                <a:tableStyleId>{5940675A-B579-460E-94D1-54222C63F5DA}</a:tableStyleId>
              </a:tblPr>
              <a:tblGrid>
                <a:gridCol w="1183821">
                  <a:extLst>
                    <a:ext uri="{9D8B030D-6E8A-4147-A177-3AD203B41FA5}">
                      <a16:colId xmlns:a16="http://schemas.microsoft.com/office/drawing/2014/main" xmlns="" val="4111120288"/>
                    </a:ext>
                  </a:extLst>
                </a:gridCol>
                <a:gridCol w="5129893">
                  <a:extLst>
                    <a:ext uri="{9D8B030D-6E8A-4147-A177-3AD203B41FA5}">
                      <a16:colId xmlns:a16="http://schemas.microsoft.com/office/drawing/2014/main" xmlns="" val="3981833265"/>
                    </a:ext>
                  </a:extLst>
                </a:gridCol>
                <a:gridCol w="2525486">
                  <a:extLst>
                    <a:ext uri="{9D8B030D-6E8A-4147-A177-3AD203B41FA5}">
                      <a16:colId xmlns:a16="http://schemas.microsoft.com/office/drawing/2014/main" xmlns="" val="3160776311"/>
                    </a:ext>
                  </a:extLst>
                </a:gridCol>
              </a:tblGrid>
              <a:tr h="370840">
                <a:tc>
                  <a:txBody>
                    <a:bodyPr/>
                    <a:lstStyle/>
                    <a:p>
                      <a:r>
                        <a:rPr lang="en-US" dirty="0" smtClean="0"/>
                        <a:t>Property of</a:t>
                      </a:r>
                      <a:r>
                        <a:rPr lang="en-US" baseline="0" dirty="0" smtClean="0"/>
                        <a:t> water</a:t>
                      </a:r>
                      <a:endParaRPr lang="en-GB" dirty="0"/>
                    </a:p>
                  </a:txBody>
                  <a:tcPr/>
                </a:tc>
                <a:tc>
                  <a:txBody>
                    <a:bodyPr/>
                    <a:lstStyle/>
                    <a:p>
                      <a:r>
                        <a:rPr lang="en-US" dirty="0" smtClean="0"/>
                        <a:t>Why</a:t>
                      </a:r>
                      <a:r>
                        <a:rPr lang="en-US" baseline="0" dirty="0" smtClean="0"/>
                        <a:t> water has this property</a:t>
                      </a:r>
                      <a:endParaRPr lang="en-GB" dirty="0"/>
                    </a:p>
                  </a:txBody>
                  <a:tcPr/>
                </a:tc>
                <a:tc>
                  <a:txBody>
                    <a:bodyPr/>
                    <a:lstStyle/>
                    <a:p>
                      <a:r>
                        <a:rPr lang="en-US" dirty="0" smtClean="0"/>
                        <a:t>How this property</a:t>
                      </a:r>
                      <a:r>
                        <a:rPr lang="en-US" baseline="0" dirty="0" smtClean="0"/>
                        <a:t> aids organisms on Earth </a:t>
                      </a:r>
                    </a:p>
                    <a:p>
                      <a:r>
                        <a:rPr lang="en-US" baseline="0" dirty="0" smtClean="0"/>
                        <a:t>P and E</a:t>
                      </a:r>
                      <a:endParaRPr lang="en-GB" dirty="0"/>
                    </a:p>
                  </a:txBody>
                  <a:tcPr/>
                </a:tc>
                <a:extLst>
                  <a:ext uri="{0D108BD9-81ED-4DB2-BD59-A6C34878D82A}">
                    <a16:rowId xmlns:a16="http://schemas.microsoft.com/office/drawing/2014/main" xmlns="" val="351149306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228600" algn="l"/>
                        </a:tabLst>
                        <a:defRPr/>
                      </a:pPr>
                      <a:r>
                        <a:rPr lang="en-GB" sz="1600" dirty="0" smtClean="0">
                          <a:effectLst/>
                          <a:latin typeface="Arial" panose="020B0604020202020204" pitchFamily="34" charset="0"/>
                          <a:ea typeface="Times New Roman" panose="02020603050405020304" pitchFamily="18" charset="0"/>
                          <a:cs typeface="Arial" panose="020B0604020202020204" pitchFamily="34" charset="0"/>
                        </a:rPr>
                        <a:t>Ice is less dense than water</a:t>
                      </a:r>
                    </a:p>
                  </a:txBody>
                  <a:tcPr marL="68580" marR="68580" marT="0" marB="0" anchor="ctr"/>
                </a:tc>
                <a:tc>
                  <a:txBody>
                    <a:bodyPr/>
                    <a:lstStyle/>
                    <a:p>
                      <a:r>
                        <a:rPr lang="en-US" dirty="0" smtClean="0"/>
                        <a:t>Lower temp = more H bonds form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hold molecules further</a:t>
                      </a:r>
                      <a:r>
                        <a:rPr lang="en-US" baseline="0" dirty="0" smtClean="0"/>
                        <a:t> </a:t>
                      </a:r>
                      <a:r>
                        <a:rPr lang="en-US" dirty="0" smtClean="0"/>
                        <a:t>apart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 crystalline structure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Water</a:t>
                      </a:r>
                      <a:r>
                        <a:rPr lang="en-US" baseline="0" dirty="0" smtClean="0"/>
                        <a:t> is less</a:t>
                      </a:r>
                      <a:r>
                        <a:rPr lang="en-US" dirty="0" smtClean="0"/>
                        <a:t> dense below 4⁰C (</a:t>
                      </a:r>
                      <a:r>
                        <a:rPr lang="en-US" dirty="0" err="1" smtClean="0"/>
                        <a:t>esp</a:t>
                      </a:r>
                      <a:r>
                        <a:rPr lang="en-US" dirty="0" smtClean="0"/>
                        <a:t> when ice)</a:t>
                      </a:r>
                      <a:endParaRPr lang="en-GB" dirty="0"/>
                    </a:p>
                  </a:txBody>
                  <a:tcPr/>
                </a:tc>
                <a:tc>
                  <a:txBody>
                    <a:bodyPr/>
                    <a:lstStyle/>
                    <a:p>
                      <a:r>
                        <a:rPr lang="en-US" dirty="0" smtClean="0"/>
                        <a:t>Floats and</a:t>
                      </a:r>
                      <a:r>
                        <a:rPr lang="en-US" baseline="0" dirty="0" smtClean="0"/>
                        <a:t> insulates water beneath – remains liquid for orgs to live           P and E</a:t>
                      </a:r>
                      <a:endParaRPr lang="en-US" dirty="0" smtClean="0"/>
                    </a:p>
                  </a:txBody>
                  <a:tcPr/>
                </a:tc>
                <a:extLst>
                  <a:ext uri="{0D108BD9-81ED-4DB2-BD59-A6C34878D82A}">
                    <a16:rowId xmlns:a16="http://schemas.microsoft.com/office/drawing/2014/main" xmlns="" val="97033844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228600" algn="l"/>
                        </a:tabLst>
                        <a:defRPr/>
                      </a:pPr>
                      <a:r>
                        <a:rPr lang="en-GB" sz="1600" dirty="0" smtClean="0">
                          <a:effectLst/>
                          <a:latin typeface="Arial" panose="020B0604020202020204" pitchFamily="34" charset="0"/>
                          <a:ea typeface="Times New Roman" panose="02020603050405020304" pitchFamily="18" charset="0"/>
                          <a:cs typeface="Arial" panose="020B0604020202020204" pitchFamily="34" charset="0"/>
                        </a:rPr>
                        <a:t>Liquid at room temp</a:t>
                      </a:r>
                    </a:p>
                  </a:txBody>
                  <a:tcPr marL="68580" marR="68580" marT="0" marB="0" anchor="ctr"/>
                </a:tc>
                <a:tc>
                  <a:txBody>
                    <a:bodyPr/>
                    <a:lstStyle/>
                    <a:p>
                      <a:r>
                        <a:rPr lang="en-US" dirty="0" smtClean="0"/>
                        <a:t>Lots H</a:t>
                      </a:r>
                      <a:r>
                        <a:rPr lang="en-US" baseline="0" dirty="0" smtClean="0"/>
                        <a:t> bonds between molecules</a:t>
                      </a:r>
                    </a:p>
                    <a:p>
                      <a:r>
                        <a:rPr lang="en-US" baseline="0" dirty="0" smtClean="0"/>
                        <a:t>More heat energy needed to break these </a:t>
                      </a:r>
                    </a:p>
                    <a:p>
                      <a:r>
                        <a:rPr lang="en-US" baseline="0" dirty="0" smtClean="0"/>
                        <a:t>(As well as to overcome intermolecular forces)</a:t>
                      </a:r>
                    </a:p>
                    <a:p>
                      <a:r>
                        <a:rPr lang="en-US" baseline="0" dirty="0" smtClean="0"/>
                        <a:t>For molecules to evaporate</a:t>
                      </a:r>
                      <a:endParaRPr lang="en-GB" dirty="0"/>
                    </a:p>
                  </a:txBody>
                  <a:tcPr/>
                </a:tc>
                <a:tc>
                  <a:txBody>
                    <a:bodyPr/>
                    <a:lstStyle/>
                    <a:p>
                      <a:r>
                        <a:rPr lang="en-US" dirty="0" smtClean="0"/>
                        <a:t>Used to</a:t>
                      </a:r>
                      <a:r>
                        <a:rPr lang="en-US" baseline="0" dirty="0" smtClean="0"/>
                        <a:t> transport substances (e.g. Blood, Phloem, xylem)     </a:t>
                      </a:r>
                    </a:p>
                    <a:p>
                      <a:r>
                        <a:rPr lang="en-US" dirty="0" smtClean="0"/>
                        <a:t>Provide habitats, reaction medium, component of tissues</a:t>
                      </a:r>
                      <a:endParaRPr lang="en-GB" dirty="0"/>
                    </a:p>
                  </a:txBody>
                  <a:tcPr/>
                </a:tc>
                <a:extLst>
                  <a:ext uri="{0D108BD9-81ED-4DB2-BD59-A6C34878D82A}">
                    <a16:rowId xmlns:a16="http://schemas.microsoft.com/office/drawing/2014/main" xmlns="" val="311385466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228600" algn="l"/>
                        </a:tabLst>
                        <a:defRPr/>
                      </a:pPr>
                      <a:r>
                        <a:rPr lang="en-GB" sz="1600" dirty="0">
                          <a:effectLst/>
                          <a:latin typeface="Arial" panose="020B0604020202020204" pitchFamily="34" charset="0"/>
                          <a:ea typeface="Times New Roman" panose="02020603050405020304" pitchFamily="18" charset="0"/>
                          <a:cs typeface="Arial" panose="020B0604020202020204" pitchFamily="34" charset="0"/>
                        </a:rPr>
                        <a:t>Thermally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stable/ High specific heat capacity</a:t>
                      </a:r>
                    </a:p>
                    <a:p>
                      <a:pPr marL="0" lvl="0" indent="0" algn="ctr">
                        <a:spcAft>
                          <a:spcPts val="0"/>
                        </a:spcAft>
                        <a:buFont typeface="+mj-lt"/>
                        <a:buNone/>
                        <a:tabLst>
                          <a:tab pos="228600" algn="l"/>
                        </a:tabLst>
                      </a:pP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r>
                        <a:rPr lang="en-US" dirty="0" smtClean="0"/>
                        <a:t>Lots H</a:t>
                      </a:r>
                      <a:r>
                        <a:rPr lang="en-US" baseline="0" dirty="0" smtClean="0"/>
                        <a:t> bonds between molecules</a:t>
                      </a:r>
                    </a:p>
                    <a:p>
                      <a:r>
                        <a:rPr lang="en-US" baseline="0" dirty="0" smtClean="0"/>
                        <a:t>More heat energy needed to break these </a:t>
                      </a:r>
                    </a:p>
                    <a:p>
                      <a:r>
                        <a:rPr lang="en-US" dirty="0" smtClean="0"/>
                        <a:t>To increase</a:t>
                      </a:r>
                      <a:r>
                        <a:rPr lang="en-US" baseline="0" dirty="0" smtClean="0"/>
                        <a:t> the temperature of the water</a:t>
                      </a:r>
                      <a:endParaRPr lang="en-GB" dirty="0"/>
                    </a:p>
                  </a:txBody>
                  <a:tcPr/>
                </a:tc>
                <a:tc>
                  <a:txBody>
                    <a:bodyPr/>
                    <a:lstStyle/>
                    <a:p>
                      <a:r>
                        <a:rPr lang="en-US" dirty="0" smtClean="0"/>
                        <a:t>Large</a:t>
                      </a:r>
                      <a:r>
                        <a:rPr lang="en-US" baseline="0" dirty="0" smtClean="0"/>
                        <a:t> volumes water e.g. lakes stay at relatively stable temp and </a:t>
                      </a:r>
                      <a:r>
                        <a:rPr lang="en-US" baseline="0" dirty="0" err="1" smtClean="0"/>
                        <a:t>env</a:t>
                      </a:r>
                      <a:endParaRPr lang="en-US" baseline="0" dirty="0" smtClean="0"/>
                    </a:p>
                    <a:p>
                      <a:r>
                        <a:rPr lang="en-US" baseline="0" dirty="0" smtClean="0"/>
                        <a:t>Needed for enzymes controlled reaction      </a:t>
                      </a:r>
                    </a:p>
                    <a:p>
                      <a:r>
                        <a:rPr lang="en-US" baseline="0" dirty="0" smtClean="0"/>
                        <a:t> P and E</a:t>
                      </a:r>
                      <a:endParaRPr lang="en-GB" dirty="0"/>
                    </a:p>
                  </a:txBody>
                  <a:tcPr/>
                </a:tc>
                <a:extLst>
                  <a:ext uri="{0D108BD9-81ED-4DB2-BD59-A6C34878D82A}">
                    <a16:rowId xmlns:a16="http://schemas.microsoft.com/office/drawing/2014/main" xmlns="" val="3651817898"/>
                  </a:ext>
                </a:extLst>
              </a:tr>
            </a:tbl>
          </a:graphicData>
        </a:graphic>
      </p:graphicFrame>
      <p:sp>
        <p:nvSpPr>
          <p:cNvPr id="5" name="Rectangle 4"/>
          <p:cNvSpPr/>
          <p:nvPr/>
        </p:nvSpPr>
        <p:spPr>
          <a:xfrm>
            <a:off x="2895600" y="1371600"/>
            <a:ext cx="4953000" cy="1066800"/>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115300" y="1371600"/>
            <a:ext cx="2400300" cy="1066800"/>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895600" y="2584352"/>
            <a:ext cx="4953000" cy="1066800"/>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895600" y="4267200"/>
            <a:ext cx="4953000" cy="1066800"/>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8115300" y="2581421"/>
            <a:ext cx="2400300" cy="1609579"/>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981950" y="4267200"/>
            <a:ext cx="2400300" cy="1691640"/>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33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5"/>
                                        </p:tgtEl>
                                      </p:cBhvr>
                                    </p:animEffect>
                                    <p:anim calcmode="lin" valueType="num">
                                      <p:cBhvr>
                                        <p:cTn id="7" dur="1822"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5"/>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5"/>
                                        </p:tgtEl>
                                        <p:attrNameLst>
                                          <p:attrName>ppt_y</p:attrName>
                                        </p:attrNameLst>
                                      </p:cBhvr>
                                      <p:tavLst>
                                        <p:tav tm="0">
                                          <p:val>
                                            <p:strVal val="ppt_y"/>
                                          </p:val>
                                        </p:tav>
                                        <p:tav tm="100000">
                                          <p:val>
                                            <p:strVal val="ppt_y+ppt_h"/>
                                          </p:val>
                                        </p:tav>
                                      </p:tavLst>
                                    </p:anim>
                                    <p:animScale>
                                      <p:cBhvr>
                                        <p:cTn id="14" dur="26">
                                          <p:stCondLst>
                                            <p:cond delay="620"/>
                                          </p:stCondLst>
                                        </p:cTn>
                                        <p:tgtEl>
                                          <p:spTgt spid="5"/>
                                        </p:tgtEl>
                                      </p:cBhvr>
                                      <p:to x="100000" y="60000"/>
                                    </p:animScale>
                                    <p:animScale>
                                      <p:cBhvr>
                                        <p:cTn id="15" dur="166" decel="50000">
                                          <p:stCondLst>
                                            <p:cond delay="646"/>
                                          </p:stCondLst>
                                        </p:cTn>
                                        <p:tgtEl>
                                          <p:spTgt spid="5"/>
                                        </p:tgtEl>
                                      </p:cBhvr>
                                      <p:to x="100000" y="100000"/>
                                    </p:animScale>
                                    <p:animScale>
                                      <p:cBhvr>
                                        <p:cTn id="16" dur="26">
                                          <p:stCondLst>
                                            <p:cond delay="1312"/>
                                          </p:stCondLst>
                                        </p:cTn>
                                        <p:tgtEl>
                                          <p:spTgt spid="5"/>
                                        </p:tgtEl>
                                      </p:cBhvr>
                                      <p:to x="100000" y="80000"/>
                                    </p:animScale>
                                    <p:animScale>
                                      <p:cBhvr>
                                        <p:cTn id="17" dur="166" decel="50000">
                                          <p:stCondLst>
                                            <p:cond delay="1338"/>
                                          </p:stCondLst>
                                        </p:cTn>
                                        <p:tgtEl>
                                          <p:spTgt spid="5"/>
                                        </p:tgtEl>
                                      </p:cBhvr>
                                      <p:to x="100000" y="100000"/>
                                    </p:animScale>
                                    <p:animScale>
                                      <p:cBhvr>
                                        <p:cTn id="18" dur="26">
                                          <p:stCondLst>
                                            <p:cond delay="1642"/>
                                          </p:stCondLst>
                                        </p:cTn>
                                        <p:tgtEl>
                                          <p:spTgt spid="5"/>
                                        </p:tgtEl>
                                      </p:cBhvr>
                                      <p:to x="100000" y="90000"/>
                                    </p:animScale>
                                    <p:animScale>
                                      <p:cBhvr>
                                        <p:cTn id="19" dur="166" decel="50000">
                                          <p:stCondLst>
                                            <p:cond delay="1668"/>
                                          </p:stCondLst>
                                        </p:cTn>
                                        <p:tgtEl>
                                          <p:spTgt spid="5"/>
                                        </p:tgtEl>
                                      </p:cBhvr>
                                      <p:to x="100000" y="100000"/>
                                    </p:animScale>
                                    <p:animScale>
                                      <p:cBhvr>
                                        <p:cTn id="20" dur="26">
                                          <p:stCondLst>
                                            <p:cond delay="1808"/>
                                          </p:stCondLst>
                                        </p:cTn>
                                        <p:tgtEl>
                                          <p:spTgt spid="5"/>
                                        </p:tgtEl>
                                      </p:cBhvr>
                                      <p:to x="100000" y="95000"/>
                                    </p:animScale>
                                    <p:animScale>
                                      <p:cBhvr>
                                        <p:cTn id="21" dur="166" decel="50000">
                                          <p:stCondLst>
                                            <p:cond delay="1834"/>
                                          </p:stCondLst>
                                        </p:cTn>
                                        <p:tgtEl>
                                          <p:spTgt spid="5"/>
                                        </p:tgtEl>
                                      </p:cBhvr>
                                      <p:to x="100000" y="100000"/>
                                    </p:animScale>
                                    <p:set>
                                      <p:cBhvr>
                                        <p:cTn id="22" dur="1" fill="hold">
                                          <p:stCondLst>
                                            <p:cond delay="19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6" presetClass="exit" presetSubtype="0" fill="hold" grpId="0" nodeType="clickEffect">
                                  <p:stCondLst>
                                    <p:cond delay="0"/>
                                  </p:stCondLst>
                                  <p:childTnLst>
                                    <p:animEffect transition="out" filter="wipe(down)">
                                      <p:cBhvr>
                                        <p:cTn id="26" dur="180" accel="50000">
                                          <p:stCondLst>
                                            <p:cond delay="1820"/>
                                          </p:stCondLst>
                                        </p:cTn>
                                        <p:tgtEl>
                                          <p:spTgt spid="8"/>
                                        </p:tgtEl>
                                      </p:cBhvr>
                                    </p:animEffect>
                                    <p:anim calcmode="lin" valueType="num">
                                      <p:cBhvr>
                                        <p:cTn id="27" dur="1822" tmFilter="0,0; 0.14,0.31; 0.43,0.73; 0.71,0.91; 1.0,1.0">
                                          <p:stCondLst>
                                            <p:cond delay="0"/>
                                          </p:stCondLst>
                                        </p:cTn>
                                        <p:tgtEl>
                                          <p:spTgt spid="8"/>
                                        </p:tgtEl>
                                        <p:attrNameLst>
                                          <p:attrName>ppt_x</p:attrName>
                                        </p:attrNameLst>
                                      </p:cBhvr>
                                      <p:tavLst>
                                        <p:tav tm="0">
                                          <p:val>
                                            <p:strVal val="ppt_x"/>
                                          </p:val>
                                        </p:tav>
                                        <p:tav tm="100000">
                                          <p:val>
                                            <p:strVal val="#ppt_x+0.25"/>
                                          </p:val>
                                        </p:tav>
                                      </p:tavLst>
                                    </p:anim>
                                    <p:anim calcmode="lin" valueType="num">
                                      <p:cBhvr>
                                        <p:cTn id="28" dur="178">
                                          <p:stCondLst>
                                            <p:cond delay="1822"/>
                                          </p:stCondLst>
                                        </p:cTn>
                                        <p:tgtEl>
                                          <p:spTgt spid="8"/>
                                        </p:tgtEl>
                                        <p:attrNameLst>
                                          <p:attrName>ppt_x</p:attrName>
                                        </p:attrNameLst>
                                      </p:cBhvr>
                                      <p:tavLst>
                                        <p:tav tm="0">
                                          <p:val>
                                            <p:strVal val="ppt_x"/>
                                          </p:val>
                                        </p:tav>
                                        <p:tav tm="100000">
                                          <p:val>
                                            <p:strVal val="ppt_x"/>
                                          </p:val>
                                        </p:tav>
                                      </p:tavLst>
                                    </p:anim>
                                    <p:anim calcmode="lin" valueType="num">
                                      <p:cBhvr>
                                        <p:cTn id="29" dur="664" tmFilter="0.0,0.0;0.25,0.07;0.50,0.2;0.75,0.467;1.0,1.0">
                                          <p:stCondLst>
                                            <p:cond delay="0"/>
                                          </p:stCondLst>
                                        </p:cTn>
                                        <p:tgtEl>
                                          <p:spTgt spid="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0" dur="664" tmFilter="0, 0; 0.125,0.2665; 0.25,0.4; 0.375,0.465; 0.5,0.5;  0.625,0.535; 0.75,0.6; 0.875,0.7335; 1,1">
                                          <p:stCondLst>
                                            <p:cond delay="664"/>
                                          </p:stCondLst>
                                        </p:cTn>
                                        <p:tgtEl>
                                          <p:spTgt spid="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1" dur="332" tmFilter="0, 0; 0.125,0.2665; 0.25,0.4; 0.375,0.465; 0.5,0.5;  0.625,0.535; 0.75,0.6; 0.875,0.7335; 1,1">
                                          <p:stCondLst>
                                            <p:cond delay="1324"/>
                                          </p:stCondLst>
                                        </p:cTn>
                                        <p:tgtEl>
                                          <p:spTgt spid="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2" dur="164" tmFilter="0, 0; 0.125,0.2665; 0.25,0.4; 0.375,0.465; 0.5,0.5;  0.625,0.535; 0.75,0.6; 0.875,0.7335; 1,1">
                                          <p:stCondLst>
                                            <p:cond delay="1656"/>
                                          </p:stCondLst>
                                        </p:cTn>
                                        <p:tgtEl>
                                          <p:spTgt spid="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3" dur="180" accel="50000">
                                          <p:stCondLst>
                                            <p:cond delay="1820"/>
                                          </p:stCondLst>
                                        </p:cTn>
                                        <p:tgtEl>
                                          <p:spTgt spid="8"/>
                                        </p:tgtEl>
                                        <p:attrNameLst>
                                          <p:attrName>ppt_y</p:attrName>
                                        </p:attrNameLst>
                                      </p:cBhvr>
                                      <p:tavLst>
                                        <p:tav tm="0">
                                          <p:val>
                                            <p:strVal val="ppt_y"/>
                                          </p:val>
                                        </p:tav>
                                        <p:tav tm="100000">
                                          <p:val>
                                            <p:strVal val="ppt_y+ppt_h"/>
                                          </p:val>
                                        </p:tav>
                                      </p:tavLst>
                                    </p:anim>
                                    <p:animScale>
                                      <p:cBhvr>
                                        <p:cTn id="34" dur="26">
                                          <p:stCondLst>
                                            <p:cond delay="620"/>
                                          </p:stCondLst>
                                        </p:cTn>
                                        <p:tgtEl>
                                          <p:spTgt spid="8"/>
                                        </p:tgtEl>
                                      </p:cBhvr>
                                      <p:to x="100000" y="60000"/>
                                    </p:animScale>
                                    <p:animScale>
                                      <p:cBhvr>
                                        <p:cTn id="35" dur="166" decel="50000">
                                          <p:stCondLst>
                                            <p:cond delay="64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set>
                                      <p:cBhvr>
                                        <p:cTn id="42" dur="1" fill="hold">
                                          <p:stCondLst>
                                            <p:cond delay="19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6" presetClass="exit" presetSubtype="0" fill="hold" grpId="0" nodeType="clickEffect">
                                  <p:stCondLst>
                                    <p:cond delay="0"/>
                                  </p:stCondLst>
                                  <p:childTnLst>
                                    <p:animEffect transition="out" filter="wipe(down)">
                                      <p:cBhvr>
                                        <p:cTn id="46" dur="180" accel="50000">
                                          <p:stCondLst>
                                            <p:cond delay="1820"/>
                                          </p:stCondLst>
                                        </p:cTn>
                                        <p:tgtEl>
                                          <p:spTgt spid="11"/>
                                        </p:tgtEl>
                                      </p:cBhvr>
                                    </p:animEffect>
                                    <p:anim calcmode="lin" valueType="num">
                                      <p:cBhvr>
                                        <p:cTn id="47" dur="1822" tmFilter="0,0; 0.14,0.31; 0.43,0.73; 0.71,0.91; 1.0,1.0">
                                          <p:stCondLst>
                                            <p:cond delay="0"/>
                                          </p:stCondLst>
                                        </p:cTn>
                                        <p:tgtEl>
                                          <p:spTgt spid="11"/>
                                        </p:tgtEl>
                                        <p:attrNameLst>
                                          <p:attrName>ppt_x</p:attrName>
                                        </p:attrNameLst>
                                      </p:cBhvr>
                                      <p:tavLst>
                                        <p:tav tm="0">
                                          <p:val>
                                            <p:strVal val="ppt_x"/>
                                          </p:val>
                                        </p:tav>
                                        <p:tav tm="100000">
                                          <p:val>
                                            <p:strVal val="#ppt_x+0.25"/>
                                          </p:val>
                                        </p:tav>
                                      </p:tavLst>
                                    </p:anim>
                                    <p:anim calcmode="lin" valueType="num">
                                      <p:cBhvr>
                                        <p:cTn id="48" dur="178">
                                          <p:stCondLst>
                                            <p:cond delay="1822"/>
                                          </p:stCondLst>
                                        </p:cTn>
                                        <p:tgtEl>
                                          <p:spTgt spid="11"/>
                                        </p:tgtEl>
                                        <p:attrNameLst>
                                          <p:attrName>ppt_x</p:attrName>
                                        </p:attrNameLst>
                                      </p:cBhvr>
                                      <p:tavLst>
                                        <p:tav tm="0">
                                          <p:val>
                                            <p:strVal val="ppt_x"/>
                                          </p:val>
                                        </p:tav>
                                        <p:tav tm="100000">
                                          <p:val>
                                            <p:strVal val="ppt_x"/>
                                          </p:val>
                                        </p:tav>
                                      </p:tavLst>
                                    </p:anim>
                                    <p:anim calcmode="lin" valueType="num">
                                      <p:cBhvr>
                                        <p:cTn id="49" dur="664" tmFilter="0.0,0.0;0.25,0.07;0.50,0.2;0.75,0.467;1.0,1.0">
                                          <p:stCondLst>
                                            <p:cond delay="0"/>
                                          </p:stCondLst>
                                        </p:cTn>
                                        <p:tgtEl>
                                          <p:spTgt spid="1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0" dur="664" tmFilter="0, 0; 0.125,0.2665; 0.25,0.4; 0.375,0.465; 0.5,0.5;  0.625,0.535; 0.75,0.6; 0.875,0.7335; 1,1">
                                          <p:stCondLst>
                                            <p:cond delay="664"/>
                                          </p:stCondLst>
                                        </p:cTn>
                                        <p:tgtEl>
                                          <p:spTgt spid="1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1" dur="332" tmFilter="0, 0; 0.125,0.2665; 0.25,0.4; 0.375,0.465; 0.5,0.5;  0.625,0.535; 0.75,0.6; 0.875,0.7335; 1,1">
                                          <p:stCondLst>
                                            <p:cond delay="1324"/>
                                          </p:stCondLst>
                                        </p:cTn>
                                        <p:tgtEl>
                                          <p:spTgt spid="1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2" dur="164" tmFilter="0, 0; 0.125,0.2665; 0.25,0.4; 0.375,0.465; 0.5,0.5;  0.625,0.535; 0.75,0.6; 0.875,0.7335; 1,1">
                                          <p:stCondLst>
                                            <p:cond delay="1656"/>
                                          </p:stCondLst>
                                        </p:cTn>
                                        <p:tgtEl>
                                          <p:spTgt spid="1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3" dur="180" accel="50000">
                                          <p:stCondLst>
                                            <p:cond delay="1820"/>
                                          </p:stCondLst>
                                        </p:cTn>
                                        <p:tgtEl>
                                          <p:spTgt spid="11"/>
                                        </p:tgtEl>
                                        <p:attrNameLst>
                                          <p:attrName>ppt_y</p:attrName>
                                        </p:attrNameLst>
                                      </p:cBhvr>
                                      <p:tavLst>
                                        <p:tav tm="0">
                                          <p:val>
                                            <p:strVal val="ppt_y"/>
                                          </p:val>
                                        </p:tav>
                                        <p:tav tm="100000">
                                          <p:val>
                                            <p:strVal val="ppt_y+ppt_h"/>
                                          </p:val>
                                        </p:tav>
                                      </p:tavLst>
                                    </p:anim>
                                    <p:animScale>
                                      <p:cBhvr>
                                        <p:cTn id="54" dur="26">
                                          <p:stCondLst>
                                            <p:cond delay="620"/>
                                          </p:stCondLst>
                                        </p:cTn>
                                        <p:tgtEl>
                                          <p:spTgt spid="11"/>
                                        </p:tgtEl>
                                      </p:cBhvr>
                                      <p:to x="100000" y="60000"/>
                                    </p:animScale>
                                    <p:animScale>
                                      <p:cBhvr>
                                        <p:cTn id="55" dur="166" decel="50000">
                                          <p:stCondLst>
                                            <p:cond delay="646"/>
                                          </p:stCondLst>
                                        </p:cTn>
                                        <p:tgtEl>
                                          <p:spTgt spid="11"/>
                                        </p:tgtEl>
                                      </p:cBhvr>
                                      <p:to x="100000" y="100000"/>
                                    </p:animScale>
                                    <p:animScale>
                                      <p:cBhvr>
                                        <p:cTn id="56" dur="26">
                                          <p:stCondLst>
                                            <p:cond delay="1312"/>
                                          </p:stCondLst>
                                        </p:cTn>
                                        <p:tgtEl>
                                          <p:spTgt spid="11"/>
                                        </p:tgtEl>
                                      </p:cBhvr>
                                      <p:to x="100000" y="80000"/>
                                    </p:animScale>
                                    <p:animScale>
                                      <p:cBhvr>
                                        <p:cTn id="57" dur="166" decel="50000">
                                          <p:stCondLst>
                                            <p:cond delay="1338"/>
                                          </p:stCondLst>
                                        </p:cTn>
                                        <p:tgtEl>
                                          <p:spTgt spid="11"/>
                                        </p:tgtEl>
                                      </p:cBhvr>
                                      <p:to x="100000" y="100000"/>
                                    </p:animScale>
                                    <p:animScale>
                                      <p:cBhvr>
                                        <p:cTn id="58" dur="26">
                                          <p:stCondLst>
                                            <p:cond delay="1642"/>
                                          </p:stCondLst>
                                        </p:cTn>
                                        <p:tgtEl>
                                          <p:spTgt spid="11"/>
                                        </p:tgtEl>
                                      </p:cBhvr>
                                      <p:to x="100000" y="90000"/>
                                    </p:animScale>
                                    <p:animScale>
                                      <p:cBhvr>
                                        <p:cTn id="59" dur="166" decel="50000">
                                          <p:stCondLst>
                                            <p:cond delay="1668"/>
                                          </p:stCondLst>
                                        </p:cTn>
                                        <p:tgtEl>
                                          <p:spTgt spid="11"/>
                                        </p:tgtEl>
                                      </p:cBhvr>
                                      <p:to x="100000" y="100000"/>
                                    </p:animScale>
                                    <p:animScale>
                                      <p:cBhvr>
                                        <p:cTn id="60" dur="26">
                                          <p:stCondLst>
                                            <p:cond delay="1808"/>
                                          </p:stCondLst>
                                        </p:cTn>
                                        <p:tgtEl>
                                          <p:spTgt spid="11"/>
                                        </p:tgtEl>
                                      </p:cBhvr>
                                      <p:to x="100000" y="95000"/>
                                    </p:animScale>
                                    <p:animScale>
                                      <p:cBhvr>
                                        <p:cTn id="61" dur="166" decel="50000">
                                          <p:stCondLst>
                                            <p:cond delay="1834"/>
                                          </p:stCondLst>
                                        </p:cTn>
                                        <p:tgtEl>
                                          <p:spTgt spid="11"/>
                                        </p:tgtEl>
                                      </p:cBhvr>
                                      <p:to x="100000" y="100000"/>
                                    </p:animScale>
                                    <p:set>
                                      <p:cBhvr>
                                        <p:cTn id="62" dur="1" fill="hold">
                                          <p:stCondLst>
                                            <p:cond delay="1999"/>
                                          </p:stCondLst>
                                        </p:cTn>
                                        <p:tgtEl>
                                          <p:spTgt spid="1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6" presetClass="exit" presetSubtype="0" fill="hold" grpId="0" nodeType="clickEffect">
                                  <p:stCondLst>
                                    <p:cond delay="0"/>
                                  </p:stCondLst>
                                  <p:childTnLst>
                                    <p:animEffect transition="out" filter="wipe(down)">
                                      <p:cBhvr>
                                        <p:cTn id="66" dur="180" accel="50000">
                                          <p:stCondLst>
                                            <p:cond delay="1820"/>
                                          </p:stCondLst>
                                        </p:cTn>
                                        <p:tgtEl>
                                          <p:spTgt spid="13"/>
                                        </p:tgtEl>
                                      </p:cBhvr>
                                    </p:animEffect>
                                    <p:anim calcmode="lin" valueType="num">
                                      <p:cBhvr>
                                        <p:cTn id="67" dur="1822" tmFilter="0,0; 0.14,0.31; 0.43,0.73; 0.71,0.91; 1.0,1.0">
                                          <p:stCondLst>
                                            <p:cond delay="0"/>
                                          </p:stCondLst>
                                        </p:cTn>
                                        <p:tgtEl>
                                          <p:spTgt spid="13"/>
                                        </p:tgtEl>
                                        <p:attrNameLst>
                                          <p:attrName>ppt_x</p:attrName>
                                        </p:attrNameLst>
                                      </p:cBhvr>
                                      <p:tavLst>
                                        <p:tav tm="0">
                                          <p:val>
                                            <p:strVal val="ppt_x"/>
                                          </p:val>
                                        </p:tav>
                                        <p:tav tm="100000">
                                          <p:val>
                                            <p:strVal val="#ppt_x+0.25"/>
                                          </p:val>
                                        </p:tav>
                                      </p:tavLst>
                                    </p:anim>
                                    <p:anim calcmode="lin" valueType="num">
                                      <p:cBhvr>
                                        <p:cTn id="68" dur="178">
                                          <p:stCondLst>
                                            <p:cond delay="1822"/>
                                          </p:stCondLst>
                                        </p:cTn>
                                        <p:tgtEl>
                                          <p:spTgt spid="13"/>
                                        </p:tgtEl>
                                        <p:attrNameLst>
                                          <p:attrName>ppt_x</p:attrName>
                                        </p:attrNameLst>
                                      </p:cBhvr>
                                      <p:tavLst>
                                        <p:tav tm="0">
                                          <p:val>
                                            <p:strVal val="ppt_x"/>
                                          </p:val>
                                        </p:tav>
                                        <p:tav tm="100000">
                                          <p:val>
                                            <p:strVal val="ppt_x"/>
                                          </p:val>
                                        </p:tav>
                                      </p:tavLst>
                                    </p:anim>
                                    <p:anim calcmode="lin" valueType="num">
                                      <p:cBhvr>
                                        <p:cTn id="69" dur="664" tmFilter="0.0,0.0;0.25,0.07;0.50,0.2;0.75,0.467;1.0,1.0">
                                          <p:stCondLst>
                                            <p:cond delay="0"/>
                                          </p:stCondLst>
                                        </p:cTn>
                                        <p:tgtEl>
                                          <p:spTgt spid="1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0" dur="664" tmFilter="0, 0; 0.125,0.2665; 0.25,0.4; 0.375,0.465; 0.5,0.5;  0.625,0.535; 0.75,0.6; 0.875,0.7335; 1,1">
                                          <p:stCondLst>
                                            <p:cond delay="664"/>
                                          </p:stCondLst>
                                        </p:cTn>
                                        <p:tgtEl>
                                          <p:spTgt spid="1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1" dur="332" tmFilter="0, 0; 0.125,0.2665; 0.25,0.4; 0.375,0.465; 0.5,0.5;  0.625,0.535; 0.75,0.6; 0.875,0.7335; 1,1">
                                          <p:stCondLst>
                                            <p:cond delay="1324"/>
                                          </p:stCondLst>
                                        </p:cTn>
                                        <p:tgtEl>
                                          <p:spTgt spid="1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2" dur="164" tmFilter="0, 0; 0.125,0.2665; 0.25,0.4; 0.375,0.465; 0.5,0.5;  0.625,0.535; 0.75,0.6; 0.875,0.7335; 1,1">
                                          <p:stCondLst>
                                            <p:cond delay="1656"/>
                                          </p:stCondLst>
                                        </p:cTn>
                                        <p:tgtEl>
                                          <p:spTgt spid="1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3" dur="180" accel="50000">
                                          <p:stCondLst>
                                            <p:cond delay="1820"/>
                                          </p:stCondLst>
                                        </p:cTn>
                                        <p:tgtEl>
                                          <p:spTgt spid="13"/>
                                        </p:tgtEl>
                                        <p:attrNameLst>
                                          <p:attrName>ppt_y</p:attrName>
                                        </p:attrNameLst>
                                      </p:cBhvr>
                                      <p:tavLst>
                                        <p:tav tm="0">
                                          <p:val>
                                            <p:strVal val="ppt_y"/>
                                          </p:val>
                                        </p:tav>
                                        <p:tav tm="100000">
                                          <p:val>
                                            <p:strVal val="ppt_y+ppt_h"/>
                                          </p:val>
                                        </p:tav>
                                      </p:tavLst>
                                    </p:anim>
                                    <p:animScale>
                                      <p:cBhvr>
                                        <p:cTn id="74" dur="26">
                                          <p:stCondLst>
                                            <p:cond delay="620"/>
                                          </p:stCondLst>
                                        </p:cTn>
                                        <p:tgtEl>
                                          <p:spTgt spid="13"/>
                                        </p:tgtEl>
                                      </p:cBhvr>
                                      <p:to x="100000" y="60000"/>
                                    </p:animScale>
                                    <p:animScale>
                                      <p:cBhvr>
                                        <p:cTn id="75" dur="166" decel="50000">
                                          <p:stCondLst>
                                            <p:cond delay="646"/>
                                          </p:stCondLst>
                                        </p:cTn>
                                        <p:tgtEl>
                                          <p:spTgt spid="13"/>
                                        </p:tgtEl>
                                      </p:cBhvr>
                                      <p:to x="100000" y="100000"/>
                                    </p:animScale>
                                    <p:animScale>
                                      <p:cBhvr>
                                        <p:cTn id="76" dur="26">
                                          <p:stCondLst>
                                            <p:cond delay="1312"/>
                                          </p:stCondLst>
                                        </p:cTn>
                                        <p:tgtEl>
                                          <p:spTgt spid="13"/>
                                        </p:tgtEl>
                                      </p:cBhvr>
                                      <p:to x="100000" y="80000"/>
                                    </p:animScale>
                                    <p:animScale>
                                      <p:cBhvr>
                                        <p:cTn id="77" dur="166" decel="50000">
                                          <p:stCondLst>
                                            <p:cond delay="1338"/>
                                          </p:stCondLst>
                                        </p:cTn>
                                        <p:tgtEl>
                                          <p:spTgt spid="13"/>
                                        </p:tgtEl>
                                      </p:cBhvr>
                                      <p:to x="100000" y="100000"/>
                                    </p:animScale>
                                    <p:animScale>
                                      <p:cBhvr>
                                        <p:cTn id="78" dur="26">
                                          <p:stCondLst>
                                            <p:cond delay="1642"/>
                                          </p:stCondLst>
                                        </p:cTn>
                                        <p:tgtEl>
                                          <p:spTgt spid="13"/>
                                        </p:tgtEl>
                                      </p:cBhvr>
                                      <p:to x="100000" y="90000"/>
                                    </p:animScale>
                                    <p:animScale>
                                      <p:cBhvr>
                                        <p:cTn id="79" dur="166" decel="50000">
                                          <p:stCondLst>
                                            <p:cond delay="1668"/>
                                          </p:stCondLst>
                                        </p:cTn>
                                        <p:tgtEl>
                                          <p:spTgt spid="13"/>
                                        </p:tgtEl>
                                      </p:cBhvr>
                                      <p:to x="100000" y="100000"/>
                                    </p:animScale>
                                    <p:animScale>
                                      <p:cBhvr>
                                        <p:cTn id="80" dur="26">
                                          <p:stCondLst>
                                            <p:cond delay="1808"/>
                                          </p:stCondLst>
                                        </p:cTn>
                                        <p:tgtEl>
                                          <p:spTgt spid="13"/>
                                        </p:tgtEl>
                                      </p:cBhvr>
                                      <p:to x="100000" y="95000"/>
                                    </p:animScale>
                                    <p:animScale>
                                      <p:cBhvr>
                                        <p:cTn id="81" dur="166" decel="50000">
                                          <p:stCondLst>
                                            <p:cond delay="1834"/>
                                          </p:stCondLst>
                                        </p:cTn>
                                        <p:tgtEl>
                                          <p:spTgt spid="13"/>
                                        </p:tgtEl>
                                      </p:cBhvr>
                                      <p:to x="100000" y="100000"/>
                                    </p:animScale>
                                    <p:set>
                                      <p:cBhvr>
                                        <p:cTn id="82" dur="1" fill="hold">
                                          <p:stCondLst>
                                            <p:cond delay="1999"/>
                                          </p:stCondLst>
                                        </p:cTn>
                                        <p:tgtEl>
                                          <p:spTgt spid="13"/>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6" presetClass="exit" presetSubtype="0" fill="hold" grpId="0" nodeType="clickEffect">
                                  <p:stCondLst>
                                    <p:cond delay="0"/>
                                  </p:stCondLst>
                                  <p:childTnLst>
                                    <p:animEffect transition="out" filter="wipe(down)">
                                      <p:cBhvr>
                                        <p:cTn id="86" dur="180" accel="50000">
                                          <p:stCondLst>
                                            <p:cond delay="1820"/>
                                          </p:stCondLst>
                                        </p:cTn>
                                        <p:tgtEl>
                                          <p:spTgt spid="12"/>
                                        </p:tgtEl>
                                      </p:cBhvr>
                                    </p:animEffect>
                                    <p:anim calcmode="lin" valueType="num">
                                      <p:cBhvr>
                                        <p:cTn id="87" dur="1822" tmFilter="0,0; 0.14,0.31; 0.43,0.73; 0.71,0.91; 1.0,1.0">
                                          <p:stCondLst>
                                            <p:cond delay="0"/>
                                          </p:stCondLst>
                                        </p:cTn>
                                        <p:tgtEl>
                                          <p:spTgt spid="12"/>
                                        </p:tgtEl>
                                        <p:attrNameLst>
                                          <p:attrName>ppt_x</p:attrName>
                                        </p:attrNameLst>
                                      </p:cBhvr>
                                      <p:tavLst>
                                        <p:tav tm="0">
                                          <p:val>
                                            <p:strVal val="ppt_x"/>
                                          </p:val>
                                        </p:tav>
                                        <p:tav tm="100000">
                                          <p:val>
                                            <p:strVal val="#ppt_x+0.25"/>
                                          </p:val>
                                        </p:tav>
                                      </p:tavLst>
                                    </p:anim>
                                    <p:anim calcmode="lin" valueType="num">
                                      <p:cBhvr>
                                        <p:cTn id="88" dur="178">
                                          <p:stCondLst>
                                            <p:cond delay="1822"/>
                                          </p:stCondLst>
                                        </p:cTn>
                                        <p:tgtEl>
                                          <p:spTgt spid="12"/>
                                        </p:tgtEl>
                                        <p:attrNameLst>
                                          <p:attrName>ppt_x</p:attrName>
                                        </p:attrNameLst>
                                      </p:cBhvr>
                                      <p:tavLst>
                                        <p:tav tm="0">
                                          <p:val>
                                            <p:strVal val="ppt_x"/>
                                          </p:val>
                                        </p:tav>
                                        <p:tav tm="100000">
                                          <p:val>
                                            <p:strVal val="ppt_x"/>
                                          </p:val>
                                        </p:tav>
                                      </p:tavLst>
                                    </p:anim>
                                    <p:anim calcmode="lin" valueType="num">
                                      <p:cBhvr>
                                        <p:cTn id="89" dur="664" tmFilter="0.0,0.0;0.25,0.07;0.50,0.2;0.75,0.467;1.0,1.0">
                                          <p:stCondLst>
                                            <p:cond delay="0"/>
                                          </p:stCondLst>
                                        </p:cTn>
                                        <p:tgtEl>
                                          <p:spTgt spid="1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90" dur="664" tmFilter="0, 0; 0.125,0.2665; 0.25,0.4; 0.375,0.465; 0.5,0.5;  0.625,0.535; 0.75,0.6; 0.875,0.7335; 1,1">
                                          <p:stCondLst>
                                            <p:cond delay="664"/>
                                          </p:stCondLst>
                                        </p:cTn>
                                        <p:tgtEl>
                                          <p:spTgt spid="1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91" dur="332" tmFilter="0, 0; 0.125,0.2665; 0.25,0.4; 0.375,0.465; 0.5,0.5;  0.625,0.535; 0.75,0.6; 0.875,0.7335; 1,1">
                                          <p:stCondLst>
                                            <p:cond delay="1324"/>
                                          </p:stCondLst>
                                        </p:cTn>
                                        <p:tgtEl>
                                          <p:spTgt spid="1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92" dur="164" tmFilter="0, 0; 0.125,0.2665; 0.25,0.4; 0.375,0.465; 0.5,0.5;  0.625,0.535; 0.75,0.6; 0.875,0.7335; 1,1">
                                          <p:stCondLst>
                                            <p:cond delay="1656"/>
                                          </p:stCondLst>
                                        </p:cTn>
                                        <p:tgtEl>
                                          <p:spTgt spid="1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93" dur="180" accel="50000">
                                          <p:stCondLst>
                                            <p:cond delay="1820"/>
                                          </p:stCondLst>
                                        </p:cTn>
                                        <p:tgtEl>
                                          <p:spTgt spid="12"/>
                                        </p:tgtEl>
                                        <p:attrNameLst>
                                          <p:attrName>ppt_y</p:attrName>
                                        </p:attrNameLst>
                                      </p:cBhvr>
                                      <p:tavLst>
                                        <p:tav tm="0">
                                          <p:val>
                                            <p:strVal val="ppt_y"/>
                                          </p:val>
                                        </p:tav>
                                        <p:tav tm="100000">
                                          <p:val>
                                            <p:strVal val="ppt_y+ppt_h"/>
                                          </p:val>
                                        </p:tav>
                                      </p:tavLst>
                                    </p:anim>
                                    <p:animScale>
                                      <p:cBhvr>
                                        <p:cTn id="94" dur="26">
                                          <p:stCondLst>
                                            <p:cond delay="620"/>
                                          </p:stCondLst>
                                        </p:cTn>
                                        <p:tgtEl>
                                          <p:spTgt spid="12"/>
                                        </p:tgtEl>
                                      </p:cBhvr>
                                      <p:to x="100000" y="60000"/>
                                    </p:animScale>
                                    <p:animScale>
                                      <p:cBhvr>
                                        <p:cTn id="95" dur="166" decel="50000">
                                          <p:stCondLst>
                                            <p:cond delay="646"/>
                                          </p:stCondLst>
                                        </p:cTn>
                                        <p:tgtEl>
                                          <p:spTgt spid="12"/>
                                        </p:tgtEl>
                                      </p:cBhvr>
                                      <p:to x="100000" y="100000"/>
                                    </p:animScale>
                                    <p:animScale>
                                      <p:cBhvr>
                                        <p:cTn id="96" dur="26">
                                          <p:stCondLst>
                                            <p:cond delay="1312"/>
                                          </p:stCondLst>
                                        </p:cTn>
                                        <p:tgtEl>
                                          <p:spTgt spid="12"/>
                                        </p:tgtEl>
                                      </p:cBhvr>
                                      <p:to x="100000" y="80000"/>
                                    </p:animScale>
                                    <p:animScale>
                                      <p:cBhvr>
                                        <p:cTn id="97" dur="166" decel="50000">
                                          <p:stCondLst>
                                            <p:cond delay="1338"/>
                                          </p:stCondLst>
                                        </p:cTn>
                                        <p:tgtEl>
                                          <p:spTgt spid="12"/>
                                        </p:tgtEl>
                                      </p:cBhvr>
                                      <p:to x="100000" y="100000"/>
                                    </p:animScale>
                                    <p:animScale>
                                      <p:cBhvr>
                                        <p:cTn id="98" dur="26">
                                          <p:stCondLst>
                                            <p:cond delay="1642"/>
                                          </p:stCondLst>
                                        </p:cTn>
                                        <p:tgtEl>
                                          <p:spTgt spid="12"/>
                                        </p:tgtEl>
                                      </p:cBhvr>
                                      <p:to x="100000" y="90000"/>
                                    </p:animScale>
                                    <p:animScale>
                                      <p:cBhvr>
                                        <p:cTn id="99" dur="166" decel="50000">
                                          <p:stCondLst>
                                            <p:cond delay="1668"/>
                                          </p:stCondLst>
                                        </p:cTn>
                                        <p:tgtEl>
                                          <p:spTgt spid="12"/>
                                        </p:tgtEl>
                                      </p:cBhvr>
                                      <p:to x="100000" y="100000"/>
                                    </p:animScale>
                                    <p:animScale>
                                      <p:cBhvr>
                                        <p:cTn id="100" dur="26">
                                          <p:stCondLst>
                                            <p:cond delay="1808"/>
                                          </p:stCondLst>
                                        </p:cTn>
                                        <p:tgtEl>
                                          <p:spTgt spid="12"/>
                                        </p:tgtEl>
                                      </p:cBhvr>
                                      <p:to x="100000" y="95000"/>
                                    </p:animScale>
                                    <p:animScale>
                                      <p:cBhvr>
                                        <p:cTn id="101" dur="166" decel="50000">
                                          <p:stCondLst>
                                            <p:cond delay="1834"/>
                                          </p:stCondLst>
                                        </p:cTn>
                                        <p:tgtEl>
                                          <p:spTgt spid="12"/>
                                        </p:tgtEl>
                                      </p:cBhvr>
                                      <p:to x="100000" y="100000"/>
                                    </p:animScale>
                                    <p:set>
                                      <p:cBhvr>
                                        <p:cTn id="102" dur="1" fill="hold">
                                          <p:stCondLst>
                                            <p:cond delay="1999"/>
                                          </p:stCondLst>
                                        </p:cTn>
                                        <p:tgtEl>
                                          <p:spTgt spid="12"/>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6" presetClass="exit" presetSubtype="0" fill="hold" grpId="0" nodeType="clickEffect">
                                  <p:stCondLst>
                                    <p:cond delay="0"/>
                                  </p:stCondLst>
                                  <p:childTnLst>
                                    <p:animEffect transition="out" filter="wipe(down)">
                                      <p:cBhvr>
                                        <p:cTn id="106" dur="180" accel="50000">
                                          <p:stCondLst>
                                            <p:cond delay="1820"/>
                                          </p:stCondLst>
                                        </p:cTn>
                                        <p:tgtEl>
                                          <p:spTgt spid="14"/>
                                        </p:tgtEl>
                                      </p:cBhvr>
                                    </p:animEffect>
                                    <p:anim calcmode="lin" valueType="num">
                                      <p:cBhvr>
                                        <p:cTn id="107" dur="1822" tmFilter="0,0; 0.14,0.31; 0.43,0.73; 0.71,0.91; 1.0,1.0">
                                          <p:stCondLst>
                                            <p:cond delay="0"/>
                                          </p:stCondLst>
                                        </p:cTn>
                                        <p:tgtEl>
                                          <p:spTgt spid="14"/>
                                        </p:tgtEl>
                                        <p:attrNameLst>
                                          <p:attrName>ppt_x</p:attrName>
                                        </p:attrNameLst>
                                      </p:cBhvr>
                                      <p:tavLst>
                                        <p:tav tm="0">
                                          <p:val>
                                            <p:strVal val="ppt_x"/>
                                          </p:val>
                                        </p:tav>
                                        <p:tav tm="100000">
                                          <p:val>
                                            <p:strVal val="#ppt_x+0.25"/>
                                          </p:val>
                                        </p:tav>
                                      </p:tavLst>
                                    </p:anim>
                                    <p:anim calcmode="lin" valueType="num">
                                      <p:cBhvr>
                                        <p:cTn id="108" dur="178">
                                          <p:stCondLst>
                                            <p:cond delay="1822"/>
                                          </p:stCondLst>
                                        </p:cTn>
                                        <p:tgtEl>
                                          <p:spTgt spid="14"/>
                                        </p:tgtEl>
                                        <p:attrNameLst>
                                          <p:attrName>ppt_x</p:attrName>
                                        </p:attrNameLst>
                                      </p:cBhvr>
                                      <p:tavLst>
                                        <p:tav tm="0">
                                          <p:val>
                                            <p:strVal val="ppt_x"/>
                                          </p:val>
                                        </p:tav>
                                        <p:tav tm="100000">
                                          <p:val>
                                            <p:strVal val="ppt_x"/>
                                          </p:val>
                                        </p:tav>
                                      </p:tavLst>
                                    </p:anim>
                                    <p:anim calcmode="lin" valueType="num">
                                      <p:cBhvr>
                                        <p:cTn id="109" dur="664" tmFilter="0.0,0.0;0.25,0.07;0.50,0.2;0.75,0.467;1.0,1.0">
                                          <p:stCondLst>
                                            <p:cond delay="0"/>
                                          </p:stCondLst>
                                        </p:cTn>
                                        <p:tgtEl>
                                          <p:spTgt spid="1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10" dur="664" tmFilter="0, 0; 0.125,0.2665; 0.25,0.4; 0.375,0.465; 0.5,0.5;  0.625,0.535; 0.75,0.6; 0.875,0.7335; 1,1">
                                          <p:stCondLst>
                                            <p:cond delay="664"/>
                                          </p:stCondLst>
                                        </p:cTn>
                                        <p:tgtEl>
                                          <p:spTgt spid="1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1" dur="332" tmFilter="0, 0; 0.125,0.2665; 0.25,0.4; 0.375,0.465; 0.5,0.5;  0.625,0.535; 0.75,0.6; 0.875,0.7335; 1,1">
                                          <p:stCondLst>
                                            <p:cond delay="1324"/>
                                          </p:stCondLst>
                                        </p:cTn>
                                        <p:tgtEl>
                                          <p:spTgt spid="1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12" dur="164" tmFilter="0, 0; 0.125,0.2665; 0.25,0.4; 0.375,0.465; 0.5,0.5;  0.625,0.535; 0.75,0.6; 0.875,0.7335; 1,1">
                                          <p:stCondLst>
                                            <p:cond delay="1656"/>
                                          </p:stCondLst>
                                        </p:cTn>
                                        <p:tgtEl>
                                          <p:spTgt spid="1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13" dur="180" accel="50000">
                                          <p:stCondLst>
                                            <p:cond delay="1820"/>
                                          </p:stCondLst>
                                        </p:cTn>
                                        <p:tgtEl>
                                          <p:spTgt spid="14"/>
                                        </p:tgtEl>
                                        <p:attrNameLst>
                                          <p:attrName>ppt_y</p:attrName>
                                        </p:attrNameLst>
                                      </p:cBhvr>
                                      <p:tavLst>
                                        <p:tav tm="0">
                                          <p:val>
                                            <p:strVal val="ppt_y"/>
                                          </p:val>
                                        </p:tav>
                                        <p:tav tm="100000">
                                          <p:val>
                                            <p:strVal val="ppt_y+ppt_h"/>
                                          </p:val>
                                        </p:tav>
                                      </p:tavLst>
                                    </p:anim>
                                    <p:animScale>
                                      <p:cBhvr>
                                        <p:cTn id="114" dur="26">
                                          <p:stCondLst>
                                            <p:cond delay="620"/>
                                          </p:stCondLst>
                                        </p:cTn>
                                        <p:tgtEl>
                                          <p:spTgt spid="14"/>
                                        </p:tgtEl>
                                      </p:cBhvr>
                                      <p:to x="100000" y="60000"/>
                                    </p:animScale>
                                    <p:animScale>
                                      <p:cBhvr>
                                        <p:cTn id="115" dur="166" decel="50000">
                                          <p:stCondLst>
                                            <p:cond delay="646"/>
                                          </p:stCondLst>
                                        </p:cTn>
                                        <p:tgtEl>
                                          <p:spTgt spid="14"/>
                                        </p:tgtEl>
                                      </p:cBhvr>
                                      <p:to x="100000" y="100000"/>
                                    </p:animScale>
                                    <p:animScale>
                                      <p:cBhvr>
                                        <p:cTn id="116" dur="26">
                                          <p:stCondLst>
                                            <p:cond delay="1312"/>
                                          </p:stCondLst>
                                        </p:cTn>
                                        <p:tgtEl>
                                          <p:spTgt spid="14"/>
                                        </p:tgtEl>
                                      </p:cBhvr>
                                      <p:to x="100000" y="80000"/>
                                    </p:animScale>
                                    <p:animScale>
                                      <p:cBhvr>
                                        <p:cTn id="117" dur="166" decel="50000">
                                          <p:stCondLst>
                                            <p:cond delay="1338"/>
                                          </p:stCondLst>
                                        </p:cTn>
                                        <p:tgtEl>
                                          <p:spTgt spid="14"/>
                                        </p:tgtEl>
                                      </p:cBhvr>
                                      <p:to x="100000" y="100000"/>
                                    </p:animScale>
                                    <p:animScale>
                                      <p:cBhvr>
                                        <p:cTn id="118" dur="26">
                                          <p:stCondLst>
                                            <p:cond delay="1642"/>
                                          </p:stCondLst>
                                        </p:cTn>
                                        <p:tgtEl>
                                          <p:spTgt spid="14"/>
                                        </p:tgtEl>
                                      </p:cBhvr>
                                      <p:to x="100000" y="90000"/>
                                    </p:animScale>
                                    <p:animScale>
                                      <p:cBhvr>
                                        <p:cTn id="119" dur="166" decel="50000">
                                          <p:stCondLst>
                                            <p:cond delay="1668"/>
                                          </p:stCondLst>
                                        </p:cTn>
                                        <p:tgtEl>
                                          <p:spTgt spid="14"/>
                                        </p:tgtEl>
                                      </p:cBhvr>
                                      <p:to x="100000" y="100000"/>
                                    </p:animScale>
                                    <p:animScale>
                                      <p:cBhvr>
                                        <p:cTn id="120" dur="26">
                                          <p:stCondLst>
                                            <p:cond delay="1808"/>
                                          </p:stCondLst>
                                        </p:cTn>
                                        <p:tgtEl>
                                          <p:spTgt spid="14"/>
                                        </p:tgtEl>
                                      </p:cBhvr>
                                      <p:to x="100000" y="95000"/>
                                    </p:animScale>
                                    <p:animScale>
                                      <p:cBhvr>
                                        <p:cTn id="121" dur="166" decel="50000">
                                          <p:stCondLst>
                                            <p:cond delay="1834"/>
                                          </p:stCondLst>
                                        </p:cTn>
                                        <p:tgtEl>
                                          <p:spTgt spid="14"/>
                                        </p:tgtEl>
                                      </p:cBhvr>
                                      <p:to x="100000" y="100000"/>
                                    </p:animScale>
                                    <p:set>
                                      <p:cBhvr>
                                        <p:cTn id="122"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17980527"/>
              </p:ext>
            </p:extLst>
          </p:nvPr>
        </p:nvGraphicFramePr>
        <p:xfrm>
          <a:off x="1676400" y="152400"/>
          <a:ext cx="8839200" cy="6492240"/>
        </p:xfrm>
        <a:graphic>
          <a:graphicData uri="http://schemas.openxmlformats.org/drawingml/2006/table">
            <a:tbl>
              <a:tblPr firstRow="1" bandRow="1">
                <a:tableStyleId>{5940675A-B579-460E-94D1-54222C63F5DA}</a:tableStyleId>
              </a:tblPr>
              <a:tblGrid>
                <a:gridCol w="1095122">
                  <a:extLst>
                    <a:ext uri="{9D8B030D-6E8A-4147-A177-3AD203B41FA5}">
                      <a16:colId xmlns:a16="http://schemas.microsoft.com/office/drawing/2014/main" xmlns="" val="4111120288"/>
                    </a:ext>
                  </a:extLst>
                </a:gridCol>
                <a:gridCol w="3934078">
                  <a:extLst>
                    <a:ext uri="{9D8B030D-6E8A-4147-A177-3AD203B41FA5}">
                      <a16:colId xmlns:a16="http://schemas.microsoft.com/office/drawing/2014/main" xmlns="" val="3981833265"/>
                    </a:ext>
                  </a:extLst>
                </a:gridCol>
                <a:gridCol w="3810000">
                  <a:extLst>
                    <a:ext uri="{9D8B030D-6E8A-4147-A177-3AD203B41FA5}">
                      <a16:colId xmlns:a16="http://schemas.microsoft.com/office/drawing/2014/main" xmlns="" val="3160776311"/>
                    </a:ext>
                  </a:extLst>
                </a:gridCol>
              </a:tblGrid>
              <a:tr h="609600">
                <a:tc>
                  <a:txBody>
                    <a:bodyPr/>
                    <a:lstStyle/>
                    <a:p>
                      <a:r>
                        <a:rPr lang="en-US" dirty="0" smtClean="0"/>
                        <a:t>Property of</a:t>
                      </a:r>
                      <a:r>
                        <a:rPr lang="en-US" baseline="0" dirty="0" smtClean="0"/>
                        <a:t> water</a:t>
                      </a:r>
                      <a:endParaRPr lang="en-GB" dirty="0"/>
                    </a:p>
                  </a:txBody>
                  <a:tcPr/>
                </a:tc>
                <a:tc>
                  <a:txBody>
                    <a:bodyPr/>
                    <a:lstStyle/>
                    <a:p>
                      <a:r>
                        <a:rPr lang="en-US" dirty="0" smtClean="0"/>
                        <a:t>Why</a:t>
                      </a:r>
                      <a:r>
                        <a:rPr lang="en-US" baseline="0" dirty="0" smtClean="0"/>
                        <a:t> water has this property</a:t>
                      </a:r>
                      <a:endParaRPr lang="en-GB" dirty="0"/>
                    </a:p>
                  </a:txBody>
                  <a:tcPr/>
                </a:tc>
                <a:tc>
                  <a:txBody>
                    <a:bodyPr/>
                    <a:lstStyle/>
                    <a:p>
                      <a:r>
                        <a:rPr lang="en-US" dirty="0" smtClean="0"/>
                        <a:t>How this property</a:t>
                      </a:r>
                      <a:r>
                        <a:rPr lang="en-US" baseline="0" dirty="0" smtClean="0"/>
                        <a:t> aids organisms</a:t>
                      </a:r>
                      <a:endParaRPr lang="en-GB" dirty="0"/>
                    </a:p>
                  </a:txBody>
                  <a:tcPr/>
                </a:tc>
                <a:extLst>
                  <a:ext uri="{0D108BD9-81ED-4DB2-BD59-A6C34878D82A}">
                    <a16:rowId xmlns:a16="http://schemas.microsoft.com/office/drawing/2014/main" xmlns="" val="3511493065"/>
                  </a:ext>
                </a:extLst>
              </a:tr>
              <a:tr h="370840">
                <a:tc>
                  <a:txBody>
                    <a:bodyPr/>
                    <a:lstStyle/>
                    <a:p>
                      <a:pPr marL="0" lvl="0" indent="0" algn="ctr">
                        <a:spcAft>
                          <a:spcPts val="0"/>
                        </a:spcAft>
                        <a:buFont typeface="+mj-lt"/>
                        <a:buNone/>
                        <a:tabLst>
                          <a:tab pos="228600" algn="l"/>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High latent heat of evaporation</a:t>
                      </a:r>
                    </a:p>
                  </a:txBody>
                  <a:tcPr marL="68580" marR="68580" marT="0" marB="0" anchor="ctr"/>
                </a:tc>
                <a:tc>
                  <a:txBody>
                    <a:bodyPr/>
                    <a:lstStyle/>
                    <a:p>
                      <a:r>
                        <a:rPr lang="en-US" dirty="0" smtClean="0"/>
                        <a:t>Lots H</a:t>
                      </a:r>
                      <a:r>
                        <a:rPr lang="en-US" baseline="0" dirty="0" smtClean="0"/>
                        <a:t> bonds between molecules</a:t>
                      </a:r>
                    </a:p>
                    <a:p>
                      <a:r>
                        <a:rPr lang="en-US" baseline="0" dirty="0" smtClean="0"/>
                        <a:t>More heat energy needed to break these </a:t>
                      </a:r>
                    </a:p>
                    <a:p>
                      <a:r>
                        <a:rPr lang="en-US" baseline="0" dirty="0" smtClean="0"/>
                        <a:t>(As well as to overcome intermolecular forces)</a:t>
                      </a:r>
                    </a:p>
                    <a:p>
                      <a:r>
                        <a:rPr lang="en-US" baseline="0" dirty="0" smtClean="0"/>
                        <a:t>For molecules to evaporate</a:t>
                      </a:r>
                      <a:endParaRPr lang="en-GB" sz="1800" dirty="0"/>
                    </a:p>
                  </a:txBody>
                  <a:tcPr/>
                </a:tc>
                <a:tc>
                  <a:txBody>
                    <a:bodyPr/>
                    <a:lstStyle/>
                    <a:p>
                      <a:r>
                        <a:rPr lang="en-US" sz="1800" dirty="0" smtClean="0"/>
                        <a:t>Transfers</a:t>
                      </a:r>
                      <a:r>
                        <a:rPr lang="en-US" sz="1800" baseline="0" dirty="0" smtClean="0"/>
                        <a:t> lots of heat energy away from surface/ organism to reduce it’s temperature (e.g. sweating and transpiration)         E</a:t>
                      </a:r>
                      <a:endParaRPr lang="en-GB" sz="1800" dirty="0"/>
                    </a:p>
                  </a:txBody>
                  <a:tcPr/>
                </a:tc>
                <a:extLst>
                  <a:ext uri="{0D108BD9-81ED-4DB2-BD59-A6C34878D82A}">
                    <a16:rowId xmlns:a16="http://schemas.microsoft.com/office/drawing/2014/main" xmlns="" val="970338442"/>
                  </a:ext>
                </a:extLst>
              </a:tr>
              <a:tr h="370840">
                <a:tc>
                  <a:txBody>
                    <a:bodyPr/>
                    <a:lstStyle/>
                    <a:p>
                      <a:pPr marL="0" lvl="0" indent="0" algn="ctr">
                        <a:spcAft>
                          <a:spcPts val="0"/>
                        </a:spcAft>
                        <a:buFont typeface="+mj-lt"/>
                        <a:buNone/>
                        <a:tabLst>
                          <a:tab pos="228600" algn="l"/>
                        </a:tabLst>
                      </a:pPr>
                      <a:r>
                        <a:rPr lang="en-GB" sz="1800" dirty="0" smtClean="0">
                          <a:effectLst/>
                          <a:latin typeface="Arial" panose="020B0604020202020204" pitchFamily="34" charset="0"/>
                          <a:ea typeface="Times New Roman" panose="02020603050405020304" pitchFamily="18" charset="0"/>
                          <a:cs typeface="Arial" panose="020B0604020202020204" pitchFamily="34" charset="0"/>
                        </a:rPr>
                        <a:t>Cohesive</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r>
                        <a:rPr lang="en-US" sz="1800" dirty="0" smtClean="0"/>
                        <a:t>Lots of H bonds between molecules</a:t>
                      </a:r>
                    </a:p>
                    <a:p>
                      <a:r>
                        <a:rPr lang="en-US" sz="1800" dirty="0" smtClean="0"/>
                        <a:t>Molecules</a:t>
                      </a:r>
                      <a:r>
                        <a:rPr lang="en-US" sz="1800" baseline="0" dirty="0" smtClean="0"/>
                        <a:t> attracted to each other (‘stick to each other’)</a:t>
                      </a:r>
                      <a:endParaRPr lang="en-GB" sz="1800" dirty="0"/>
                    </a:p>
                  </a:txBody>
                  <a:tcPr/>
                </a:tc>
                <a:tc>
                  <a:txBody>
                    <a:bodyPr/>
                    <a:lstStyle/>
                    <a:p>
                      <a:r>
                        <a:rPr lang="en-US" sz="1800" dirty="0" smtClean="0"/>
                        <a:t>Water columns strong and can be pulled up (cohesion – tension) Surface tension for small orgs to walk on water and catch prey/ evade predators </a:t>
                      </a:r>
                      <a:r>
                        <a:rPr lang="en-US" sz="1800" dirty="0" err="1" smtClean="0"/>
                        <a:t>etc</a:t>
                      </a:r>
                      <a:r>
                        <a:rPr lang="en-US" sz="1800" dirty="0" smtClean="0"/>
                        <a:t>                E</a:t>
                      </a:r>
                      <a:endParaRPr lang="en-GB" sz="1800" dirty="0"/>
                    </a:p>
                  </a:txBody>
                  <a:tcPr/>
                </a:tc>
                <a:extLst>
                  <a:ext uri="{0D108BD9-81ED-4DB2-BD59-A6C34878D82A}">
                    <a16:rowId xmlns:a16="http://schemas.microsoft.com/office/drawing/2014/main" xmlns="" val="462491514"/>
                  </a:ext>
                </a:extLst>
              </a:tr>
              <a:tr h="370840">
                <a:tc>
                  <a:txBody>
                    <a:bodyPr/>
                    <a:lstStyle/>
                    <a:p>
                      <a:pPr marL="0" lvl="0" indent="0" algn="ctr">
                        <a:spcAft>
                          <a:spcPts val="0"/>
                        </a:spcAft>
                        <a:buFont typeface="+mj-lt"/>
                        <a:buNone/>
                        <a:tabLst>
                          <a:tab pos="228600" algn="l"/>
                        </a:tabLst>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Solvent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r>
                        <a:rPr lang="en-US" sz="1800" dirty="0" smtClean="0"/>
                        <a:t>Delta</a:t>
                      </a:r>
                      <a:r>
                        <a:rPr lang="en-US" sz="1800" baseline="0" dirty="0" smtClean="0"/>
                        <a:t> </a:t>
                      </a:r>
                      <a:r>
                        <a:rPr lang="en-US" sz="1800" baseline="0" dirty="0" err="1" smtClean="0"/>
                        <a:t>neg</a:t>
                      </a:r>
                      <a:r>
                        <a:rPr lang="en-US" sz="1800" baseline="0" dirty="0" smtClean="0"/>
                        <a:t> part attracted to </a:t>
                      </a:r>
                      <a:r>
                        <a:rPr lang="en-US" sz="1800" baseline="0" dirty="0" err="1" smtClean="0"/>
                        <a:t>pos</a:t>
                      </a:r>
                      <a:r>
                        <a:rPr lang="en-US" sz="1800" baseline="0" dirty="0" smtClean="0"/>
                        <a:t> particles</a:t>
                      </a:r>
                    </a:p>
                    <a:p>
                      <a:r>
                        <a:rPr lang="en-US" sz="1800" baseline="0" dirty="0" smtClean="0"/>
                        <a:t>Delta </a:t>
                      </a:r>
                      <a:r>
                        <a:rPr lang="en-US" sz="1800" baseline="0" dirty="0" err="1" smtClean="0"/>
                        <a:t>pos</a:t>
                      </a:r>
                      <a:r>
                        <a:rPr lang="en-US" sz="1800" baseline="0" dirty="0" smtClean="0"/>
                        <a:t> part attracted to </a:t>
                      </a:r>
                      <a:r>
                        <a:rPr lang="en-US" sz="1800" baseline="0" dirty="0" err="1" smtClean="0"/>
                        <a:t>neg</a:t>
                      </a:r>
                      <a:r>
                        <a:rPr lang="en-US" sz="1800" baseline="0" dirty="0" smtClean="0"/>
                        <a:t> particles</a:t>
                      </a:r>
                    </a:p>
                    <a:p>
                      <a:r>
                        <a:rPr lang="en-US" sz="1800" baseline="0" dirty="0" smtClean="0"/>
                        <a:t>Water molecules surround particles</a:t>
                      </a:r>
                    </a:p>
                    <a:p>
                      <a:r>
                        <a:rPr lang="en-US" sz="1800" baseline="0" dirty="0" smtClean="0"/>
                        <a:t>Holding them apart and dissolving them</a:t>
                      </a:r>
                      <a:endParaRPr lang="en-GB" sz="1800" dirty="0"/>
                    </a:p>
                  </a:txBody>
                  <a:tcPr/>
                </a:tc>
                <a:tc>
                  <a:txBody>
                    <a:bodyPr/>
                    <a:lstStyle/>
                    <a:p>
                      <a:r>
                        <a:rPr lang="en-US" sz="1800" dirty="0" smtClean="0"/>
                        <a:t>Water transports polar/ charged substances</a:t>
                      </a:r>
                    </a:p>
                    <a:p>
                      <a:r>
                        <a:rPr lang="en-US" sz="1800" dirty="0" smtClean="0"/>
                        <a:t>Many reactions occur in water so substances need to be dissolved</a:t>
                      </a:r>
                    </a:p>
                    <a:p>
                      <a:r>
                        <a:rPr lang="en-US" sz="1800" dirty="0" smtClean="0"/>
                        <a:t>Mineral can be absorbed from liquids                  P and E</a:t>
                      </a:r>
                      <a:endParaRPr lang="en-GB" sz="1800" dirty="0"/>
                    </a:p>
                  </a:txBody>
                  <a:tcPr/>
                </a:tc>
                <a:extLst>
                  <a:ext uri="{0D108BD9-81ED-4DB2-BD59-A6C34878D82A}">
                    <a16:rowId xmlns:a16="http://schemas.microsoft.com/office/drawing/2014/main" xmlns="" val="1271270704"/>
                  </a:ext>
                </a:extLst>
              </a:tr>
              <a:tr h="370840">
                <a:tc>
                  <a:txBody>
                    <a:bodyPr/>
                    <a:lstStyle/>
                    <a:p>
                      <a:pPr marL="0" lvl="0" indent="0" algn="ctr">
                        <a:spcAft>
                          <a:spcPts val="0"/>
                        </a:spcAft>
                        <a:buFont typeface="+mj-lt"/>
                        <a:buNone/>
                        <a:tabLst>
                          <a:tab pos="228600" algn="l"/>
                        </a:tabLst>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Reactant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r>
                        <a:rPr lang="en-US" sz="1800" dirty="0" smtClean="0"/>
                        <a:t>Take part in chemical reactions</a:t>
                      </a:r>
                      <a:endParaRPr lang="en-GB" sz="1800" dirty="0"/>
                    </a:p>
                  </a:txBody>
                  <a:tcPr/>
                </a:tc>
                <a:tc>
                  <a:txBody>
                    <a:bodyPr/>
                    <a:lstStyle/>
                    <a:p>
                      <a:r>
                        <a:rPr lang="en-US" sz="1800" dirty="0" smtClean="0"/>
                        <a:t>Photosynthesis, without which there would be no</a:t>
                      </a:r>
                      <a:r>
                        <a:rPr lang="en-US" sz="1800" baseline="0" dirty="0" smtClean="0"/>
                        <a:t> energy source for us</a:t>
                      </a:r>
                    </a:p>
                    <a:p>
                      <a:r>
                        <a:rPr lang="en-US" sz="1800" baseline="0" dirty="0" smtClean="0"/>
                        <a:t>Hydrolysis reactions             P and E</a:t>
                      </a:r>
                      <a:endParaRPr lang="en-GB" sz="1800" dirty="0"/>
                    </a:p>
                  </a:txBody>
                  <a:tcPr/>
                </a:tc>
                <a:extLst>
                  <a:ext uri="{0D108BD9-81ED-4DB2-BD59-A6C34878D82A}">
                    <a16:rowId xmlns:a16="http://schemas.microsoft.com/office/drawing/2014/main" xmlns="" val="789614956"/>
                  </a:ext>
                </a:extLst>
              </a:tr>
            </a:tbl>
          </a:graphicData>
        </a:graphic>
      </p:graphicFrame>
      <p:sp>
        <p:nvSpPr>
          <p:cNvPr id="5" name="Rectangle 4"/>
          <p:cNvSpPr/>
          <p:nvPr/>
        </p:nvSpPr>
        <p:spPr>
          <a:xfrm>
            <a:off x="2895600" y="838200"/>
            <a:ext cx="3733800" cy="1600200"/>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878015" y="2667000"/>
            <a:ext cx="3733800" cy="1295400"/>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889738" y="4038600"/>
            <a:ext cx="3733800" cy="1600200"/>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883876" y="5791200"/>
            <a:ext cx="3733800" cy="350520"/>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781800" y="864577"/>
            <a:ext cx="3483219" cy="1066800"/>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781800" y="2599592"/>
            <a:ext cx="3657600" cy="1326466"/>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6781801" y="4078459"/>
            <a:ext cx="3483219" cy="1560341"/>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6781800" y="5791200"/>
            <a:ext cx="3581400" cy="835855"/>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899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5"/>
                                        </p:tgtEl>
                                      </p:cBhvr>
                                    </p:animEffect>
                                    <p:anim calcmode="lin" valueType="num">
                                      <p:cBhvr>
                                        <p:cTn id="7" dur="1822"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5"/>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5"/>
                                        </p:tgtEl>
                                        <p:attrNameLst>
                                          <p:attrName>ppt_y</p:attrName>
                                        </p:attrNameLst>
                                      </p:cBhvr>
                                      <p:tavLst>
                                        <p:tav tm="0">
                                          <p:val>
                                            <p:strVal val="ppt_y"/>
                                          </p:val>
                                        </p:tav>
                                        <p:tav tm="100000">
                                          <p:val>
                                            <p:strVal val="ppt_y+ppt_h"/>
                                          </p:val>
                                        </p:tav>
                                      </p:tavLst>
                                    </p:anim>
                                    <p:animScale>
                                      <p:cBhvr>
                                        <p:cTn id="14" dur="26">
                                          <p:stCondLst>
                                            <p:cond delay="620"/>
                                          </p:stCondLst>
                                        </p:cTn>
                                        <p:tgtEl>
                                          <p:spTgt spid="5"/>
                                        </p:tgtEl>
                                      </p:cBhvr>
                                      <p:to x="100000" y="60000"/>
                                    </p:animScale>
                                    <p:animScale>
                                      <p:cBhvr>
                                        <p:cTn id="15" dur="166" decel="50000">
                                          <p:stCondLst>
                                            <p:cond delay="646"/>
                                          </p:stCondLst>
                                        </p:cTn>
                                        <p:tgtEl>
                                          <p:spTgt spid="5"/>
                                        </p:tgtEl>
                                      </p:cBhvr>
                                      <p:to x="100000" y="100000"/>
                                    </p:animScale>
                                    <p:animScale>
                                      <p:cBhvr>
                                        <p:cTn id="16" dur="26">
                                          <p:stCondLst>
                                            <p:cond delay="1312"/>
                                          </p:stCondLst>
                                        </p:cTn>
                                        <p:tgtEl>
                                          <p:spTgt spid="5"/>
                                        </p:tgtEl>
                                      </p:cBhvr>
                                      <p:to x="100000" y="80000"/>
                                    </p:animScale>
                                    <p:animScale>
                                      <p:cBhvr>
                                        <p:cTn id="17" dur="166" decel="50000">
                                          <p:stCondLst>
                                            <p:cond delay="1338"/>
                                          </p:stCondLst>
                                        </p:cTn>
                                        <p:tgtEl>
                                          <p:spTgt spid="5"/>
                                        </p:tgtEl>
                                      </p:cBhvr>
                                      <p:to x="100000" y="100000"/>
                                    </p:animScale>
                                    <p:animScale>
                                      <p:cBhvr>
                                        <p:cTn id="18" dur="26">
                                          <p:stCondLst>
                                            <p:cond delay="1642"/>
                                          </p:stCondLst>
                                        </p:cTn>
                                        <p:tgtEl>
                                          <p:spTgt spid="5"/>
                                        </p:tgtEl>
                                      </p:cBhvr>
                                      <p:to x="100000" y="90000"/>
                                    </p:animScale>
                                    <p:animScale>
                                      <p:cBhvr>
                                        <p:cTn id="19" dur="166" decel="50000">
                                          <p:stCondLst>
                                            <p:cond delay="1668"/>
                                          </p:stCondLst>
                                        </p:cTn>
                                        <p:tgtEl>
                                          <p:spTgt spid="5"/>
                                        </p:tgtEl>
                                      </p:cBhvr>
                                      <p:to x="100000" y="100000"/>
                                    </p:animScale>
                                    <p:animScale>
                                      <p:cBhvr>
                                        <p:cTn id="20" dur="26">
                                          <p:stCondLst>
                                            <p:cond delay="1808"/>
                                          </p:stCondLst>
                                        </p:cTn>
                                        <p:tgtEl>
                                          <p:spTgt spid="5"/>
                                        </p:tgtEl>
                                      </p:cBhvr>
                                      <p:to x="100000" y="95000"/>
                                    </p:animScale>
                                    <p:animScale>
                                      <p:cBhvr>
                                        <p:cTn id="21" dur="166" decel="50000">
                                          <p:stCondLst>
                                            <p:cond delay="1834"/>
                                          </p:stCondLst>
                                        </p:cTn>
                                        <p:tgtEl>
                                          <p:spTgt spid="5"/>
                                        </p:tgtEl>
                                      </p:cBhvr>
                                      <p:to x="100000" y="100000"/>
                                    </p:animScale>
                                    <p:set>
                                      <p:cBhvr>
                                        <p:cTn id="22" dur="1" fill="hold">
                                          <p:stCondLst>
                                            <p:cond delay="19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6" presetClass="exit" presetSubtype="0" fill="hold" grpId="0" nodeType="clickEffect">
                                  <p:stCondLst>
                                    <p:cond delay="0"/>
                                  </p:stCondLst>
                                  <p:childTnLst>
                                    <p:animEffect transition="out" filter="wipe(down)">
                                      <p:cBhvr>
                                        <p:cTn id="26" dur="180" accel="50000">
                                          <p:stCondLst>
                                            <p:cond delay="1820"/>
                                          </p:stCondLst>
                                        </p:cTn>
                                        <p:tgtEl>
                                          <p:spTgt spid="9"/>
                                        </p:tgtEl>
                                      </p:cBhvr>
                                    </p:animEffect>
                                    <p:anim calcmode="lin" valueType="num">
                                      <p:cBhvr>
                                        <p:cTn id="27" dur="1822" tmFilter="0,0; 0.14,0.31; 0.43,0.73; 0.71,0.91; 1.0,1.0">
                                          <p:stCondLst>
                                            <p:cond delay="0"/>
                                          </p:stCondLst>
                                        </p:cTn>
                                        <p:tgtEl>
                                          <p:spTgt spid="9"/>
                                        </p:tgtEl>
                                        <p:attrNameLst>
                                          <p:attrName>ppt_x</p:attrName>
                                        </p:attrNameLst>
                                      </p:cBhvr>
                                      <p:tavLst>
                                        <p:tav tm="0">
                                          <p:val>
                                            <p:strVal val="ppt_x"/>
                                          </p:val>
                                        </p:tav>
                                        <p:tav tm="100000">
                                          <p:val>
                                            <p:strVal val="#ppt_x+0.25"/>
                                          </p:val>
                                        </p:tav>
                                      </p:tavLst>
                                    </p:anim>
                                    <p:anim calcmode="lin" valueType="num">
                                      <p:cBhvr>
                                        <p:cTn id="28" dur="178">
                                          <p:stCondLst>
                                            <p:cond delay="1822"/>
                                          </p:stCondLst>
                                        </p:cTn>
                                        <p:tgtEl>
                                          <p:spTgt spid="9"/>
                                        </p:tgtEl>
                                        <p:attrNameLst>
                                          <p:attrName>ppt_x</p:attrName>
                                        </p:attrNameLst>
                                      </p:cBhvr>
                                      <p:tavLst>
                                        <p:tav tm="0">
                                          <p:val>
                                            <p:strVal val="ppt_x"/>
                                          </p:val>
                                        </p:tav>
                                        <p:tav tm="100000">
                                          <p:val>
                                            <p:strVal val="ppt_x"/>
                                          </p:val>
                                        </p:tav>
                                      </p:tavLst>
                                    </p:anim>
                                    <p:anim calcmode="lin" valueType="num">
                                      <p:cBhvr>
                                        <p:cTn id="29" dur="664" tmFilter="0.0,0.0;0.25,0.07;0.50,0.2;0.75,0.467;1.0,1.0">
                                          <p:stCondLst>
                                            <p:cond delay="0"/>
                                          </p:stCondLst>
                                        </p:cTn>
                                        <p:tgtEl>
                                          <p:spTgt spid="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0" dur="664" tmFilter="0, 0; 0.125,0.2665; 0.25,0.4; 0.375,0.465; 0.5,0.5;  0.625,0.535; 0.75,0.6; 0.875,0.7335; 1,1">
                                          <p:stCondLst>
                                            <p:cond delay="664"/>
                                          </p:stCondLst>
                                        </p:cTn>
                                        <p:tgtEl>
                                          <p:spTgt spid="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1" dur="332" tmFilter="0, 0; 0.125,0.2665; 0.25,0.4; 0.375,0.465; 0.5,0.5;  0.625,0.535; 0.75,0.6; 0.875,0.7335; 1,1">
                                          <p:stCondLst>
                                            <p:cond delay="1324"/>
                                          </p:stCondLst>
                                        </p:cTn>
                                        <p:tgtEl>
                                          <p:spTgt spid="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2" dur="164" tmFilter="0, 0; 0.125,0.2665; 0.25,0.4; 0.375,0.465; 0.5,0.5;  0.625,0.535; 0.75,0.6; 0.875,0.7335; 1,1">
                                          <p:stCondLst>
                                            <p:cond delay="1656"/>
                                          </p:stCondLst>
                                        </p:cTn>
                                        <p:tgtEl>
                                          <p:spTgt spid="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3" dur="180" accel="50000">
                                          <p:stCondLst>
                                            <p:cond delay="1820"/>
                                          </p:stCondLst>
                                        </p:cTn>
                                        <p:tgtEl>
                                          <p:spTgt spid="9"/>
                                        </p:tgtEl>
                                        <p:attrNameLst>
                                          <p:attrName>ppt_y</p:attrName>
                                        </p:attrNameLst>
                                      </p:cBhvr>
                                      <p:tavLst>
                                        <p:tav tm="0">
                                          <p:val>
                                            <p:strVal val="ppt_y"/>
                                          </p:val>
                                        </p:tav>
                                        <p:tav tm="100000">
                                          <p:val>
                                            <p:strVal val="ppt_y+ppt_h"/>
                                          </p:val>
                                        </p:tav>
                                      </p:tavLst>
                                    </p:anim>
                                    <p:animScale>
                                      <p:cBhvr>
                                        <p:cTn id="34" dur="26">
                                          <p:stCondLst>
                                            <p:cond delay="620"/>
                                          </p:stCondLst>
                                        </p:cTn>
                                        <p:tgtEl>
                                          <p:spTgt spid="9"/>
                                        </p:tgtEl>
                                      </p:cBhvr>
                                      <p:to x="100000" y="60000"/>
                                    </p:animScale>
                                    <p:animScale>
                                      <p:cBhvr>
                                        <p:cTn id="35" dur="166" decel="50000">
                                          <p:stCondLst>
                                            <p:cond delay="646"/>
                                          </p:stCondLst>
                                        </p:cTn>
                                        <p:tgtEl>
                                          <p:spTgt spid="9"/>
                                        </p:tgtEl>
                                      </p:cBhvr>
                                      <p:to x="100000" y="100000"/>
                                    </p:animScale>
                                    <p:animScale>
                                      <p:cBhvr>
                                        <p:cTn id="36" dur="26">
                                          <p:stCondLst>
                                            <p:cond delay="1312"/>
                                          </p:stCondLst>
                                        </p:cTn>
                                        <p:tgtEl>
                                          <p:spTgt spid="9"/>
                                        </p:tgtEl>
                                      </p:cBhvr>
                                      <p:to x="100000" y="80000"/>
                                    </p:animScale>
                                    <p:animScale>
                                      <p:cBhvr>
                                        <p:cTn id="37" dur="166" decel="50000">
                                          <p:stCondLst>
                                            <p:cond delay="1338"/>
                                          </p:stCondLst>
                                        </p:cTn>
                                        <p:tgtEl>
                                          <p:spTgt spid="9"/>
                                        </p:tgtEl>
                                      </p:cBhvr>
                                      <p:to x="100000" y="100000"/>
                                    </p:animScale>
                                    <p:animScale>
                                      <p:cBhvr>
                                        <p:cTn id="38" dur="26">
                                          <p:stCondLst>
                                            <p:cond delay="1642"/>
                                          </p:stCondLst>
                                        </p:cTn>
                                        <p:tgtEl>
                                          <p:spTgt spid="9"/>
                                        </p:tgtEl>
                                      </p:cBhvr>
                                      <p:to x="100000" y="90000"/>
                                    </p:animScale>
                                    <p:animScale>
                                      <p:cBhvr>
                                        <p:cTn id="39" dur="166" decel="50000">
                                          <p:stCondLst>
                                            <p:cond delay="1668"/>
                                          </p:stCondLst>
                                        </p:cTn>
                                        <p:tgtEl>
                                          <p:spTgt spid="9"/>
                                        </p:tgtEl>
                                      </p:cBhvr>
                                      <p:to x="100000" y="100000"/>
                                    </p:animScale>
                                    <p:animScale>
                                      <p:cBhvr>
                                        <p:cTn id="40" dur="26">
                                          <p:stCondLst>
                                            <p:cond delay="1808"/>
                                          </p:stCondLst>
                                        </p:cTn>
                                        <p:tgtEl>
                                          <p:spTgt spid="9"/>
                                        </p:tgtEl>
                                      </p:cBhvr>
                                      <p:to x="100000" y="95000"/>
                                    </p:animScale>
                                    <p:animScale>
                                      <p:cBhvr>
                                        <p:cTn id="41" dur="166" decel="50000">
                                          <p:stCondLst>
                                            <p:cond delay="1834"/>
                                          </p:stCondLst>
                                        </p:cTn>
                                        <p:tgtEl>
                                          <p:spTgt spid="9"/>
                                        </p:tgtEl>
                                      </p:cBhvr>
                                      <p:to x="100000" y="100000"/>
                                    </p:animScale>
                                    <p:set>
                                      <p:cBhvr>
                                        <p:cTn id="42" dur="1" fill="hold">
                                          <p:stCondLst>
                                            <p:cond delay="1999"/>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6" presetClass="exit" presetSubtype="0" fill="hold" grpId="0" nodeType="clickEffect">
                                  <p:stCondLst>
                                    <p:cond delay="0"/>
                                  </p:stCondLst>
                                  <p:childTnLst>
                                    <p:animEffect transition="out" filter="wipe(down)">
                                      <p:cBhvr>
                                        <p:cTn id="46" dur="180" accel="50000">
                                          <p:stCondLst>
                                            <p:cond delay="1820"/>
                                          </p:stCondLst>
                                        </p:cTn>
                                        <p:tgtEl>
                                          <p:spTgt spid="6"/>
                                        </p:tgtEl>
                                      </p:cBhvr>
                                    </p:animEffect>
                                    <p:anim calcmode="lin" valueType="num">
                                      <p:cBhvr>
                                        <p:cTn id="47"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48"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49"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0"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1"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2"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3"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54" dur="26">
                                          <p:stCondLst>
                                            <p:cond delay="620"/>
                                          </p:stCondLst>
                                        </p:cTn>
                                        <p:tgtEl>
                                          <p:spTgt spid="6"/>
                                        </p:tgtEl>
                                      </p:cBhvr>
                                      <p:to x="100000" y="60000"/>
                                    </p:animScale>
                                    <p:animScale>
                                      <p:cBhvr>
                                        <p:cTn id="55" dur="166" decel="50000">
                                          <p:stCondLst>
                                            <p:cond delay="646"/>
                                          </p:stCondLst>
                                        </p:cTn>
                                        <p:tgtEl>
                                          <p:spTgt spid="6"/>
                                        </p:tgtEl>
                                      </p:cBhvr>
                                      <p:to x="100000" y="100000"/>
                                    </p:animScale>
                                    <p:animScale>
                                      <p:cBhvr>
                                        <p:cTn id="56" dur="26">
                                          <p:stCondLst>
                                            <p:cond delay="1312"/>
                                          </p:stCondLst>
                                        </p:cTn>
                                        <p:tgtEl>
                                          <p:spTgt spid="6"/>
                                        </p:tgtEl>
                                      </p:cBhvr>
                                      <p:to x="100000" y="80000"/>
                                    </p:animScale>
                                    <p:animScale>
                                      <p:cBhvr>
                                        <p:cTn id="57" dur="166" decel="50000">
                                          <p:stCondLst>
                                            <p:cond delay="1338"/>
                                          </p:stCondLst>
                                        </p:cTn>
                                        <p:tgtEl>
                                          <p:spTgt spid="6"/>
                                        </p:tgtEl>
                                      </p:cBhvr>
                                      <p:to x="100000" y="100000"/>
                                    </p:animScale>
                                    <p:animScale>
                                      <p:cBhvr>
                                        <p:cTn id="58" dur="26">
                                          <p:stCondLst>
                                            <p:cond delay="1642"/>
                                          </p:stCondLst>
                                        </p:cTn>
                                        <p:tgtEl>
                                          <p:spTgt spid="6"/>
                                        </p:tgtEl>
                                      </p:cBhvr>
                                      <p:to x="100000" y="90000"/>
                                    </p:animScale>
                                    <p:animScale>
                                      <p:cBhvr>
                                        <p:cTn id="59" dur="166" decel="50000">
                                          <p:stCondLst>
                                            <p:cond delay="1668"/>
                                          </p:stCondLst>
                                        </p:cTn>
                                        <p:tgtEl>
                                          <p:spTgt spid="6"/>
                                        </p:tgtEl>
                                      </p:cBhvr>
                                      <p:to x="100000" y="100000"/>
                                    </p:animScale>
                                    <p:animScale>
                                      <p:cBhvr>
                                        <p:cTn id="60" dur="26">
                                          <p:stCondLst>
                                            <p:cond delay="1808"/>
                                          </p:stCondLst>
                                        </p:cTn>
                                        <p:tgtEl>
                                          <p:spTgt spid="6"/>
                                        </p:tgtEl>
                                      </p:cBhvr>
                                      <p:to x="100000" y="95000"/>
                                    </p:animScale>
                                    <p:animScale>
                                      <p:cBhvr>
                                        <p:cTn id="61" dur="166" decel="50000">
                                          <p:stCondLst>
                                            <p:cond delay="1834"/>
                                          </p:stCondLst>
                                        </p:cTn>
                                        <p:tgtEl>
                                          <p:spTgt spid="6"/>
                                        </p:tgtEl>
                                      </p:cBhvr>
                                      <p:to x="100000" y="100000"/>
                                    </p:animScale>
                                    <p:set>
                                      <p:cBhvr>
                                        <p:cTn id="62" dur="1" fill="hold">
                                          <p:stCondLst>
                                            <p:cond delay="1999"/>
                                          </p:stCondLst>
                                        </p:cTn>
                                        <p:tgtEl>
                                          <p:spTgt spid="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6" presetClass="exit" presetSubtype="0" fill="hold" grpId="0" nodeType="clickEffect">
                                  <p:stCondLst>
                                    <p:cond delay="0"/>
                                  </p:stCondLst>
                                  <p:childTnLst>
                                    <p:animEffect transition="out" filter="wipe(down)">
                                      <p:cBhvr>
                                        <p:cTn id="66" dur="180" accel="50000">
                                          <p:stCondLst>
                                            <p:cond delay="1820"/>
                                          </p:stCondLst>
                                        </p:cTn>
                                        <p:tgtEl>
                                          <p:spTgt spid="10"/>
                                        </p:tgtEl>
                                      </p:cBhvr>
                                    </p:animEffect>
                                    <p:anim calcmode="lin" valueType="num">
                                      <p:cBhvr>
                                        <p:cTn id="67" dur="1822" tmFilter="0,0; 0.14,0.31; 0.43,0.73; 0.71,0.91; 1.0,1.0">
                                          <p:stCondLst>
                                            <p:cond delay="0"/>
                                          </p:stCondLst>
                                        </p:cTn>
                                        <p:tgtEl>
                                          <p:spTgt spid="10"/>
                                        </p:tgtEl>
                                        <p:attrNameLst>
                                          <p:attrName>ppt_x</p:attrName>
                                        </p:attrNameLst>
                                      </p:cBhvr>
                                      <p:tavLst>
                                        <p:tav tm="0">
                                          <p:val>
                                            <p:strVal val="ppt_x"/>
                                          </p:val>
                                        </p:tav>
                                        <p:tav tm="100000">
                                          <p:val>
                                            <p:strVal val="#ppt_x+0.25"/>
                                          </p:val>
                                        </p:tav>
                                      </p:tavLst>
                                    </p:anim>
                                    <p:anim calcmode="lin" valueType="num">
                                      <p:cBhvr>
                                        <p:cTn id="68" dur="178">
                                          <p:stCondLst>
                                            <p:cond delay="1822"/>
                                          </p:stCondLst>
                                        </p:cTn>
                                        <p:tgtEl>
                                          <p:spTgt spid="10"/>
                                        </p:tgtEl>
                                        <p:attrNameLst>
                                          <p:attrName>ppt_x</p:attrName>
                                        </p:attrNameLst>
                                      </p:cBhvr>
                                      <p:tavLst>
                                        <p:tav tm="0">
                                          <p:val>
                                            <p:strVal val="ppt_x"/>
                                          </p:val>
                                        </p:tav>
                                        <p:tav tm="100000">
                                          <p:val>
                                            <p:strVal val="ppt_x"/>
                                          </p:val>
                                        </p:tav>
                                      </p:tavLst>
                                    </p:anim>
                                    <p:anim calcmode="lin" valueType="num">
                                      <p:cBhvr>
                                        <p:cTn id="69" dur="664" tmFilter="0.0,0.0;0.25,0.07;0.50,0.2;0.75,0.467;1.0,1.0">
                                          <p:stCondLst>
                                            <p:cond delay="0"/>
                                          </p:stCondLst>
                                        </p:cTn>
                                        <p:tgtEl>
                                          <p:spTgt spid="1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0" dur="664" tmFilter="0, 0; 0.125,0.2665; 0.25,0.4; 0.375,0.465; 0.5,0.5;  0.625,0.535; 0.75,0.6; 0.875,0.7335; 1,1">
                                          <p:stCondLst>
                                            <p:cond delay="664"/>
                                          </p:stCondLst>
                                        </p:cTn>
                                        <p:tgtEl>
                                          <p:spTgt spid="1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1" dur="332" tmFilter="0, 0; 0.125,0.2665; 0.25,0.4; 0.375,0.465; 0.5,0.5;  0.625,0.535; 0.75,0.6; 0.875,0.7335; 1,1">
                                          <p:stCondLst>
                                            <p:cond delay="1324"/>
                                          </p:stCondLst>
                                        </p:cTn>
                                        <p:tgtEl>
                                          <p:spTgt spid="1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2" dur="164" tmFilter="0, 0; 0.125,0.2665; 0.25,0.4; 0.375,0.465; 0.5,0.5;  0.625,0.535; 0.75,0.6; 0.875,0.7335; 1,1">
                                          <p:stCondLst>
                                            <p:cond delay="1656"/>
                                          </p:stCondLst>
                                        </p:cTn>
                                        <p:tgtEl>
                                          <p:spTgt spid="1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3" dur="180" accel="50000">
                                          <p:stCondLst>
                                            <p:cond delay="1820"/>
                                          </p:stCondLst>
                                        </p:cTn>
                                        <p:tgtEl>
                                          <p:spTgt spid="10"/>
                                        </p:tgtEl>
                                        <p:attrNameLst>
                                          <p:attrName>ppt_y</p:attrName>
                                        </p:attrNameLst>
                                      </p:cBhvr>
                                      <p:tavLst>
                                        <p:tav tm="0">
                                          <p:val>
                                            <p:strVal val="ppt_y"/>
                                          </p:val>
                                        </p:tav>
                                        <p:tav tm="100000">
                                          <p:val>
                                            <p:strVal val="ppt_y+ppt_h"/>
                                          </p:val>
                                        </p:tav>
                                      </p:tavLst>
                                    </p:anim>
                                    <p:animScale>
                                      <p:cBhvr>
                                        <p:cTn id="74" dur="26">
                                          <p:stCondLst>
                                            <p:cond delay="620"/>
                                          </p:stCondLst>
                                        </p:cTn>
                                        <p:tgtEl>
                                          <p:spTgt spid="10"/>
                                        </p:tgtEl>
                                      </p:cBhvr>
                                      <p:to x="100000" y="60000"/>
                                    </p:animScale>
                                    <p:animScale>
                                      <p:cBhvr>
                                        <p:cTn id="75" dur="166" decel="50000">
                                          <p:stCondLst>
                                            <p:cond delay="64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set>
                                      <p:cBhvr>
                                        <p:cTn id="82" dur="1" fill="hold">
                                          <p:stCondLst>
                                            <p:cond delay="1999"/>
                                          </p:stCondLst>
                                        </p:cTn>
                                        <p:tgtEl>
                                          <p:spTgt spid="10"/>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6" presetClass="exit" presetSubtype="0" fill="hold" grpId="0" nodeType="clickEffect">
                                  <p:stCondLst>
                                    <p:cond delay="0"/>
                                  </p:stCondLst>
                                  <p:childTnLst>
                                    <p:animEffect transition="out" filter="wipe(down)">
                                      <p:cBhvr>
                                        <p:cTn id="86" dur="180" accel="50000">
                                          <p:stCondLst>
                                            <p:cond delay="1820"/>
                                          </p:stCondLst>
                                        </p:cTn>
                                        <p:tgtEl>
                                          <p:spTgt spid="7"/>
                                        </p:tgtEl>
                                      </p:cBhvr>
                                    </p:animEffect>
                                    <p:anim calcmode="lin" valueType="num">
                                      <p:cBhvr>
                                        <p:cTn id="87" dur="1822" tmFilter="0,0; 0.14,0.31; 0.43,0.73; 0.71,0.91; 1.0,1.0">
                                          <p:stCondLst>
                                            <p:cond delay="0"/>
                                          </p:stCondLst>
                                        </p:cTn>
                                        <p:tgtEl>
                                          <p:spTgt spid="7"/>
                                        </p:tgtEl>
                                        <p:attrNameLst>
                                          <p:attrName>ppt_x</p:attrName>
                                        </p:attrNameLst>
                                      </p:cBhvr>
                                      <p:tavLst>
                                        <p:tav tm="0">
                                          <p:val>
                                            <p:strVal val="ppt_x"/>
                                          </p:val>
                                        </p:tav>
                                        <p:tav tm="100000">
                                          <p:val>
                                            <p:strVal val="#ppt_x+0.25"/>
                                          </p:val>
                                        </p:tav>
                                      </p:tavLst>
                                    </p:anim>
                                    <p:anim calcmode="lin" valueType="num">
                                      <p:cBhvr>
                                        <p:cTn id="88" dur="178">
                                          <p:stCondLst>
                                            <p:cond delay="1822"/>
                                          </p:stCondLst>
                                        </p:cTn>
                                        <p:tgtEl>
                                          <p:spTgt spid="7"/>
                                        </p:tgtEl>
                                        <p:attrNameLst>
                                          <p:attrName>ppt_x</p:attrName>
                                        </p:attrNameLst>
                                      </p:cBhvr>
                                      <p:tavLst>
                                        <p:tav tm="0">
                                          <p:val>
                                            <p:strVal val="ppt_x"/>
                                          </p:val>
                                        </p:tav>
                                        <p:tav tm="100000">
                                          <p:val>
                                            <p:strVal val="ppt_x"/>
                                          </p:val>
                                        </p:tav>
                                      </p:tavLst>
                                    </p:anim>
                                    <p:anim calcmode="lin" valueType="num">
                                      <p:cBhvr>
                                        <p:cTn id="89" dur="664" tmFilter="0.0,0.0;0.25,0.07;0.50,0.2;0.75,0.467;1.0,1.0">
                                          <p:stCondLst>
                                            <p:cond delay="0"/>
                                          </p:stCondLst>
                                        </p:cTn>
                                        <p:tgtEl>
                                          <p:spTgt spid="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90" dur="664" tmFilter="0, 0; 0.125,0.2665; 0.25,0.4; 0.375,0.465; 0.5,0.5;  0.625,0.535; 0.75,0.6; 0.875,0.7335; 1,1">
                                          <p:stCondLst>
                                            <p:cond delay="664"/>
                                          </p:stCondLst>
                                        </p:cTn>
                                        <p:tgtEl>
                                          <p:spTgt spid="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91" dur="332" tmFilter="0, 0; 0.125,0.2665; 0.25,0.4; 0.375,0.465; 0.5,0.5;  0.625,0.535; 0.75,0.6; 0.875,0.7335; 1,1">
                                          <p:stCondLst>
                                            <p:cond delay="1324"/>
                                          </p:stCondLst>
                                        </p:cTn>
                                        <p:tgtEl>
                                          <p:spTgt spid="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92" dur="164" tmFilter="0, 0; 0.125,0.2665; 0.25,0.4; 0.375,0.465; 0.5,0.5;  0.625,0.535; 0.75,0.6; 0.875,0.7335; 1,1">
                                          <p:stCondLst>
                                            <p:cond delay="1656"/>
                                          </p:stCondLst>
                                        </p:cTn>
                                        <p:tgtEl>
                                          <p:spTgt spid="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93" dur="180" accel="50000">
                                          <p:stCondLst>
                                            <p:cond delay="1820"/>
                                          </p:stCondLst>
                                        </p:cTn>
                                        <p:tgtEl>
                                          <p:spTgt spid="7"/>
                                        </p:tgtEl>
                                        <p:attrNameLst>
                                          <p:attrName>ppt_y</p:attrName>
                                        </p:attrNameLst>
                                      </p:cBhvr>
                                      <p:tavLst>
                                        <p:tav tm="0">
                                          <p:val>
                                            <p:strVal val="ppt_y"/>
                                          </p:val>
                                        </p:tav>
                                        <p:tav tm="100000">
                                          <p:val>
                                            <p:strVal val="ppt_y+ppt_h"/>
                                          </p:val>
                                        </p:tav>
                                      </p:tavLst>
                                    </p:anim>
                                    <p:animScale>
                                      <p:cBhvr>
                                        <p:cTn id="94" dur="26">
                                          <p:stCondLst>
                                            <p:cond delay="620"/>
                                          </p:stCondLst>
                                        </p:cTn>
                                        <p:tgtEl>
                                          <p:spTgt spid="7"/>
                                        </p:tgtEl>
                                      </p:cBhvr>
                                      <p:to x="100000" y="60000"/>
                                    </p:animScale>
                                    <p:animScale>
                                      <p:cBhvr>
                                        <p:cTn id="95" dur="166" decel="50000">
                                          <p:stCondLst>
                                            <p:cond delay="646"/>
                                          </p:stCondLst>
                                        </p:cTn>
                                        <p:tgtEl>
                                          <p:spTgt spid="7"/>
                                        </p:tgtEl>
                                      </p:cBhvr>
                                      <p:to x="100000" y="100000"/>
                                    </p:animScale>
                                    <p:animScale>
                                      <p:cBhvr>
                                        <p:cTn id="96" dur="26">
                                          <p:stCondLst>
                                            <p:cond delay="1312"/>
                                          </p:stCondLst>
                                        </p:cTn>
                                        <p:tgtEl>
                                          <p:spTgt spid="7"/>
                                        </p:tgtEl>
                                      </p:cBhvr>
                                      <p:to x="100000" y="80000"/>
                                    </p:animScale>
                                    <p:animScale>
                                      <p:cBhvr>
                                        <p:cTn id="97" dur="166" decel="50000">
                                          <p:stCondLst>
                                            <p:cond delay="1338"/>
                                          </p:stCondLst>
                                        </p:cTn>
                                        <p:tgtEl>
                                          <p:spTgt spid="7"/>
                                        </p:tgtEl>
                                      </p:cBhvr>
                                      <p:to x="100000" y="100000"/>
                                    </p:animScale>
                                    <p:animScale>
                                      <p:cBhvr>
                                        <p:cTn id="98" dur="26">
                                          <p:stCondLst>
                                            <p:cond delay="1642"/>
                                          </p:stCondLst>
                                        </p:cTn>
                                        <p:tgtEl>
                                          <p:spTgt spid="7"/>
                                        </p:tgtEl>
                                      </p:cBhvr>
                                      <p:to x="100000" y="90000"/>
                                    </p:animScale>
                                    <p:animScale>
                                      <p:cBhvr>
                                        <p:cTn id="99" dur="166" decel="50000">
                                          <p:stCondLst>
                                            <p:cond delay="1668"/>
                                          </p:stCondLst>
                                        </p:cTn>
                                        <p:tgtEl>
                                          <p:spTgt spid="7"/>
                                        </p:tgtEl>
                                      </p:cBhvr>
                                      <p:to x="100000" y="100000"/>
                                    </p:animScale>
                                    <p:animScale>
                                      <p:cBhvr>
                                        <p:cTn id="100" dur="26">
                                          <p:stCondLst>
                                            <p:cond delay="1808"/>
                                          </p:stCondLst>
                                        </p:cTn>
                                        <p:tgtEl>
                                          <p:spTgt spid="7"/>
                                        </p:tgtEl>
                                      </p:cBhvr>
                                      <p:to x="100000" y="95000"/>
                                    </p:animScale>
                                    <p:animScale>
                                      <p:cBhvr>
                                        <p:cTn id="101" dur="166" decel="50000">
                                          <p:stCondLst>
                                            <p:cond delay="1834"/>
                                          </p:stCondLst>
                                        </p:cTn>
                                        <p:tgtEl>
                                          <p:spTgt spid="7"/>
                                        </p:tgtEl>
                                      </p:cBhvr>
                                      <p:to x="100000" y="100000"/>
                                    </p:animScale>
                                    <p:set>
                                      <p:cBhvr>
                                        <p:cTn id="102" dur="1" fill="hold">
                                          <p:stCondLst>
                                            <p:cond delay="1999"/>
                                          </p:stCondLst>
                                        </p:cTn>
                                        <p:tgtEl>
                                          <p:spTgt spid="7"/>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6" presetClass="exit" presetSubtype="0" fill="hold" grpId="0" nodeType="clickEffect">
                                  <p:stCondLst>
                                    <p:cond delay="0"/>
                                  </p:stCondLst>
                                  <p:childTnLst>
                                    <p:animEffect transition="out" filter="wipe(down)">
                                      <p:cBhvr>
                                        <p:cTn id="106" dur="180" accel="50000">
                                          <p:stCondLst>
                                            <p:cond delay="1820"/>
                                          </p:stCondLst>
                                        </p:cTn>
                                        <p:tgtEl>
                                          <p:spTgt spid="11"/>
                                        </p:tgtEl>
                                      </p:cBhvr>
                                    </p:animEffect>
                                    <p:anim calcmode="lin" valueType="num">
                                      <p:cBhvr>
                                        <p:cTn id="107" dur="1822" tmFilter="0,0; 0.14,0.31; 0.43,0.73; 0.71,0.91; 1.0,1.0">
                                          <p:stCondLst>
                                            <p:cond delay="0"/>
                                          </p:stCondLst>
                                        </p:cTn>
                                        <p:tgtEl>
                                          <p:spTgt spid="11"/>
                                        </p:tgtEl>
                                        <p:attrNameLst>
                                          <p:attrName>ppt_x</p:attrName>
                                        </p:attrNameLst>
                                      </p:cBhvr>
                                      <p:tavLst>
                                        <p:tav tm="0">
                                          <p:val>
                                            <p:strVal val="ppt_x"/>
                                          </p:val>
                                        </p:tav>
                                        <p:tav tm="100000">
                                          <p:val>
                                            <p:strVal val="#ppt_x+0.25"/>
                                          </p:val>
                                        </p:tav>
                                      </p:tavLst>
                                    </p:anim>
                                    <p:anim calcmode="lin" valueType="num">
                                      <p:cBhvr>
                                        <p:cTn id="108" dur="178">
                                          <p:stCondLst>
                                            <p:cond delay="1822"/>
                                          </p:stCondLst>
                                        </p:cTn>
                                        <p:tgtEl>
                                          <p:spTgt spid="11"/>
                                        </p:tgtEl>
                                        <p:attrNameLst>
                                          <p:attrName>ppt_x</p:attrName>
                                        </p:attrNameLst>
                                      </p:cBhvr>
                                      <p:tavLst>
                                        <p:tav tm="0">
                                          <p:val>
                                            <p:strVal val="ppt_x"/>
                                          </p:val>
                                        </p:tav>
                                        <p:tav tm="100000">
                                          <p:val>
                                            <p:strVal val="ppt_x"/>
                                          </p:val>
                                        </p:tav>
                                      </p:tavLst>
                                    </p:anim>
                                    <p:anim calcmode="lin" valueType="num">
                                      <p:cBhvr>
                                        <p:cTn id="109" dur="664" tmFilter="0.0,0.0;0.25,0.07;0.50,0.2;0.75,0.467;1.0,1.0">
                                          <p:stCondLst>
                                            <p:cond delay="0"/>
                                          </p:stCondLst>
                                        </p:cTn>
                                        <p:tgtEl>
                                          <p:spTgt spid="1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10" dur="664" tmFilter="0, 0; 0.125,0.2665; 0.25,0.4; 0.375,0.465; 0.5,0.5;  0.625,0.535; 0.75,0.6; 0.875,0.7335; 1,1">
                                          <p:stCondLst>
                                            <p:cond delay="664"/>
                                          </p:stCondLst>
                                        </p:cTn>
                                        <p:tgtEl>
                                          <p:spTgt spid="1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1" dur="332" tmFilter="0, 0; 0.125,0.2665; 0.25,0.4; 0.375,0.465; 0.5,0.5;  0.625,0.535; 0.75,0.6; 0.875,0.7335; 1,1">
                                          <p:stCondLst>
                                            <p:cond delay="1324"/>
                                          </p:stCondLst>
                                        </p:cTn>
                                        <p:tgtEl>
                                          <p:spTgt spid="1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12" dur="164" tmFilter="0, 0; 0.125,0.2665; 0.25,0.4; 0.375,0.465; 0.5,0.5;  0.625,0.535; 0.75,0.6; 0.875,0.7335; 1,1">
                                          <p:stCondLst>
                                            <p:cond delay="1656"/>
                                          </p:stCondLst>
                                        </p:cTn>
                                        <p:tgtEl>
                                          <p:spTgt spid="1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13" dur="180" accel="50000">
                                          <p:stCondLst>
                                            <p:cond delay="1820"/>
                                          </p:stCondLst>
                                        </p:cTn>
                                        <p:tgtEl>
                                          <p:spTgt spid="11"/>
                                        </p:tgtEl>
                                        <p:attrNameLst>
                                          <p:attrName>ppt_y</p:attrName>
                                        </p:attrNameLst>
                                      </p:cBhvr>
                                      <p:tavLst>
                                        <p:tav tm="0">
                                          <p:val>
                                            <p:strVal val="ppt_y"/>
                                          </p:val>
                                        </p:tav>
                                        <p:tav tm="100000">
                                          <p:val>
                                            <p:strVal val="ppt_y+ppt_h"/>
                                          </p:val>
                                        </p:tav>
                                      </p:tavLst>
                                    </p:anim>
                                    <p:animScale>
                                      <p:cBhvr>
                                        <p:cTn id="114" dur="26">
                                          <p:stCondLst>
                                            <p:cond delay="620"/>
                                          </p:stCondLst>
                                        </p:cTn>
                                        <p:tgtEl>
                                          <p:spTgt spid="11"/>
                                        </p:tgtEl>
                                      </p:cBhvr>
                                      <p:to x="100000" y="60000"/>
                                    </p:animScale>
                                    <p:animScale>
                                      <p:cBhvr>
                                        <p:cTn id="115" dur="166" decel="50000">
                                          <p:stCondLst>
                                            <p:cond delay="646"/>
                                          </p:stCondLst>
                                        </p:cTn>
                                        <p:tgtEl>
                                          <p:spTgt spid="11"/>
                                        </p:tgtEl>
                                      </p:cBhvr>
                                      <p:to x="100000" y="100000"/>
                                    </p:animScale>
                                    <p:animScale>
                                      <p:cBhvr>
                                        <p:cTn id="116" dur="26">
                                          <p:stCondLst>
                                            <p:cond delay="1312"/>
                                          </p:stCondLst>
                                        </p:cTn>
                                        <p:tgtEl>
                                          <p:spTgt spid="11"/>
                                        </p:tgtEl>
                                      </p:cBhvr>
                                      <p:to x="100000" y="80000"/>
                                    </p:animScale>
                                    <p:animScale>
                                      <p:cBhvr>
                                        <p:cTn id="117" dur="166" decel="50000">
                                          <p:stCondLst>
                                            <p:cond delay="1338"/>
                                          </p:stCondLst>
                                        </p:cTn>
                                        <p:tgtEl>
                                          <p:spTgt spid="11"/>
                                        </p:tgtEl>
                                      </p:cBhvr>
                                      <p:to x="100000" y="100000"/>
                                    </p:animScale>
                                    <p:animScale>
                                      <p:cBhvr>
                                        <p:cTn id="118" dur="26">
                                          <p:stCondLst>
                                            <p:cond delay="1642"/>
                                          </p:stCondLst>
                                        </p:cTn>
                                        <p:tgtEl>
                                          <p:spTgt spid="11"/>
                                        </p:tgtEl>
                                      </p:cBhvr>
                                      <p:to x="100000" y="90000"/>
                                    </p:animScale>
                                    <p:animScale>
                                      <p:cBhvr>
                                        <p:cTn id="119" dur="166" decel="50000">
                                          <p:stCondLst>
                                            <p:cond delay="1668"/>
                                          </p:stCondLst>
                                        </p:cTn>
                                        <p:tgtEl>
                                          <p:spTgt spid="11"/>
                                        </p:tgtEl>
                                      </p:cBhvr>
                                      <p:to x="100000" y="100000"/>
                                    </p:animScale>
                                    <p:animScale>
                                      <p:cBhvr>
                                        <p:cTn id="120" dur="26">
                                          <p:stCondLst>
                                            <p:cond delay="1808"/>
                                          </p:stCondLst>
                                        </p:cTn>
                                        <p:tgtEl>
                                          <p:spTgt spid="11"/>
                                        </p:tgtEl>
                                      </p:cBhvr>
                                      <p:to x="100000" y="95000"/>
                                    </p:animScale>
                                    <p:animScale>
                                      <p:cBhvr>
                                        <p:cTn id="121" dur="166" decel="50000">
                                          <p:stCondLst>
                                            <p:cond delay="1834"/>
                                          </p:stCondLst>
                                        </p:cTn>
                                        <p:tgtEl>
                                          <p:spTgt spid="11"/>
                                        </p:tgtEl>
                                      </p:cBhvr>
                                      <p:to x="100000" y="100000"/>
                                    </p:animScale>
                                    <p:set>
                                      <p:cBhvr>
                                        <p:cTn id="122" dur="1" fill="hold">
                                          <p:stCondLst>
                                            <p:cond delay="1999"/>
                                          </p:stCondLst>
                                        </p:cTn>
                                        <p:tgtEl>
                                          <p:spTgt spid="11"/>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26" presetClass="exit" presetSubtype="0" fill="hold" grpId="0" nodeType="clickEffect">
                                  <p:stCondLst>
                                    <p:cond delay="0"/>
                                  </p:stCondLst>
                                  <p:childTnLst>
                                    <p:animEffect transition="out" filter="wipe(down)">
                                      <p:cBhvr>
                                        <p:cTn id="126" dur="180" accel="50000">
                                          <p:stCondLst>
                                            <p:cond delay="1820"/>
                                          </p:stCondLst>
                                        </p:cTn>
                                        <p:tgtEl>
                                          <p:spTgt spid="8"/>
                                        </p:tgtEl>
                                      </p:cBhvr>
                                    </p:animEffect>
                                    <p:anim calcmode="lin" valueType="num">
                                      <p:cBhvr>
                                        <p:cTn id="127" dur="1822" tmFilter="0,0; 0.14,0.31; 0.43,0.73; 0.71,0.91; 1.0,1.0">
                                          <p:stCondLst>
                                            <p:cond delay="0"/>
                                          </p:stCondLst>
                                        </p:cTn>
                                        <p:tgtEl>
                                          <p:spTgt spid="8"/>
                                        </p:tgtEl>
                                        <p:attrNameLst>
                                          <p:attrName>ppt_x</p:attrName>
                                        </p:attrNameLst>
                                      </p:cBhvr>
                                      <p:tavLst>
                                        <p:tav tm="0">
                                          <p:val>
                                            <p:strVal val="ppt_x"/>
                                          </p:val>
                                        </p:tav>
                                        <p:tav tm="100000">
                                          <p:val>
                                            <p:strVal val="#ppt_x+0.25"/>
                                          </p:val>
                                        </p:tav>
                                      </p:tavLst>
                                    </p:anim>
                                    <p:anim calcmode="lin" valueType="num">
                                      <p:cBhvr>
                                        <p:cTn id="128" dur="178">
                                          <p:stCondLst>
                                            <p:cond delay="1822"/>
                                          </p:stCondLst>
                                        </p:cTn>
                                        <p:tgtEl>
                                          <p:spTgt spid="8"/>
                                        </p:tgtEl>
                                        <p:attrNameLst>
                                          <p:attrName>ppt_x</p:attrName>
                                        </p:attrNameLst>
                                      </p:cBhvr>
                                      <p:tavLst>
                                        <p:tav tm="0">
                                          <p:val>
                                            <p:strVal val="ppt_x"/>
                                          </p:val>
                                        </p:tav>
                                        <p:tav tm="100000">
                                          <p:val>
                                            <p:strVal val="ppt_x"/>
                                          </p:val>
                                        </p:tav>
                                      </p:tavLst>
                                    </p:anim>
                                    <p:anim calcmode="lin" valueType="num">
                                      <p:cBhvr>
                                        <p:cTn id="129" dur="664" tmFilter="0.0,0.0;0.25,0.07;0.50,0.2;0.75,0.467;1.0,1.0">
                                          <p:stCondLst>
                                            <p:cond delay="0"/>
                                          </p:stCondLst>
                                        </p:cTn>
                                        <p:tgtEl>
                                          <p:spTgt spid="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30" dur="664" tmFilter="0, 0; 0.125,0.2665; 0.25,0.4; 0.375,0.465; 0.5,0.5;  0.625,0.535; 0.75,0.6; 0.875,0.7335; 1,1">
                                          <p:stCondLst>
                                            <p:cond delay="664"/>
                                          </p:stCondLst>
                                        </p:cTn>
                                        <p:tgtEl>
                                          <p:spTgt spid="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31" dur="332" tmFilter="0, 0; 0.125,0.2665; 0.25,0.4; 0.375,0.465; 0.5,0.5;  0.625,0.535; 0.75,0.6; 0.875,0.7335; 1,1">
                                          <p:stCondLst>
                                            <p:cond delay="1324"/>
                                          </p:stCondLst>
                                        </p:cTn>
                                        <p:tgtEl>
                                          <p:spTgt spid="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32" dur="164" tmFilter="0, 0; 0.125,0.2665; 0.25,0.4; 0.375,0.465; 0.5,0.5;  0.625,0.535; 0.75,0.6; 0.875,0.7335; 1,1">
                                          <p:stCondLst>
                                            <p:cond delay="1656"/>
                                          </p:stCondLst>
                                        </p:cTn>
                                        <p:tgtEl>
                                          <p:spTgt spid="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3" dur="180" accel="50000">
                                          <p:stCondLst>
                                            <p:cond delay="1820"/>
                                          </p:stCondLst>
                                        </p:cTn>
                                        <p:tgtEl>
                                          <p:spTgt spid="8"/>
                                        </p:tgtEl>
                                        <p:attrNameLst>
                                          <p:attrName>ppt_y</p:attrName>
                                        </p:attrNameLst>
                                      </p:cBhvr>
                                      <p:tavLst>
                                        <p:tav tm="0">
                                          <p:val>
                                            <p:strVal val="ppt_y"/>
                                          </p:val>
                                        </p:tav>
                                        <p:tav tm="100000">
                                          <p:val>
                                            <p:strVal val="ppt_y+ppt_h"/>
                                          </p:val>
                                        </p:tav>
                                      </p:tavLst>
                                    </p:anim>
                                    <p:animScale>
                                      <p:cBhvr>
                                        <p:cTn id="134" dur="26">
                                          <p:stCondLst>
                                            <p:cond delay="620"/>
                                          </p:stCondLst>
                                        </p:cTn>
                                        <p:tgtEl>
                                          <p:spTgt spid="8"/>
                                        </p:tgtEl>
                                      </p:cBhvr>
                                      <p:to x="100000" y="60000"/>
                                    </p:animScale>
                                    <p:animScale>
                                      <p:cBhvr>
                                        <p:cTn id="135" dur="166" decel="50000">
                                          <p:stCondLst>
                                            <p:cond delay="646"/>
                                          </p:stCondLst>
                                        </p:cTn>
                                        <p:tgtEl>
                                          <p:spTgt spid="8"/>
                                        </p:tgtEl>
                                      </p:cBhvr>
                                      <p:to x="100000" y="100000"/>
                                    </p:animScale>
                                    <p:animScale>
                                      <p:cBhvr>
                                        <p:cTn id="136" dur="26">
                                          <p:stCondLst>
                                            <p:cond delay="1312"/>
                                          </p:stCondLst>
                                        </p:cTn>
                                        <p:tgtEl>
                                          <p:spTgt spid="8"/>
                                        </p:tgtEl>
                                      </p:cBhvr>
                                      <p:to x="100000" y="80000"/>
                                    </p:animScale>
                                    <p:animScale>
                                      <p:cBhvr>
                                        <p:cTn id="137" dur="166" decel="50000">
                                          <p:stCondLst>
                                            <p:cond delay="1338"/>
                                          </p:stCondLst>
                                        </p:cTn>
                                        <p:tgtEl>
                                          <p:spTgt spid="8"/>
                                        </p:tgtEl>
                                      </p:cBhvr>
                                      <p:to x="100000" y="100000"/>
                                    </p:animScale>
                                    <p:animScale>
                                      <p:cBhvr>
                                        <p:cTn id="138" dur="26">
                                          <p:stCondLst>
                                            <p:cond delay="1642"/>
                                          </p:stCondLst>
                                        </p:cTn>
                                        <p:tgtEl>
                                          <p:spTgt spid="8"/>
                                        </p:tgtEl>
                                      </p:cBhvr>
                                      <p:to x="100000" y="90000"/>
                                    </p:animScale>
                                    <p:animScale>
                                      <p:cBhvr>
                                        <p:cTn id="139" dur="166" decel="50000">
                                          <p:stCondLst>
                                            <p:cond delay="1668"/>
                                          </p:stCondLst>
                                        </p:cTn>
                                        <p:tgtEl>
                                          <p:spTgt spid="8"/>
                                        </p:tgtEl>
                                      </p:cBhvr>
                                      <p:to x="100000" y="100000"/>
                                    </p:animScale>
                                    <p:animScale>
                                      <p:cBhvr>
                                        <p:cTn id="140" dur="26">
                                          <p:stCondLst>
                                            <p:cond delay="1808"/>
                                          </p:stCondLst>
                                        </p:cTn>
                                        <p:tgtEl>
                                          <p:spTgt spid="8"/>
                                        </p:tgtEl>
                                      </p:cBhvr>
                                      <p:to x="100000" y="95000"/>
                                    </p:animScale>
                                    <p:animScale>
                                      <p:cBhvr>
                                        <p:cTn id="141" dur="166" decel="50000">
                                          <p:stCondLst>
                                            <p:cond delay="1834"/>
                                          </p:stCondLst>
                                        </p:cTn>
                                        <p:tgtEl>
                                          <p:spTgt spid="8"/>
                                        </p:tgtEl>
                                      </p:cBhvr>
                                      <p:to x="100000" y="100000"/>
                                    </p:animScale>
                                    <p:set>
                                      <p:cBhvr>
                                        <p:cTn id="142" dur="1" fill="hold">
                                          <p:stCondLst>
                                            <p:cond delay="1999"/>
                                          </p:stCondLst>
                                        </p:cTn>
                                        <p:tgtEl>
                                          <p:spTgt spid="8"/>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26" presetClass="exit" presetSubtype="0" fill="hold" grpId="0" nodeType="clickEffect">
                                  <p:stCondLst>
                                    <p:cond delay="0"/>
                                  </p:stCondLst>
                                  <p:childTnLst>
                                    <p:animEffect transition="out" filter="wipe(down)">
                                      <p:cBhvr>
                                        <p:cTn id="146" dur="180" accel="50000">
                                          <p:stCondLst>
                                            <p:cond delay="1820"/>
                                          </p:stCondLst>
                                        </p:cTn>
                                        <p:tgtEl>
                                          <p:spTgt spid="12"/>
                                        </p:tgtEl>
                                      </p:cBhvr>
                                    </p:animEffect>
                                    <p:anim calcmode="lin" valueType="num">
                                      <p:cBhvr>
                                        <p:cTn id="147" dur="1822" tmFilter="0,0; 0.14,0.31; 0.43,0.73; 0.71,0.91; 1.0,1.0">
                                          <p:stCondLst>
                                            <p:cond delay="0"/>
                                          </p:stCondLst>
                                        </p:cTn>
                                        <p:tgtEl>
                                          <p:spTgt spid="12"/>
                                        </p:tgtEl>
                                        <p:attrNameLst>
                                          <p:attrName>ppt_x</p:attrName>
                                        </p:attrNameLst>
                                      </p:cBhvr>
                                      <p:tavLst>
                                        <p:tav tm="0">
                                          <p:val>
                                            <p:strVal val="ppt_x"/>
                                          </p:val>
                                        </p:tav>
                                        <p:tav tm="100000">
                                          <p:val>
                                            <p:strVal val="#ppt_x+0.25"/>
                                          </p:val>
                                        </p:tav>
                                      </p:tavLst>
                                    </p:anim>
                                    <p:anim calcmode="lin" valueType="num">
                                      <p:cBhvr>
                                        <p:cTn id="148" dur="178">
                                          <p:stCondLst>
                                            <p:cond delay="1822"/>
                                          </p:stCondLst>
                                        </p:cTn>
                                        <p:tgtEl>
                                          <p:spTgt spid="12"/>
                                        </p:tgtEl>
                                        <p:attrNameLst>
                                          <p:attrName>ppt_x</p:attrName>
                                        </p:attrNameLst>
                                      </p:cBhvr>
                                      <p:tavLst>
                                        <p:tav tm="0">
                                          <p:val>
                                            <p:strVal val="ppt_x"/>
                                          </p:val>
                                        </p:tav>
                                        <p:tav tm="100000">
                                          <p:val>
                                            <p:strVal val="ppt_x"/>
                                          </p:val>
                                        </p:tav>
                                      </p:tavLst>
                                    </p:anim>
                                    <p:anim calcmode="lin" valueType="num">
                                      <p:cBhvr>
                                        <p:cTn id="149" dur="664" tmFilter="0.0,0.0;0.25,0.07;0.50,0.2;0.75,0.467;1.0,1.0">
                                          <p:stCondLst>
                                            <p:cond delay="0"/>
                                          </p:stCondLst>
                                        </p:cTn>
                                        <p:tgtEl>
                                          <p:spTgt spid="1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0" dur="664" tmFilter="0, 0; 0.125,0.2665; 0.25,0.4; 0.375,0.465; 0.5,0.5;  0.625,0.535; 0.75,0.6; 0.875,0.7335; 1,1">
                                          <p:stCondLst>
                                            <p:cond delay="664"/>
                                          </p:stCondLst>
                                        </p:cTn>
                                        <p:tgtEl>
                                          <p:spTgt spid="1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51" dur="332" tmFilter="0, 0; 0.125,0.2665; 0.25,0.4; 0.375,0.465; 0.5,0.5;  0.625,0.535; 0.75,0.6; 0.875,0.7335; 1,1">
                                          <p:stCondLst>
                                            <p:cond delay="1324"/>
                                          </p:stCondLst>
                                        </p:cTn>
                                        <p:tgtEl>
                                          <p:spTgt spid="1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52" dur="164" tmFilter="0, 0; 0.125,0.2665; 0.25,0.4; 0.375,0.465; 0.5,0.5;  0.625,0.535; 0.75,0.6; 0.875,0.7335; 1,1">
                                          <p:stCondLst>
                                            <p:cond delay="1656"/>
                                          </p:stCondLst>
                                        </p:cTn>
                                        <p:tgtEl>
                                          <p:spTgt spid="1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53" dur="180" accel="50000">
                                          <p:stCondLst>
                                            <p:cond delay="1820"/>
                                          </p:stCondLst>
                                        </p:cTn>
                                        <p:tgtEl>
                                          <p:spTgt spid="12"/>
                                        </p:tgtEl>
                                        <p:attrNameLst>
                                          <p:attrName>ppt_y</p:attrName>
                                        </p:attrNameLst>
                                      </p:cBhvr>
                                      <p:tavLst>
                                        <p:tav tm="0">
                                          <p:val>
                                            <p:strVal val="ppt_y"/>
                                          </p:val>
                                        </p:tav>
                                        <p:tav tm="100000">
                                          <p:val>
                                            <p:strVal val="ppt_y+ppt_h"/>
                                          </p:val>
                                        </p:tav>
                                      </p:tavLst>
                                    </p:anim>
                                    <p:animScale>
                                      <p:cBhvr>
                                        <p:cTn id="154" dur="26">
                                          <p:stCondLst>
                                            <p:cond delay="620"/>
                                          </p:stCondLst>
                                        </p:cTn>
                                        <p:tgtEl>
                                          <p:spTgt spid="12"/>
                                        </p:tgtEl>
                                      </p:cBhvr>
                                      <p:to x="100000" y="60000"/>
                                    </p:animScale>
                                    <p:animScale>
                                      <p:cBhvr>
                                        <p:cTn id="155" dur="166" decel="50000">
                                          <p:stCondLst>
                                            <p:cond delay="646"/>
                                          </p:stCondLst>
                                        </p:cTn>
                                        <p:tgtEl>
                                          <p:spTgt spid="12"/>
                                        </p:tgtEl>
                                      </p:cBhvr>
                                      <p:to x="100000" y="100000"/>
                                    </p:animScale>
                                    <p:animScale>
                                      <p:cBhvr>
                                        <p:cTn id="156" dur="26">
                                          <p:stCondLst>
                                            <p:cond delay="1312"/>
                                          </p:stCondLst>
                                        </p:cTn>
                                        <p:tgtEl>
                                          <p:spTgt spid="12"/>
                                        </p:tgtEl>
                                      </p:cBhvr>
                                      <p:to x="100000" y="80000"/>
                                    </p:animScale>
                                    <p:animScale>
                                      <p:cBhvr>
                                        <p:cTn id="157" dur="166" decel="50000">
                                          <p:stCondLst>
                                            <p:cond delay="1338"/>
                                          </p:stCondLst>
                                        </p:cTn>
                                        <p:tgtEl>
                                          <p:spTgt spid="12"/>
                                        </p:tgtEl>
                                      </p:cBhvr>
                                      <p:to x="100000" y="100000"/>
                                    </p:animScale>
                                    <p:animScale>
                                      <p:cBhvr>
                                        <p:cTn id="158" dur="26">
                                          <p:stCondLst>
                                            <p:cond delay="1642"/>
                                          </p:stCondLst>
                                        </p:cTn>
                                        <p:tgtEl>
                                          <p:spTgt spid="12"/>
                                        </p:tgtEl>
                                      </p:cBhvr>
                                      <p:to x="100000" y="90000"/>
                                    </p:animScale>
                                    <p:animScale>
                                      <p:cBhvr>
                                        <p:cTn id="159" dur="166" decel="50000">
                                          <p:stCondLst>
                                            <p:cond delay="1668"/>
                                          </p:stCondLst>
                                        </p:cTn>
                                        <p:tgtEl>
                                          <p:spTgt spid="12"/>
                                        </p:tgtEl>
                                      </p:cBhvr>
                                      <p:to x="100000" y="100000"/>
                                    </p:animScale>
                                    <p:animScale>
                                      <p:cBhvr>
                                        <p:cTn id="160" dur="26">
                                          <p:stCondLst>
                                            <p:cond delay="1808"/>
                                          </p:stCondLst>
                                        </p:cTn>
                                        <p:tgtEl>
                                          <p:spTgt spid="12"/>
                                        </p:tgtEl>
                                      </p:cBhvr>
                                      <p:to x="100000" y="95000"/>
                                    </p:animScale>
                                    <p:animScale>
                                      <p:cBhvr>
                                        <p:cTn id="161" dur="166" decel="50000">
                                          <p:stCondLst>
                                            <p:cond delay="1834"/>
                                          </p:stCondLst>
                                        </p:cTn>
                                        <p:tgtEl>
                                          <p:spTgt spid="12"/>
                                        </p:tgtEl>
                                      </p:cBhvr>
                                      <p:to x="100000" y="100000"/>
                                    </p:animScale>
                                    <p:set>
                                      <p:cBhvr>
                                        <p:cTn id="162"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5300" y="304800"/>
            <a:ext cx="11201400" cy="762000"/>
          </a:xfrm>
          <a:prstGeom prst="rect">
            <a:avLst/>
          </a:prstGeom>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smtClean="0">
                <a:latin typeface="Calibri" charset="0"/>
                <a:ea typeface="Calibri" charset="0"/>
                <a:cs typeface="Calibri" charset="0"/>
              </a:rPr>
              <a:t>Assessed Homework - MAT</a:t>
            </a:r>
            <a:endParaRPr lang="en-GB" sz="4000" b="1" dirty="0">
              <a:latin typeface="Calibri" charset="0"/>
              <a:ea typeface="Calibri" charset="0"/>
              <a:cs typeface="Calibri" charset="0"/>
            </a:endParaRPr>
          </a:p>
        </p:txBody>
      </p:sp>
      <p:pic>
        <p:nvPicPr>
          <p:cNvPr id="5" name="Picture 4"/>
          <p:cNvPicPr>
            <a:picLocks noChangeAspect="1"/>
          </p:cNvPicPr>
          <p:nvPr/>
        </p:nvPicPr>
        <p:blipFill rotWithShape="1">
          <a:blip r:embed="rId2"/>
          <a:srcRect l="21666" t="19630" r="20834" b="14445"/>
          <a:stretch/>
        </p:blipFill>
        <p:spPr>
          <a:xfrm>
            <a:off x="1960651" y="1295400"/>
            <a:ext cx="8270697" cy="5334000"/>
          </a:xfrm>
          <a:prstGeom prst="rect">
            <a:avLst/>
          </a:prstGeom>
        </p:spPr>
      </p:pic>
    </p:spTree>
    <p:extLst>
      <p:ext uri="{BB962C8B-B14F-4D97-AF65-F5344CB8AC3E}">
        <p14:creationId xmlns:p14="http://schemas.microsoft.com/office/powerpoint/2010/main" val="3354347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457200" y="457200"/>
            <a:ext cx="11201400" cy="762000"/>
          </a:xfrm>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ln>
            <a:solidFill>
              <a:schemeClr val="tx1"/>
            </a:solidFill>
          </a:ln>
        </p:spPr>
        <p:txBody>
          <a:bodyPr>
            <a:noAutofit/>
          </a:bodyPr>
          <a:lstStyle/>
          <a:p>
            <a:r>
              <a:rPr lang="en-GB" sz="4000" b="1" dirty="0" smtClean="0">
                <a:latin typeface="Calibri" charset="0"/>
                <a:ea typeface="Calibri" charset="0"/>
                <a:cs typeface="Calibri" charset="0"/>
              </a:rPr>
              <a:t>Properties of Water</a:t>
            </a:r>
            <a:endParaRPr lang="en-GB" sz="4000" b="1" dirty="0">
              <a:latin typeface="Calibri" charset="0"/>
              <a:ea typeface="Calibri" charset="0"/>
              <a:cs typeface="Calibri" charset="0"/>
            </a:endParaRPr>
          </a:p>
        </p:txBody>
      </p:sp>
      <p:sp>
        <p:nvSpPr>
          <p:cNvPr id="5" name="Subtitle 2"/>
          <p:cNvSpPr>
            <a:spLocks noGrp="1"/>
          </p:cNvSpPr>
          <p:nvPr>
            <p:ph type="subTitle" idx="1"/>
          </p:nvPr>
        </p:nvSpPr>
        <p:spPr>
          <a:xfrm>
            <a:off x="838200" y="1676400"/>
            <a:ext cx="4876800" cy="4724400"/>
          </a:xfrm>
          <a:gradFill flip="none" rotWithShape="1">
            <a:gsLst>
              <a:gs pos="0">
                <a:srgbClr val="FF97DC"/>
              </a:gs>
              <a:gs pos="100000">
                <a:srgbClr val="99FF66">
                  <a:tint val="44500"/>
                  <a:satMod val="160000"/>
                </a:srgbClr>
              </a:gs>
              <a:gs pos="100000">
                <a:srgbClr val="99FF66">
                  <a:tint val="23500"/>
                  <a:satMod val="160000"/>
                </a:srgbClr>
              </a:gs>
            </a:gsLst>
            <a:lin ang="5400000" scaled="1"/>
            <a:tileRect/>
          </a:gradFill>
          <a:ln>
            <a:solidFill>
              <a:schemeClr val="tx1"/>
            </a:solidFill>
          </a:ln>
        </p:spPr>
        <p:txBody>
          <a:bodyPr>
            <a:normAutofit/>
          </a:bodyPr>
          <a:lstStyle/>
          <a:p>
            <a:r>
              <a:rPr lang="en-GB" sz="4000" u="sng" dirty="0">
                <a:solidFill>
                  <a:schemeClr val="tx1"/>
                </a:solidFill>
              </a:rPr>
              <a:t>Learning objective</a:t>
            </a:r>
          </a:p>
          <a:p>
            <a:pPr marL="342900" indent="-342900" algn="l">
              <a:buFont typeface="Arial" panose="020B0604020202020204" pitchFamily="34" charset="0"/>
              <a:buChar char="•"/>
            </a:pPr>
            <a:r>
              <a:rPr lang="en-GB" sz="3600" dirty="0">
                <a:solidFill>
                  <a:schemeClr val="tx1"/>
                </a:solidFill>
              </a:rPr>
              <a:t>To know about the properties and bonding of water</a:t>
            </a:r>
            <a:endParaRPr lang="en-GB" sz="3200" dirty="0" smtClean="0">
              <a:solidFill>
                <a:schemeClr val="tx1"/>
              </a:solidFill>
            </a:endParaRPr>
          </a:p>
          <a:p>
            <a:pPr marL="342900" indent="-342900" algn="l">
              <a:buFont typeface="Arial" panose="020B0604020202020204" pitchFamily="34" charset="0"/>
              <a:buChar char="•"/>
            </a:pPr>
            <a:endParaRPr lang="en-GB" sz="2800" dirty="0"/>
          </a:p>
        </p:txBody>
      </p:sp>
      <p:sp>
        <p:nvSpPr>
          <p:cNvPr id="6" name="Subtitle 2"/>
          <p:cNvSpPr txBox="1">
            <a:spLocks/>
          </p:cNvSpPr>
          <p:nvPr/>
        </p:nvSpPr>
        <p:spPr>
          <a:xfrm>
            <a:off x="6477000" y="1684421"/>
            <a:ext cx="4876800" cy="4716379"/>
          </a:xfrm>
          <a:prstGeom prst="rect">
            <a:avLst/>
          </a:prstGeom>
          <a:solidFill>
            <a:srgbClr val="FFFF00"/>
          </a:solidFill>
          <a:ln>
            <a:solidFill>
              <a:schemeClr val="tx1"/>
            </a:solidFill>
          </a:ln>
        </p:spPr>
        <p:txBody>
          <a:bodyPr vert="horz" lIns="68580" tIns="34290" rIns="68580" bIns="3429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3600" u="sng" dirty="0">
                <a:solidFill>
                  <a:schemeClr val="tx1"/>
                </a:solidFill>
              </a:rPr>
              <a:t>Success Criteria</a:t>
            </a:r>
          </a:p>
          <a:p>
            <a:pPr marL="342900" indent="-342900" algn="l">
              <a:buFont typeface="Arial" panose="020B0604020202020204" pitchFamily="34" charset="0"/>
              <a:buChar char="•"/>
            </a:pPr>
            <a:r>
              <a:rPr lang="en-GB" dirty="0">
                <a:solidFill>
                  <a:schemeClr val="tx1"/>
                </a:solidFill>
              </a:rPr>
              <a:t>Describe how hydrogen bonding occurs between water molecules</a:t>
            </a:r>
          </a:p>
          <a:p>
            <a:pPr marL="342900" indent="-342900" algn="l">
              <a:buFont typeface="Arial" panose="020B0604020202020204" pitchFamily="34" charset="0"/>
              <a:buChar char="•"/>
            </a:pPr>
            <a:r>
              <a:rPr lang="en-GB" dirty="0">
                <a:solidFill>
                  <a:schemeClr val="tx1"/>
                </a:solidFill>
              </a:rPr>
              <a:t>Relate this, and other properties of water, to the roles of water in living organisms </a:t>
            </a:r>
          </a:p>
        </p:txBody>
      </p:sp>
    </p:spTree>
    <p:extLst>
      <p:ext uri="{BB962C8B-B14F-4D97-AF65-F5344CB8AC3E}">
        <p14:creationId xmlns:p14="http://schemas.microsoft.com/office/powerpoint/2010/main" val="5599758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7400" y="381000"/>
            <a:ext cx="8229600" cy="563562"/>
          </a:xfrm>
        </p:spPr>
        <p:txBody>
          <a:bodyPr>
            <a:noAutofit/>
          </a:bodyPr>
          <a:lstStyle/>
          <a:p>
            <a:r>
              <a:rPr lang="en-US" sz="3200" dirty="0" smtClean="0"/>
              <a:t>Additional Application Qs – if you do these, I will happily take a look at your answers</a:t>
            </a:r>
            <a:endParaRPr lang="en-GB" sz="3200" dirty="0"/>
          </a:p>
        </p:txBody>
      </p:sp>
      <p:sp>
        <p:nvSpPr>
          <p:cNvPr id="5" name="Content Placeholder 4"/>
          <p:cNvSpPr>
            <a:spLocks noGrp="1"/>
          </p:cNvSpPr>
          <p:nvPr>
            <p:ph idx="1"/>
          </p:nvPr>
        </p:nvSpPr>
        <p:spPr>
          <a:xfrm>
            <a:off x="304800" y="1295400"/>
            <a:ext cx="11811000" cy="5227638"/>
          </a:xfrm>
        </p:spPr>
        <p:txBody>
          <a:bodyPr>
            <a:normAutofit fontScale="77500" lnSpcReduction="20000"/>
          </a:bodyPr>
          <a:lstStyle/>
          <a:p>
            <a:pPr marL="514350" indent="-514350">
              <a:buFont typeface="+mj-lt"/>
              <a:buAutoNum type="arabicPeriod"/>
            </a:pPr>
            <a:r>
              <a:rPr lang="en-US" sz="2600" dirty="0"/>
              <a:t>When you are very hot your thermoregulatory center detects this and causes you to sweat. Why?</a:t>
            </a:r>
          </a:p>
          <a:p>
            <a:pPr marL="514350" indent="-514350">
              <a:buFont typeface="+mj-lt"/>
              <a:buAutoNum type="arabicPeriod"/>
            </a:pPr>
            <a:r>
              <a:rPr lang="en-US" sz="2600" dirty="0"/>
              <a:t>Water (H</a:t>
            </a:r>
            <a:r>
              <a:rPr lang="en-US" sz="2600" baseline="-25000" dirty="0"/>
              <a:t>2</a:t>
            </a:r>
            <a:r>
              <a:rPr lang="en-US" sz="2600" dirty="0"/>
              <a:t>O) is a covalent molecule and is a liquid at room temperature. Sulphur dioxide (S</a:t>
            </a:r>
            <a:r>
              <a:rPr lang="en-US" sz="2600" baseline="-25000" dirty="0"/>
              <a:t>2</a:t>
            </a:r>
            <a:r>
              <a:rPr lang="en-US" sz="2600" dirty="0"/>
              <a:t>O) is a similarly sized covalent molecule but is a gas at room temperature. Explain why water is a liquid but </a:t>
            </a:r>
            <a:r>
              <a:rPr lang="en-US" sz="2600" dirty="0" err="1"/>
              <a:t>suphur</a:t>
            </a:r>
            <a:r>
              <a:rPr lang="en-US" sz="2600" dirty="0"/>
              <a:t> dioxide is a gas at room temperature</a:t>
            </a:r>
          </a:p>
          <a:p>
            <a:pPr marL="514350" indent="-514350">
              <a:buFont typeface="+mj-lt"/>
              <a:buAutoNum type="arabicPeriod"/>
            </a:pPr>
            <a:r>
              <a:rPr lang="en-US" sz="2600" dirty="0"/>
              <a:t>Water molecules are cohesive. What does this mean and why is it important for plants and animals (insects)?</a:t>
            </a:r>
          </a:p>
          <a:p>
            <a:pPr marL="514350" indent="-514350">
              <a:buFont typeface="+mj-lt"/>
              <a:buAutoNum type="arabicPeriod"/>
            </a:pPr>
            <a:r>
              <a:rPr lang="en-US" sz="2600" dirty="0"/>
              <a:t>When people are too hot they sweat. If they can’t replace the water they can rapidly dehydrate which results in heatstroke. At this point they will stop sweating. This is incredibly dangerous. Why?</a:t>
            </a:r>
          </a:p>
          <a:p>
            <a:pPr marL="514350" indent="-514350">
              <a:buFont typeface="+mj-lt"/>
              <a:buAutoNum type="arabicPeriod"/>
            </a:pPr>
            <a:r>
              <a:rPr lang="en-US" sz="2600" dirty="0"/>
              <a:t>A student tries to dissolve some ibuprofen in water but it won’t dissolve. Explain why</a:t>
            </a:r>
          </a:p>
          <a:p>
            <a:pPr marL="514350" indent="-514350">
              <a:buFont typeface="+mj-lt"/>
              <a:buAutoNum type="arabicPeriod"/>
            </a:pPr>
            <a:r>
              <a:rPr lang="en-US" sz="2600" dirty="0"/>
              <a:t>Pike are fish that can survive in freshwater lakes even when the lakes freeze over. Explain how.</a:t>
            </a:r>
          </a:p>
          <a:p>
            <a:pPr marL="514350" indent="-514350">
              <a:buFont typeface="+mj-lt"/>
              <a:buAutoNum type="arabicPeriod"/>
            </a:pPr>
            <a:r>
              <a:rPr lang="en-US" sz="2600" dirty="0"/>
              <a:t>Some animals (insects) can walk on water. Humans can’t (generally!). Explain why</a:t>
            </a:r>
          </a:p>
          <a:p>
            <a:pPr marL="514350" indent="-514350">
              <a:buFont typeface="+mj-lt"/>
              <a:buAutoNum type="arabicPeriod"/>
            </a:pPr>
            <a:r>
              <a:rPr lang="en-US" sz="2600" dirty="0"/>
              <a:t>The temperature on Uranus is -216⁰C. Explain why Earth organisms could not survive there. (ignore the effect of the temperature on rate of reaction and membranes).</a:t>
            </a:r>
          </a:p>
          <a:p>
            <a:pPr marL="514350" indent="-514350">
              <a:buFont typeface="+mj-lt"/>
              <a:buAutoNum type="arabicPeriod"/>
            </a:pPr>
            <a:r>
              <a:rPr lang="en-US" sz="2600" dirty="0"/>
              <a:t>All of the water is stolen by evil aliens from the planet. Explain the problem for plants and </a:t>
            </a:r>
            <a:r>
              <a:rPr lang="en-US" sz="2600" dirty="0" err="1"/>
              <a:t>prokaryotyes</a:t>
            </a:r>
            <a:r>
              <a:rPr lang="en-US" sz="2600" dirty="0"/>
              <a:t>.</a:t>
            </a:r>
          </a:p>
          <a:p>
            <a:pPr marL="514350" indent="-514350">
              <a:buFont typeface="+mj-lt"/>
              <a:buAutoNum type="arabicPeriod"/>
            </a:pPr>
            <a:r>
              <a:rPr lang="en-US" sz="2600" dirty="0"/>
              <a:t>Describe and explain the properties of water. Explain why these are important for living organisms.</a:t>
            </a:r>
          </a:p>
          <a:p>
            <a:pPr marL="514350" indent="-514350">
              <a:buFont typeface="+mj-lt"/>
              <a:buAutoNum type="arabicPeriod"/>
            </a:pPr>
            <a:endParaRPr lang="en-GB" sz="2600" dirty="0"/>
          </a:p>
        </p:txBody>
      </p:sp>
    </p:spTree>
    <p:extLst>
      <p:ext uri="{BB962C8B-B14F-4D97-AF65-F5344CB8AC3E}">
        <p14:creationId xmlns:p14="http://schemas.microsoft.com/office/powerpoint/2010/main" val="4169458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79680110"/>
              </p:ext>
            </p:extLst>
          </p:nvPr>
        </p:nvGraphicFramePr>
        <p:xfrm>
          <a:off x="2057400" y="1905001"/>
          <a:ext cx="8458200" cy="4630995"/>
        </p:xfrm>
        <a:graphic>
          <a:graphicData uri="http://schemas.openxmlformats.org/drawingml/2006/table">
            <a:tbl>
              <a:tblPr firstRow="1" firstCol="1" lastRow="1" lastCol="1" bandRow="1" bandCol="1">
                <a:tableStyleId>{5940675A-B579-460E-94D1-54222C63F5DA}</a:tableStyleId>
              </a:tblPr>
              <a:tblGrid>
                <a:gridCol w="8458200">
                  <a:extLst>
                    <a:ext uri="{9D8B030D-6E8A-4147-A177-3AD203B41FA5}">
                      <a16:colId xmlns:a16="http://schemas.microsoft.com/office/drawing/2014/main" xmlns="" val="20000"/>
                    </a:ext>
                  </a:extLst>
                </a:gridCol>
              </a:tblGrid>
              <a:tr h="499479">
                <a:tc>
                  <a:txBody>
                    <a:bodyPr/>
                    <a:lstStyle/>
                    <a:p>
                      <a:pPr marL="0" lvl="0" indent="0" algn="ctr">
                        <a:spcAft>
                          <a:spcPts val="0"/>
                        </a:spcAft>
                        <a:buFont typeface="+mj-lt"/>
                        <a:buNone/>
                        <a:tabLst>
                          <a:tab pos="228600" algn="l"/>
                        </a:tabLst>
                      </a:pPr>
                      <a:r>
                        <a:rPr lang="en-GB" sz="2800" b="1" u="sng" dirty="0">
                          <a:effectLst/>
                          <a:latin typeface="Arial" panose="020B0604020202020204" pitchFamily="34" charset="0"/>
                          <a:ea typeface="Times New Roman" panose="02020603050405020304" pitchFamily="18" charset="0"/>
                          <a:cs typeface="Arial" panose="020B0604020202020204" pitchFamily="34" charset="0"/>
                        </a:rPr>
                        <a:t>Cohesive</a:t>
                      </a:r>
                    </a:p>
                  </a:txBody>
                  <a:tcPr marL="68580" marR="68580" marT="0" marB="0" anchor="ctr"/>
                </a:tc>
                <a:extLst>
                  <a:ext uri="{0D108BD9-81ED-4DB2-BD59-A6C34878D82A}">
                    <a16:rowId xmlns:a16="http://schemas.microsoft.com/office/drawing/2014/main" xmlns="" val="10004"/>
                  </a:ext>
                </a:extLst>
              </a:tr>
              <a:tr h="499479">
                <a:tc>
                  <a:txBody>
                    <a:bodyPr/>
                    <a:lstStyle/>
                    <a:p>
                      <a:pPr marL="0" lvl="0" indent="0" algn="ctr">
                        <a:spcAft>
                          <a:spcPts val="0"/>
                        </a:spcAft>
                        <a:buFont typeface="+mj-lt"/>
                        <a:buNone/>
                        <a:tabLst>
                          <a:tab pos="228600" algn="l"/>
                        </a:tabLst>
                      </a:pPr>
                      <a:r>
                        <a:rPr lang="en-US" sz="2800" b="1" u="sng" dirty="0" smtClean="0">
                          <a:effectLst/>
                          <a:latin typeface="Arial" panose="020B0604020202020204" pitchFamily="34" charset="0"/>
                          <a:ea typeface="Times New Roman" panose="02020603050405020304" pitchFamily="18" charset="0"/>
                          <a:cs typeface="Arial" panose="020B0604020202020204" pitchFamily="34" charset="0"/>
                        </a:rPr>
                        <a:t>Solvent</a:t>
                      </a:r>
                      <a:endParaRPr lang="en-GB" sz="2800" b="1" u="sng"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10005"/>
                  </a:ext>
                </a:extLst>
              </a:tr>
              <a:tr h="499479">
                <a:tc>
                  <a:txBody>
                    <a:bodyPr/>
                    <a:lstStyle/>
                    <a:p>
                      <a:pPr marL="0" lvl="0" indent="0" algn="ctr">
                        <a:spcAft>
                          <a:spcPts val="0"/>
                        </a:spcAft>
                        <a:buFont typeface="+mj-lt"/>
                        <a:buNone/>
                        <a:tabLst>
                          <a:tab pos="228600" algn="l"/>
                        </a:tabLst>
                      </a:pPr>
                      <a:r>
                        <a:rPr lang="en-US" sz="2800" b="1" u="sng" dirty="0" smtClean="0">
                          <a:effectLst/>
                          <a:latin typeface="Arial" panose="020B0604020202020204" pitchFamily="34" charset="0"/>
                          <a:ea typeface="Times New Roman" panose="02020603050405020304" pitchFamily="18" charset="0"/>
                          <a:cs typeface="Arial" panose="020B0604020202020204" pitchFamily="34" charset="0"/>
                        </a:rPr>
                        <a:t>Reactant</a:t>
                      </a:r>
                      <a:endParaRPr lang="en-GB" sz="2800" b="1" u="sng"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3165241928"/>
                  </a:ext>
                </a:extLst>
              </a:tr>
              <a:tr h="499479">
                <a:tc>
                  <a:txBody>
                    <a:bodyPr/>
                    <a:lstStyle/>
                    <a:p>
                      <a:pPr marL="0" lvl="0" indent="0" algn="ctr">
                        <a:spcAft>
                          <a:spcPts val="0"/>
                        </a:spcAft>
                        <a:buFont typeface="+mj-lt"/>
                        <a:buNone/>
                        <a:tabLst>
                          <a:tab pos="228600" algn="l"/>
                        </a:tabLst>
                      </a:pPr>
                      <a:r>
                        <a:rPr lang="en-GB" sz="2800" b="0" u="none" dirty="0">
                          <a:effectLst/>
                          <a:latin typeface="Arial" panose="020B0604020202020204" pitchFamily="34" charset="0"/>
                          <a:ea typeface="Times New Roman" panose="02020603050405020304" pitchFamily="18" charset="0"/>
                          <a:cs typeface="Arial" panose="020B0604020202020204" pitchFamily="34" charset="0"/>
                        </a:rPr>
                        <a:t>Thermally </a:t>
                      </a:r>
                      <a:r>
                        <a:rPr lang="en-GB" sz="2800" b="0" u="none" dirty="0" smtClean="0">
                          <a:effectLst/>
                          <a:latin typeface="Arial" panose="020B0604020202020204" pitchFamily="34" charset="0"/>
                          <a:ea typeface="Times New Roman" panose="02020603050405020304" pitchFamily="18" charset="0"/>
                          <a:cs typeface="Arial" panose="020B0604020202020204" pitchFamily="34" charset="0"/>
                        </a:rPr>
                        <a:t>stable</a:t>
                      </a:r>
                    </a:p>
                    <a:p>
                      <a:pPr marL="0" marR="0" lvl="0" indent="0" algn="ctr" defTabSz="914400" rtl="0" eaLnBrk="1" fontAlgn="auto" latinLnBrk="0" hangingPunct="1">
                        <a:lnSpc>
                          <a:spcPct val="100000"/>
                        </a:lnSpc>
                        <a:spcBef>
                          <a:spcPts val="0"/>
                        </a:spcBef>
                        <a:spcAft>
                          <a:spcPts val="0"/>
                        </a:spcAft>
                        <a:buClrTx/>
                        <a:buSzTx/>
                        <a:buFont typeface="+mj-lt"/>
                        <a:buNone/>
                        <a:tabLst>
                          <a:tab pos="228600" algn="l"/>
                        </a:tabLst>
                        <a:defRPr/>
                      </a:pPr>
                      <a:r>
                        <a:rPr lang="en-US" sz="2800" b="1" u="sng" dirty="0" smtClean="0">
                          <a:effectLst/>
                          <a:latin typeface="Arial" panose="020B0604020202020204" pitchFamily="34" charset="0"/>
                          <a:ea typeface="Times New Roman" panose="02020603050405020304" pitchFamily="18" charset="0"/>
                          <a:cs typeface="Arial" panose="020B0604020202020204" pitchFamily="34" charset="0"/>
                        </a:rPr>
                        <a:t>High</a:t>
                      </a:r>
                      <a:r>
                        <a:rPr lang="en-US" sz="2800" b="1" u="sng" baseline="0" dirty="0" smtClean="0">
                          <a:effectLst/>
                          <a:latin typeface="Arial" panose="020B0604020202020204" pitchFamily="34" charset="0"/>
                          <a:ea typeface="Times New Roman" panose="02020603050405020304" pitchFamily="18" charset="0"/>
                          <a:cs typeface="Arial" panose="020B0604020202020204" pitchFamily="34" charset="0"/>
                        </a:rPr>
                        <a:t> specific heat capacity</a:t>
                      </a:r>
                      <a:endParaRPr lang="en-GB" sz="2800" b="1" u="sng"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667211681"/>
                  </a:ext>
                </a:extLst>
              </a:tr>
              <a:tr h="499479">
                <a:tc>
                  <a:txBody>
                    <a:bodyPr/>
                    <a:lstStyle/>
                    <a:p>
                      <a:pPr marL="0" lvl="0" indent="0" algn="ctr">
                        <a:spcAft>
                          <a:spcPts val="0"/>
                        </a:spcAft>
                        <a:buFont typeface="+mj-lt"/>
                        <a:buNone/>
                        <a:tabLst>
                          <a:tab pos="228600" algn="l"/>
                        </a:tabLst>
                      </a:pPr>
                      <a:r>
                        <a:rPr lang="en-GB" sz="2800" b="1" u="sng" dirty="0">
                          <a:effectLst/>
                          <a:latin typeface="Arial" panose="020B0604020202020204" pitchFamily="34" charset="0"/>
                          <a:ea typeface="Times New Roman" panose="02020603050405020304" pitchFamily="18" charset="0"/>
                          <a:cs typeface="Arial" panose="020B0604020202020204" pitchFamily="34" charset="0"/>
                        </a:rPr>
                        <a:t>High latent heat of evaporation</a:t>
                      </a:r>
                    </a:p>
                  </a:txBody>
                  <a:tcPr marL="68580" marR="68580" marT="0" marB="0" anchor="ctr"/>
                </a:tc>
                <a:extLst>
                  <a:ext uri="{0D108BD9-81ED-4DB2-BD59-A6C34878D82A}">
                    <a16:rowId xmlns:a16="http://schemas.microsoft.com/office/drawing/2014/main" xmlns="" val="328438823"/>
                  </a:ext>
                </a:extLst>
              </a:tr>
              <a:tr h="499479">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228600" algn="l"/>
                        </a:tabLst>
                        <a:defRPr/>
                      </a:pPr>
                      <a:r>
                        <a:rPr lang="en-GB" sz="2800" b="1" u="sng" dirty="0" smtClean="0">
                          <a:effectLst/>
                          <a:latin typeface="Arial" panose="020B0604020202020204" pitchFamily="34" charset="0"/>
                          <a:ea typeface="Times New Roman" panose="02020603050405020304" pitchFamily="18" charset="0"/>
                          <a:cs typeface="Arial" panose="020B0604020202020204" pitchFamily="34" charset="0"/>
                        </a:rPr>
                        <a:t>Liquid</a:t>
                      </a:r>
                      <a:r>
                        <a:rPr lang="en-GB" sz="2800" dirty="0" smtClean="0">
                          <a:effectLst/>
                          <a:latin typeface="Arial" panose="020B0604020202020204" pitchFamily="34" charset="0"/>
                          <a:ea typeface="Times New Roman" panose="02020603050405020304" pitchFamily="18" charset="0"/>
                          <a:cs typeface="Arial" panose="020B0604020202020204" pitchFamily="34" charset="0"/>
                        </a:rPr>
                        <a:t> at</a:t>
                      </a:r>
                      <a:r>
                        <a:rPr lang="en-GB" sz="2800" baseline="0" dirty="0" smtClean="0">
                          <a:effectLst/>
                          <a:latin typeface="Arial" panose="020B0604020202020204" pitchFamily="34" charset="0"/>
                          <a:ea typeface="Times New Roman" panose="02020603050405020304" pitchFamily="18" charset="0"/>
                          <a:cs typeface="Arial" panose="020B0604020202020204" pitchFamily="34" charset="0"/>
                        </a:rPr>
                        <a:t> room temp </a:t>
                      </a:r>
                      <a:r>
                        <a:rPr lang="en-GB" sz="2800" dirty="0" smtClean="0">
                          <a:effectLst/>
                          <a:latin typeface="Arial" panose="020B0604020202020204" pitchFamily="34" charset="0"/>
                          <a:ea typeface="Times New Roman" panose="02020603050405020304" pitchFamily="18" charset="0"/>
                          <a:cs typeface="Arial" panose="020B0604020202020204" pitchFamily="34" charset="0"/>
                        </a:rPr>
                        <a:t>(and up to100 ºC)</a:t>
                      </a:r>
                    </a:p>
                    <a:p>
                      <a:pPr marL="0" marR="0" lvl="0" indent="0" algn="ctr" defTabSz="914400" rtl="0" eaLnBrk="1" fontAlgn="auto" latinLnBrk="0" hangingPunct="1">
                        <a:lnSpc>
                          <a:spcPct val="100000"/>
                        </a:lnSpc>
                        <a:spcBef>
                          <a:spcPts val="0"/>
                        </a:spcBef>
                        <a:spcAft>
                          <a:spcPts val="0"/>
                        </a:spcAft>
                        <a:buClrTx/>
                        <a:buSzTx/>
                        <a:buFont typeface="+mj-lt"/>
                        <a:buNone/>
                        <a:tabLst>
                          <a:tab pos="228600" algn="l"/>
                        </a:tabLst>
                        <a:defRPr/>
                      </a:pPr>
                      <a:r>
                        <a:rPr lang="en-US" sz="2800" dirty="0" smtClean="0">
                          <a:effectLst/>
                          <a:latin typeface="Arial" panose="020B0604020202020204" pitchFamily="34" charset="0"/>
                          <a:ea typeface="Times New Roman" panose="02020603050405020304" pitchFamily="18" charset="0"/>
                          <a:cs typeface="Arial" panose="020B0604020202020204" pitchFamily="34" charset="0"/>
                        </a:rPr>
                        <a:t>(liquid at higher</a:t>
                      </a:r>
                      <a:r>
                        <a:rPr lang="en-US" sz="2800" baseline="0" dirty="0" smtClean="0">
                          <a:effectLst/>
                          <a:latin typeface="Arial" panose="020B0604020202020204" pitchFamily="34" charset="0"/>
                          <a:ea typeface="Times New Roman" panose="02020603050405020304" pitchFamily="18" charset="0"/>
                          <a:cs typeface="Arial" panose="020B0604020202020204" pitchFamily="34" charset="0"/>
                        </a:rPr>
                        <a:t> temper</a:t>
                      </a:r>
                      <a:endParaRPr lang="en-GB" sz="2800" dirty="0" smtClean="0">
                        <a:effectLst/>
                        <a:latin typeface="Arial" panose="020B0604020202020204" pitchFamily="34" charset="0"/>
                        <a:ea typeface="Times New Roman" panose="02020603050405020304" pitchFamily="18" charset="0"/>
                        <a:cs typeface="Arial" panose="020B0604020202020204" pitchFamily="34" charset="0"/>
                      </a:endParaRPr>
                    </a:p>
                    <a:p>
                      <a:pPr marL="0" lvl="0" indent="0" algn="ctr">
                        <a:spcAft>
                          <a:spcPts val="0"/>
                        </a:spcAft>
                        <a:buFont typeface="+mj-lt"/>
                        <a:buNone/>
                        <a:tabLst>
                          <a:tab pos="228600" algn="l"/>
                        </a:tabLst>
                      </a:pPr>
                      <a:endParaRPr lang="en-GB" sz="2800" b="1" u="sng"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3588732858"/>
                  </a:ext>
                </a:extLst>
              </a:tr>
              <a:tr h="499479">
                <a:tc>
                  <a:txBody>
                    <a:bodyPr/>
                    <a:lstStyle/>
                    <a:p>
                      <a:pPr marL="0" lvl="0" indent="0" algn="ctr">
                        <a:spcAft>
                          <a:spcPts val="0"/>
                        </a:spcAft>
                        <a:buFont typeface="+mj-lt"/>
                        <a:buNone/>
                        <a:tabLst>
                          <a:tab pos="228600" algn="l"/>
                        </a:tabLst>
                      </a:pPr>
                      <a:r>
                        <a:rPr lang="en-GB" sz="2800" dirty="0" smtClean="0">
                          <a:effectLst/>
                          <a:latin typeface="Arial" panose="020B0604020202020204" pitchFamily="34" charset="0"/>
                          <a:ea typeface="Times New Roman" panose="02020603050405020304" pitchFamily="18" charset="0"/>
                          <a:cs typeface="Arial" panose="020B0604020202020204" pitchFamily="34" charset="0"/>
                        </a:rPr>
                        <a:t>Solid (Ice) is less dense than liquid water </a:t>
                      </a:r>
                      <a:r>
                        <a:rPr lang="en-GB" sz="2800" b="1" u="sng" dirty="0" smtClean="0">
                          <a:effectLst/>
                          <a:latin typeface="Arial" panose="020B0604020202020204" pitchFamily="34" charset="0"/>
                          <a:ea typeface="Times New Roman" panose="02020603050405020304" pitchFamily="18" charset="0"/>
                          <a:cs typeface="Arial" panose="020B0604020202020204" pitchFamily="34" charset="0"/>
                        </a:rPr>
                        <a:t>(floats)</a:t>
                      </a:r>
                      <a:endParaRPr lang="en-GB" sz="2800" b="1" u="sng"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2406198610"/>
                  </a:ext>
                </a:extLst>
              </a:tr>
            </a:tbl>
          </a:graphicData>
        </a:graphic>
      </p:graphicFrame>
      <p:sp>
        <p:nvSpPr>
          <p:cNvPr id="6" name="Rounded Rectangular Callout 5"/>
          <p:cNvSpPr/>
          <p:nvPr/>
        </p:nvSpPr>
        <p:spPr>
          <a:xfrm>
            <a:off x="457200" y="592013"/>
            <a:ext cx="4572000" cy="1122487"/>
          </a:xfrm>
          <a:prstGeom prst="wedgeRoundRectCallout">
            <a:avLst>
              <a:gd name="adj1" fmla="val -58267"/>
              <a:gd name="adj2" fmla="val -77707"/>
              <a:gd name="adj3" fmla="val 16667"/>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Polar molecule</a:t>
            </a:r>
          </a:p>
          <a:p>
            <a:pPr algn="ctr"/>
            <a:r>
              <a:rPr lang="en-GB" sz="2400" dirty="0">
                <a:solidFill>
                  <a:schemeClr val="tx1"/>
                </a:solidFill>
              </a:rPr>
              <a:t>Lots of hydrogen bonds</a:t>
            </a:r>
          </a:p>
          <a:p>
            <a:pPr algn="ctr"/>
            <a:r>
              <a:rPr lang="en-US" sz="2400" dirty="0">
                <a:solidFill>
                  <a:schemeClr val="tx1"/>
                </a:solidFill>
              </a:rPr>
              <a:t>Cohesive</a:t>
            </a:r>
            <a:endParaRPr lang="en-GB" sz="2400" dirty="0">
              <a:solidFill>
                <a:schemeClr val="tx1"/>
              </a:solidFill>
            </a:endParaRPr>
          </a:p>
        </p:txBody>
      </p:sp>
      <p:sp>
        <p:nvSpPr>
          <p:cNvPr id="7" name="Title 1"/>
          <p:cNvSpPr txBox="1">
            <a:spLocks/>
          </p:cNvSpPr>
          <p:nvPr/>
        </p:nvSpPr>
        <p:spPr>
          <a:xfrm>
            <a:off x="5410200" y="685800"/>
            <a:ext cx="6248400" cy="762000"/>
          </a:xfrm>
          <a:prstGeom prst="rect">
            <a:avLst/>
          </a:prstGeom>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smtClean="0">
                <a:latin typeface="Calibri" charset="0"/>
                <a:ea typeface="Calibri" charset="0"/>
                <a:cs typeface="Calibri" charset="0"/>
              </a:rPr>
              <a:t>Properties of water</a:t>
            </a:r>
            <a:endParaRPr lang="en-GB" sz="4000" b="1" dirty="0">
              <a:latin typeface="Calibri" charset="0"/>
              <a:ea typeface="Calibri" charset="0"/>
              <a:cs typeface="Calibri" charset="0"/>
            </a:endParaRPr>
          </a:p>
        </p:txBody>
      </p:sp>
    </p:spTree>
    <p:extLst>
      <p:ext uri="{BB962C8B-B14F-4D97-AF65-F5344CB8AC3E}">
        <p14:creationId xmlns:p14="http://schemas.microsoft.com/office/powerpoint/2010/main" val="10607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properties of water?</a:t>
            </a:r>
            <a:endParaRPr lang="en-GB" dirty="0"/>
          </a:p>
        </p:txBody>
      </p:sp>
      <p:sp>
        <p:nvSpPr>
          <p:cNvPr id="3" name="Content Placeholder 2"/>
          <p:cNvSpPr>
            <a:spLocks noGrp="1"/>
          </p:cNvSpPr>
          <p:nvPr>
            <p:ph idx="1"/>
          </p:nvPr>
        </p:nvSpPr>
        <p:spPr/>
        <p:txBody>
          <a:bodyPr>
            <a:normAutofit/>
          </a:bodyPr>
          <a:lstStyle/>
          <a:p>
            <a:pPr marL="0" indent="0">
              <a:buNone/>
            </a:pPr>
            <a:r>
              <a:rPr lang="en-US" dirty="0"/>
              <a:t>Cohesive</a:t>
            </a:r>
          </a:p>
          <a:p>
            <a:pPr marL="0" indent="0">
              <a:buNone/>
            </a:pPr>
            <a:r>
              <a:rPr lang="en-US" dirty="0"/>
              <a:t>Solvent </a:t>
            </a:r>
          </a:p>
          <a:p>
            <a:pPr marL="0" indent="0">
              <a:buNone/>
            </a:pPr>
            <a:r>
              <a:rPr lang="en-US" dirty="0"/>
              <a:t>Reactant</a:t>
            </a:r>
          </a:p>
          <a:p>
            <a:pPr marL="0" indent="0">
              <a:buNone/>
            </a:pPr>
            <a:r>
              <a:rPr lang="en-US" dirty="0"/>
              <a:t>High specific heat capacity</a:t>
            </a:r>
          </a:p>
          <a:p>
            <a:pPr marL="0" indent="0">
              <a:buNone/>
            </a:pPr>
            <a:r>
              <a:rPr lang="en-US" dirty="0"/>
              <a:t>High latent heat of evaporation</a:t>
            </a:r>
          </a:p>
          <a:p>
            <a:pPr marL="0" indent="0">
              <a:buNone/>
            </a:pPr>
            <a:r>
              <a:rPr lang="en-US" dirty="0"/>
              <a:t>Liquid</a:t>
            </a:r>
          </a:p>
          <a:p>
            <a:pPr marL="0" indent="0">
              <a:buNone/>
            </a:pPr>
            <a:r>
              <a:rPr lang="en-US" dirty="0" smtClean="0"/>
              <a:t>Floats</a:t>
            </a:r>
          </a:p>
          <a:p>
            <a:pPr marL="0" indent="0">
              <a:buNone/>
            </a:pPr>
            <a:endParaRPr lang="en-GB" dirty="0"/>
          </a:p>
        </p:txBody>
      </p:sp>
    </p:spTree>
    <p:extLst>
      <p:ext uri="{BB962C8B-B14F-4D97-AF65-F5344CB8AC3E}">
        <p14:creationId xmlns:p14="http://schemas.microsoft.com/office/powerpoint/2010/main" val="423156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50874" t="44995" r="28801" b="39048"/>
          <a:stretch/>
        </p:blipFill>
        <p:spPr>
          <a:xfrm>
            <a:off x="3505200" y="2362200"/>
            <a:ext cx="5109605" cy="2255315"/>
          </a:xfrm>
          <a:prstGeom prst="rect">
            <a:avLst/>
          </a:prstGeom>
        </p:spPr>
      </p:pic>
      <p:sp>
        <p:nvSpPr>
          <p:cNvPr id="7" name="Title 1"/>
          <p:cNvSpPr txBox="1">
            <a:spLocks/>
          </p:cNvSpPr>
          <p:nvPr/>
        </p:nvSpPr>
        <p:spPr>
          <a:xfrm>
            <a:off x="457200" y="793475"/>
            <a:ext cx="11201400" cy="762000"/>
          </a:xfrm>
          <a:prstGeom prst="rect">
            <a:avLst/>
          </a:prstGeom>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smtClean="0">
                <a:latin typeface="Calibri" charset="0"/>
                <a:ea typeface="Calibri" charset="0"/>
                <a:cs typeface="Calibri" charset="0"/>
              </a:rPr>
              <a:t>Water Bonding</a:t>
            </a:r>
            <a:endParaRPr lang="en-GB" sz="4000" b="1" dirty="0">
              <a:latin typeface="Calibri" charset="0"/>
              <a:ea typeface="Calibri" charset="0"/>
              <a:cs typeface="Calibri" charset="0"/>
            </a:endParaRPr>
          </a:p>
        </p:txBody>
      </p:sp>
      <p:sp>
        <p:nvSpPr>
          <p:cNvPr id="6" name="Rectangle 5"/>
          <p:cNvSpPr/>
          <p:nvPr/>
        </p:nvSpPr>
        <p:spPr>
          <a:xfrm>
            <a:off x="437147" y="272534"/>
            <a:ext cx="7254552"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dirty="0"/>
              <a:t>- Describe how hydrogen bonding occurs between water molecules</a:t>
            </a:r>
          </a:p>
        </p:txBody>
      </p:sp>
    </p:spTree>
    <p:extLst>
      <p:ext uri="{BB962C8B-B14F-4D97-AF65-F5344CB8AC3E}">
        <p14:creationId xmlns:p14="http://schemas.microsoft.com/office/powerpoint/2010/main" val="1515247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sz="3200" dirty="0" smtClean="0"/>
              <a:t>Covalent bonds form between oxygen and hydrogen in a water molecule</a:t>
            </a:r>
          </a:p>
          <a:p>
            <a:r>
              <a:rPr lang="en-GB" sz="3200" dirty="0" smtClean="0"/>
              <a:t>Unequal sharing of the electrons leads to oxygen being more negative compared with hydrogen</a:t>
            </a:r>
          </a:p>
          <a:p>
            <a:r>
              <a:rPr lang="en-GB" sz="3200" dirty="0" smtClean="0"/>
              <a:t>These are known as </a:t>
            </a:r>
            <a:r>
              <a:rPr lang="en-GB" sz="3200" b="1" dirty="0" smtClean="0"/>
              <a:t>polar covalent bonds </a:t>
            </a:r>
          </a:p>
          <a:p>
            <a:r>
              <a:rPr lang="en-GB" sz="3200" dirty="0" smtClean="0"/>
              <a:t>Polar molecules have slightly positive and slightly negative regions which means they can form hydrogen bonds with each other</a:t>
            </a:r>
          </a:p>
          <a:p>
            <a:r>
              <a:rPr lang="en-GB" sz="3200" dirty="0" smtClean="0"/>
              <a:t>Hydrogen bonds are relatively weak interactions</a:t>
            </a:r>
            <a:endParaRPr lang="en-GB" sz="3200" dirty="0"/>
          </a:p>
        </p:txBody>
      </p:sp>
      <p:pic>
        <p:nvPicPr>
          <p:cNvPr id="4" name="Content Placeholder 3"/>
          <p:cNvPicPr>
            <a:picLocks noChangeAspect="1"/>
          </p:cNvPicPr>
          <p:nvPr/>
        </p:nvPicPr>
        <p:blipFill rotWithShape="1">
          <a:blip r:embed="rId3"/>
          <a:srcRect l="50874" t="44995" r="28801" b="39048"/>
          <a:stretch/>
        </p:blipFill>
        <p:spPr>
          <a:xfrm>
            <a:off x="9144000" y="508216"/>
            <a:ext cx="2624472" cy="1158409"/>
          </a:xfrm>
          <a:prstGeom prst="rect">
            <a:avLst/>
          </a:prstGeom>
        </p:spPr>
      </p:pic>
      <p:sp>
        <p:nvSpPr>
          <p:cNvPr id="5" name="Rectangle 4"/>
          <p:cNvSpPr/>
          <p:nvPr/>
        </p:nvSpPr>
        <p:spPr>
          <a:xfrm>
            <a:off x="1703512" y="89231"/>
            <a:ext cx="7254552"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dirty="0"/>
              <a:t>- Describe how hydrogen bonding occurs between water molecules</a:t>
            </a:r>
          </a:p>
        </p:txBody>
      </p:sp>
      <p:sp>
        <p:nvSpPr>
          <p:cNvPr id="6" name="Title 1"/>
          <p:cNvSpPr txBox="1">
            <a:spLocks noGrp="1"/>
          </p:cNvSpPr>
          <p:nvPr>
            <p:ph type="title"/>
          </p:nvPr>
        </p:nvSpPr>
        <p:spPr>
          <a:xfrm>
            <a:off x="838200" y="617563"/>
            <a:ext cx="8119864" cy="1073125"/>
          </a:xfrm>
          <a:prstGeom prst="rect">
            <a:avLst/>
          </a:prstGeom>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smtClean="0">
                <a:latin typeface="Calibri" charset="0"/>
                <a:ea typeface="Calibri" charset="0"/>
                <a:cs typeface="Calibri" charset="0"/>
              </a:rPr>
              <a:t>Water Bonding</a:t>
            </a:r>
            <a:endParaRPr lang="en-GB" sz="4000" b="1" dirty="0">
              <a:latin typeface="Calibri" charset="0"/>
              <a:ea typeface="Calibri" charset="0"/>
              <a:cs typeface="Calibri" charset="0"/>
            </a:endParaRPr>
          </a:p>
        </p:txBody>
      </p:sp>
    </p:spTree>
    <p:extLst>
      <p:ext uri="{BB962C8B-B14F-4D97-AF65-F5344CB8AC3E}">
        <p14:creationId xmlns:p14="http://schemas.microsoft.com/office/powerpoint/2010/main" val="3239899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FFFF"/>
          </a:solidFill>
        </p:spPr>
        <p:txBody>
          <a:bodyPr>
            <a:normAutofit/>
          </a:bodyPr>
          <a:lstStyle/>
          <a:p>
            <a:r>
              <a:rPr lang="en-US" dirty="0" smtClean="0"/>
              <a:t>Water – an unusual molecule that we owe our entire existence to!</a:t>
            </a:r>
            <a:endParaRPr lang="en-GB" dirty="0"/>
          </a:p>
        </p:txBody>
      </p:sp>
      <p:sp>
        <p:nvSpPr>
          <p:cNvPr id="3" name="Content Placeholder 2"/>
          <p:cNvSpPr>
            <a:spLocks noGrp="1"/>
          </p:cNvSpPr>
          <p:nvPr>
            <p:ph idx="1"/>
          </p:nvPr>
        </p:nvSpPr>
        <p:spPr>
          <a:xfrm>
            <a:off x="1981200" y="1524001"/>
            <a:ext cx="8229600" cy="4525963"/>
          </a:xfrm>
        </p:spPr>
        <p:txBody>
          <a:bodyPr>
            <a:normAutofit lnSpcReduction="10000"/>
          </a:bodyPr>
          <a:lstStyle/>
          <a:p>
            <a:pPr marL="0" indent="0">
              <a:buNone/>
            </a:pPr>
            <a:r>
              <a:rPr lang="en-US" sz="4000" dirty="0"/>
              <a:t>Compared to other similar molecules</a:t>
            </a:r>
          </a:p>
          <a:p>
            <a:pPr marL="0" indent="0">
              <a:buNone/>
            </a:pPr>
            <a:r>
              <a:rPr lang="en-US" sz="2800" dirty="0"/>
              <a:t>Polar molecule</a:t>
            </a:r>
          </a:p>
          <a:p>
            <a:pPr marL="0" indent="0">
              <a:buNone/>
            </a:pPr>
            <a:r>
              <a:rPr lang="en-US" sz="2800" dirty="0"/>
              <a:t>Forms lots of hydrogen bonds with other water molecules</a:t>
            </a:r>
          </a:p>
          <a:p>
            <a:pPr marL="0" indent="0">
              <a:buNone/>
            </a:pPr>
            <a:r>
              <a:rPr lang="en-US" sz="2800" dirty="0"/>
              <a:t>Cohesive</a:t>
            </a:r>
          </a:p>
          <a:p>
            <a:pPr marL="0" indent="0">
              <a:buNone/>
            </a:pPr>
            <a:endParaRPr lang="en-US" sz="2800" dirty="0"/>
          </a:p>
          <a:p>
            <a:pPr marL="0" indent="0">
              <a:buNone/>
            </a:pPr>
            <a:r>
              <a:rPr lang="en-US" sz="4000" dirty="0"/>
              <a:t>Cohesion</a:t>
            </a:r>
          </a:p>
          <a:p>
            <a:pPr marL="0" indent="0">
              <a:buNone/>
            </a:pPr>
            <a:r>
              <a:rPr lang="en-US" dirty="0" smtClean="0"/>
              <a:t>The attraction of water molecules to each other due to hydrogen bonds</a:t>
            </a:r>
            <a:endParaRPr lang="en-GB" dirty="0"/>
          </a:p>
        </p:txBody>
      </p:sp>
    </p:spTree>
    <p:extLst>
      <p:ext uri="{BB962C8B-B14F-4D97-AF65-F5344CB8AC3E}">
        <p14:creationId xmlns:p14="http://schemas.microsoft.com/office/powerpoint/2010/main" val="132520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04801"/>
            <a:ext cx="8229600" cy="5821363"/>
          </a:xfrm>
        </p:spPr>
        <p:txBody>
          <a:bodyPr>
            <a:normAutofit/>
          </a:bodyPr>
          <a:lstStyle/>
          <a:p>
            <a:pPr marL="0" indent="0">
              <a:buNone/>
            </a:pPr>
            <a:r>
              <a:rPr lang="en-US" sz="4000" b="1" dirty="0"/>
              <a:t>Reactant</a:t>
            </a:r>
          </a:p>
          <a:p>
            <a:pPr marL="0" indent="0">
              <a:buNone/>
            </a:pPr>
            <a:r>
              <a:rPr lang="en-US" dirty="0" smtClean="0"/>
              <a:t>Water is a reactant in chemical reactions such as photosynthesis, and in hydrolysis reactions such as digestion of starch, proteins and lipids </a:t>
            </a:r>
            <a:r>
              <a:rPr lang="en-US" dirty="0" err="1" smtClean="0"/>
              <a:t>etc</a:t>
            </a:r>
            <a:r>
              <a:rPr lang="en-US" dirty="0" smtClean="0"/>
              <a:t> </a:t>
            </a:r>
          </a:p>
          <a:p>
            <a:pPr marL="0" indent="0">
              <a:buNone/>
            </a:pPr>
            <a:r>
              <a:rPr lang="en-US" sz="4000" b="1" dirty="0"/>
              <a:t>Solvent</a:t>
            </a:r>
          </a:p>
          <a:p>
            <a:pPr marL="0" indent="0">
              <a:buNone/>
            </a:pPr>
            <a:r>
              <a:rPr lang="en-US" dirty="0" smtClean="0"/>
              <a:t>The negative and positive parts of a water molecule are attracted to the negative and positive parts of the solute</a:t>
            </a:r>
          </a:p>
          <a:p>
            <a:pPr marL="0" indent="0">
              <a:buNone/>
            </a:pPr>
            <a:r>
              <a:rPr lang="en-US" dirty="0" smtClean="0"/>
              <a:t>The water molecules cluster around the charged parts of the solute, separating them, and forming a solution</a:t>
            </a:r>
            <a:endParaRPr lang="en-US" dirty="0"/>
          </a:p>
          <a:p>
            <a:pPr marL="0" indent="0">
              <a:buNone/>
            </a:pPr>
            <a:endParaRPr lang="en-GB" dirty="0"/>
          </a:p>
        </p:txBody>
      </p:sp>
    </p:spTree>
    <p:extLst>
      <p:ext uri="{BB962C8B-B14F-4D97-AF65-F5344CB8AC3E}">
        <p14:creationId xmlns:p14="http://schemas.microsoft.com/office/powerpoint/2010/main" val="98609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981200" y="1676401"/>
            <a:ext cx="8229600" cy="4525963"/>
          </a:xfrm>
        </p:spPr>
        <p:txBody>
          <a:bodyPr/>
          <a:lstStyle/>
          <a:p>
            <a:endParaRPr lang="en-GB"/>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1" y="457201"/>
            <a:ext cx="6054517" cy="5745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241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674</TotalTime>
  <Words>1199</Words>
  <Application>Microsoft Office PowerPoint</Application>
  <PresentationFormat>Widescreen</PresentationFormat>
  <Paragraphs>150</Paragraphs>
  <Slides>20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Water What do you know about its… Structure? Properties?</vt:lpstr>
      <vt:lpstr>Properties of Water</vt:lpstr>
      <vt:lpstr>PowerPoint Presentation</vt:lpstr>
      <vt:lpstr>What are the properties of water?</vt:lpstr>
      <vt:lpstr>PowerPoint Presentation</vt:lpstr>
      <vt:lpstr>Water Bonding</vt:lpstr>
      <vt:lpstr>Water – an unusual molecule that we owe our entire existence to!</vt:lpstr>
      <vt:lpstr>PowerPoint Presentation</vt:lpstr>
      <vt:lpstr>PowerPoint Presentation</vt:lpstr>
      <vt:lpstr>PowerPoint Presentation</vt:lpstr>
      <vt:lpstr>PowerPoint Presentation</vt:lpstr>
      <vt:lpstr>PowerPoint Presentation</vt:lpstr>
      <vt:lpstr>Ice</vt:lpstr>
      <vt:lpstr>PowerPoint Presentation</vt:lpstr>
      <vt:lpstr>Task</vt:lpstr>
      <vt:lpstr>PowerPoint Presentation</vt:lpstr>
      <vt:lpstr>PowerPoint Presentation</vt:lpstr>
      <vt:lpstr>PowerPoint Presentation</vt:lpstr>
      <vt:lpstr>PowerPoint Presentation</vt:lpstr>
      <vt:lpstr>Additional Application Qs – if you do these, I will happily take a look at your answers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Properties of Water</dc:title>
  <dc:creator>st-williams-e</dc:creator>
  <cp:lastModifiedBy>Harriet Galpin</cp:lastModifiedBy>
  <cp:revision>68</cp:revision>
  <cp:lastPrinted>2017-09-08T06:30:36Z</cp:lastPrinted>
  <dcterms:created xsi:type="dcterms:W3CDTF">2006-08-16T00:00:00Z</dcterms:created>
  <dcterms:modified xsi:type="dcterms:W3CDTF">2017-09-08T14:14:20Z</dcterms:modified>
</cp:coreProperties>
</file>